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notesSlide+xml" PartName="/ppt/notesSlides/notesSlide16.xml"/>
  <Override ContentType="application/vnd.openxmlformats-officedocument.presentationml.notesSlide+xml" PartName="/ppt/notesSlides/notesSlide17.xml"/>
  <Override ContentType="application/vnd.openxmlformats-officedocument.presentationml.notesSlide+xml" PartName="/ppt/notesSlides/notesSlide18.xml"/>
  <Override ContentType="application/vnd.openxmlformats-officedocument.presentationml.notesSlide+xml" PartName="/ppt/notesSlides/notesSlide19.xml"/>
  <Override ContentType="application/vnd.openxmlformats-officedocument.presentationml.notesSlide+xml" PartName="/ppt/notesSlides/notesSlide20.xml"/>
  <Override ContentType="application/vnd.openxmlformats-officedocument.presentationml.notesSlide+xml" PartName="/ppt/notesSlides/notesSlide21.xml"/>
  <Override ContentType="application/vnd.openxmlformats-officedocument.presentationml.notesSlide+xml" PartName="/ppt/notesSlides/notesSlide22.xml"/>
  <Override ContentType="application/vnd.openxmlformats-officedocument.presentationml.notesSlide+xml" PartName="/ppt/notesSlides/notesSlide23.xml"/>
  <Override ContentType="application/vnd.openxmlformats-officedocument.presentationml.notesSlide+xml" PartName="/ppt/notesSlides/notesSlide24.xml"/>
  <Override ContentType="application/vnd.openxmlformats-officedocument.presentationml.notesSlide+xml" PartName="/ppt/notesSlides/notesSlide25.xml"/>
  <Override ContentType="application/vnd.openxmlformats-officedocument.presentationml.notesSlide+xml" PartName="/ppt/notesSlides/notesSlide26.xml"/>
  <Override ContentType="application/vnd.openxmlformats-officedocument.presentationml.notesSlide+xml" PartName="/ppt/notesSlides/notesSlide27.xml"/>
  <Override ContentType="application/vnd.openxmlformats-officedocument.presentationml.notesSlide+xml" PartName="/ppt/notesSlides/notesSlide28.xml"/>
  <Override ContentType="application/vnd.openxmlformats-officedocument.presentationml.notesSlide+xml" PartName="/ppt/notesSlides/notesSlide29.xml"/>
  <Override ContentType="application/vnd.openxmlformats-officedocument.presentationml.notesSlide+xml" PartName="/ppt/notesSlides/notesSlide30.xml"/>
  <Override ContentType="application/vnd.openxmlformats-officedocument.presentationml.notesSlide+xml" PartName="/ppt/notesSlides/notesSlide31.xml"/>
  <Override ContentType="application/vnd.openxmlformats-officedocument.presentationml.notesSlide+xml" PartName="/ppt/notesSlides/notesSlide32.xml"/>
  <Override ContentType="application/vnd.openxmlformats-officedocument.presentationml.notesSlide+xml" PartName="/ppt/notesSlides/notesSlide33.xml"/>
  <Override ContentType="application/vnd.openxmlformats-officedocument.presentationml.notesSlide+xml" PartName="/ppt/notesSlides/notesSlide34.xml"/>
  <Override ContentType="application/vnd.openxmlformats-officedocument.presentationml.notesSlide+xml" PartName="/ppt/notesSlides/notesSlide35.xml"/>
  <Override ContentType="application/vnd.openxmlformats-officedocument.presentationml.notesSlide+xml" PartName="/ppt/notesSlides/notesSlide36.xml"/>
  <Override ContentType="application/vnd.openxmlformats-officedocument.presentationml.notesSlide+xml" PartName="/ppt/notesSlides/notesSlide37.xml"/>
  <Override ContentType="application/vnd.openxmlformats-officedocument.presentationml.notesSlide+xml" PartName="/ppt/notesSlides/notesSlide38.xml"/>
  <Override ContentType="application/vnd.openxmlformats-officedocument.presentationml.notesSlide+xml" PartName="/ppt/notesSlides/notesSlide39.xml"/>
  <Override ContentType="application/vnd.openxmlformats-officedocument.presentationml.notesSlide+xml" PartName="/ppt/notesSlides/notesSlide40.xml"/>
  <Override ContentType="application/vnd.openxmlformats-officedocument.presentationml.notesSlide+xml" PartName="/ppt/notesSlides/notesSlide41.xml"/>
  <Override ContentType="application/vnd.openxmlformats-officedocument.presentationml.notesSlide+xml" PartName="/ppt/notesSlides/notesSlide42.xml"/>
  <Override ContentType="application/vnd.openxmlformats-officedocument.presentationml.notesSlide+xml" PartName="/ppt/notesSlides/notesSlide43.xml"/>
  <Override ContentType="application/vnd.openxmlformats-officedocument.presentationml.notesSlide+xml" PartName="/ppt/notesSlides/notesSlide4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47.xml"/>
  <Override ContentType="application/vnd.openxmlformats-officedocument.presentationml.notesSlide+xml" PartName="/ppt/notesSlides/notesSlide48.xml"/>
  <Override ContentType="application/vnd.openxmlformats-officedocument.presentationml.notesSlide+xml" PartName="/ppt/notesSlides/notesSlide49.xml"/>
  <Override ContentType="application/vnd.openxmlformats-officedocument.presentationml.notesSlide+xml" PartName="/ppt/notesSlides/notesSlide50.xml"/>
  <Override ContentType="application/vnd.openxmlformats-officedocument.presentationml.notesSlide+xml" PartName="/ppt/notesSlides/notesSlide51.xml"/>
  <Override ContentType="application/vnd.openxmlformats-officedocument.presentationml.notesSlide+xml" PartName="/ppt/notesSlides/notesSlide52.xml"/>
  <Override ContentType="application/vnd.openxmlformats-officedocument.presentationml.notesSlide+xml" PartName="/ppt/notesSlides/notesSlide53.xml"/>
  <Override ContentType="application/vnd.openxmlformats-officedocument.presentationml.notesSlide+xml" PartName="/ppt/notesSlides/notesSlide54.xml"/>
  <Override ContentType="application/vnd.openxmlformats-officedocument.presentationml.notesSlide+xml" PartName="/ppt/notesSlides/notesSlide55.xml"/>
  <Override ContentType="application/vnd.openxmlformats-officedocument.presentationml.notesSlide+xml" PartName="/ppt/notesSlides/notesSlide56.xml"/>
  <Override ContentType="application/vnd.openxmlformats-officedocument.presentationml.notesSlide+xml" PartName="/ppt/notesSlides/notesSlide57.xml"/>
  <Override ContentType="application/vnd.openxmlformats-officedocument.presentationml.notesSlide+xml" PartName="/ppt/notesSlides/notesSlide58.xml"/>
  <Override ContentType="application/vnd.openxmlformats-officedocument.presentationml.notesSlide+xml" PartName="/ppt/notesSlides/notesSlide59.xml"/>
  <Override ContentType="application/vnd.openxmlformats-officedocument.presentationml.notesSlide+xml" PartName="/ppt/notesSlides/notesSlide60.xml"/>
  <Override ContentType="application/vnd.openxmlformats-officedocument.presentationml.notesSlide+xml" PartName="/ppt/notesSlides/notesSlide61.xml"/>
  <Override ContentType="application/vnd.openxmlformats-officedocument.presentationml.notesSlide+xml" PartName="/ppt/notesSlides/notesSlide62.xml"/>
  <Override ContentType="application/vnd.openxmlformats-officedocument.presentationml.notesSlide+xml" PartName="/ppt/notesSlides/notesSlide63.xml"/>
  <Override ContentType="application/vnd.openxmlformats-officedocument.presentationml.notesSlide+xml" PartName="/ppt/notesSlides/notesSlide64.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slide+xml" PartName="/ppt/slides/slide42.xml"/>
  <Override ContentType="application/vnd.openxmlformats-officedocument.presentationml.slide+xml" PartName="/ppt/slides/slide43.xml"/>
  <Override ContentType="application/vnd.openxmlformats-officedocument.presentationml.slide+xml" PartName="/ppt/slides/slide44.xml"/>
  <Override ContentType="application/vnd.openxmlformats-officedocument.presentationml.slide+xml" PartName="/ppt/slides/slide45.xml"/>
  <Override ContentType="application/vnd.openxmlformats-officedocument.presentationml.slide+xml" PartName="/ppt/slides/slide46.xml"/>
  <Override ContentType="application/vnd.openxmlformats-officedocument.presentationml.slide+xml" PartName="/ppt/slides/slide47.xml"/>
  <Override ContentType="application/vnd.openxmlformats-officedocument.presentationml.slide+xml" PartName="/ppt/slides/slide48.xml"/>
  <Override ContentType="application/vnd.openxmlformats-officedocument.presentationml.slide+xml" PartName="/ppt/slides/slide49.xml"/>
  <Override ContentType="application/vnd.openxmlformats-officedocument.presentationml.slide+xml" PartName="/ppt/slides/slide50.xml"/>
  <Override ContentType="application/vnd.openxmlformats-officedocument.presentationml.slide+xml" PartName="/ppt/slides/slide51.xml"/>
  <Override ContentType="application/vnd.openxmlformats-officedocument.presentationml.slide+xml" PartName="/ppt/slides/slide52.xml"/>
  <Override ContentType="application/vnd.openxmlformats-officedocument.presentationml.slide+xml" PartName="/ppt/slides/slide53.xml"/>
  <Override ContentType="application/vnd.openxmlformats-officedocument.presentationml.slide+xml" PartName="/ppt/slides/slide54.xml"/>
  <Override ContentType="application/vnd.openxmlformats-officedocument.presentationml.slide+xml" PartName="/ppt/slides/slide55.xml"/>
  <Override ContentType="application/vnd.openxmlformats-officedocument.presentationml.slide+xml" PartName="/ppt/slides/slide56.xml"/>
  <Override ContentType="application/vnd.openxmlformats-officedocument.presentationml.slide+xml" PartName="/ppt/slides/slide57.xml"/>
  <Override ContentType="application/vnd.openxmlformats-officedocument.presentationml.slide+xml" PartName="/ppt/slides/slide58.xml"/>
  <Override ContentType="application/vnd.openxmlformats-officedocument.presentationml.slide+xml" PartName="/ppt/slides/slide59.xml"/>
  <Override ContentType="application/vnd.openxmlformats-officedocument.presentationml.slide+xml" PartName="/ppt/slides/slide60.xml"/>
  <Override ContentType="application/vnd.openxmlformats-officedocument.presentationml.slide+xml" PartName="/ppt/slides/slide61.xml"/>
  <Override ContentType="application/vnd.openxmlformats-officedocument.presentationml.slide+xml" PartName="/ppt/slides/slide62.xml"/>
  <Override ContentType="application/vnd.openxmlformats-officedocument.presentationml.slide+xml" PartName="/ppt/slides/slide63.xml"/>
  <Override ContentType="application/vnd.openxmlformats-officedocument.presentationml.slide+xml" PartName="/ppt/slides/slide64.xml"/>
  <Override ContentType="application/vnd.openxmlformats-officedocument.presentationml.slide+xml" PartName="/ppt/slides/slide65.xml"/>
  <Override ContentType="application/vnd.openxmlformats-officedocument.presentationml.slide+xml" PartName="/ppt/slides/slide66.xml"/>
  <Override ContentType="application/vnd.openxmlformats-officedocument.presentationml.slide+xml" PartName="/ppt/slides/slide67.xml"/>
  <Override ContentType="application/vnd.openxmlformats-officedocument.presentationml.slide+xml" PartName="/ppt/slides/slide68.xml"/>
  <Override ContentType="application/vnd.openxmlformats-officedocument.presentationml.slide+xml" PartName="/ppt/slides/slide69.xml"/>
  <Override ContentType="application/vnd.openxmlformats-officedocument.presentationml.slide+xml" PartName="/ppt/slides/slide70.xml"/>
  <Override ContentType="application/vnd.openxmlformats-officedocument.presentationml.slide+xml" PartName="/ppt/slides/slide71.xml"/>
  <Override ContentType="application/vnd.openxmlformats-officedocument.presentationml.slide+xml" PartName="/ppt/slides/slide72.xml"/>
  <Override ContentType="application/vnd.openxmlformats-officedocument.presentationml.slide+xml" PartName="/ppt/slides/slide73.xml"/>
  <Override ContentType="application/vnd.openxmlformats-officedocument.presentationml.slide+xml" PartName="/ppt/slides/slide74.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77.xml"/>
  <Override ContentType="application/vnd.openxmlformats-officedocument.presentationml.slide+xml" PartName="/ppt/slides/slide78.xml"/>
  <Override ContentType="application/vnd.openxmlformats-officedocument.presentationml.slide+xml" PartName="/ppt/slides/slide79.xml"/>
  <Override ContentType="application/vnd.openxmlformats-officedocument.presentationml.slide+xml" PartName="/ppt/slides/slide80.xml"/>
  <Override ContentType="application/vnd.openxmlformats-officedocument.presentationml.slide+xml" PartName="/ppt/slides/slide81.xml"/>
  <Override ContentType="application/vnd.openxmlformats-officedocument.presentationml.slide+xml" PartName="/ppt/slides/slide82.xml"/>
  <Override ContentType="application/vnd.openxmlformats-officedocument.presentationml.slide+xml" PartName="/ppt/slides/slide83.xml"/>
  <Override ContentType="application/vnd.openxmlformats-officedocument.presentationml.slide+xml" PartName="/ppt/slides/slide84.xml"/>
  <Override ContentType="application/vnd.openxmlformats-officedocument.presentationml.slide+xml" PartName="/ppt/slides/slide85.xml"/>
  <Override ContentType="application/vnd.openxmlformats-officedocument.presentationml.slide+xml" PartName="/ppt/slides/slide86.xml"/>
  <Override ContentType="application/vnd.openxmlformats-officedocument.presentationml.slide+xml" PartName="/ppt/slides/slide87.xml"/>
  <Override ContentType="application/vnd.openxmlformats-officedocument.presentationml.slide+xml" PartName="/ppt/slides/slide88.xml"/>
  <Override ContentType="application/vnd.openxmlformats-officedocument.presentationml.slide+xml" PartName="/ppt/slides/slide89.xml"/>
  <Override ContentType="application/vnd.openxmlformats-officedocument.presentationml.slide+xml" PartName="/ppt/slides/slide90.xml"/>
  <Override ContentType="application/vnd.openxmlformats-officedocument.presentationml.slide+xml" PartName="/ppt/slides/slide9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97"/>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 id="341" r:id="rId91"/>
    <p:sldId id="342" r:id="rId92"/>
    <p:sldId id="343" r:id="rId93"/>
    <p:sldId id="344" r:id="rId94"/>
    <p:sldId id="345" r:id="rId95"/>
    <p:sldId id="346" r:id="rId96"/>
  </p:sldIdLst>
  <p:sldSz cx="9144000" cy="6858000"/>
  <p:notesSz cx="6858000" cy="9144000"/>
  <p:embeddedFontLst>
    <p:embeddedFont>
      <p:font typeface="Arial" charset="1" panose="020B0604020202020204"/>
      <p:regular r:id="rId100"/>
    </p:embeddedFont>
    <p:embeddedFont>
      <p:font typeface="Arial Bold" charset="1" panose="020B0704020202020204"/>
      <p:regular r:id="rId101"/>
    </p:embeddedFont>
    <p:embeddedFont>
      <p:font typeface="Arimo Bold" charset="1" panose="020B0704020202020204"/>
      <p:regular r:id="rId102"/>
    </p:embeddedFont>
    <p:embeddedFont>
      <p:font typeface="Arimo" charset="1" panose="020B0604020202020204"/>
      <p:regular r:id="rId103"/>
    </p:embeddedFont>
    <p:embeddedFont>
      <p:font typeface="IBM Plex Sans" charset="1" panose="020B0503050203000203"/>
      <p:regular r:id="rId105"/>
    </p:embeddedFont>
    <p:embeddedFont>
      <p:font typeface="Arial Italics" charset="1" panose="020B0604020202090204"/>
      <p:regular r:id="rId123"/>
    </p:embeddedFont>
    <p:embeddedFont>
      <p:font typeface="Noto Sans T Chinese" charset="1" panose="020B0500000000000000"/>
      <p:regular r:id="rId124"/>
    </p:embeddedFont>
    <p:embeddedFont>
      <p:font typeface="Noto Sans T Chinese Bold" charset="1" panose="020B0800000000000000"/>
      <p:regular r:id="rId170"/>
    </p:embeddedFont>
    <p:embeddedFont>
      <p:font typeface="Canva Sans Italics" charset="1" panose="020B0503030501040103"/>
      <p:regular r:id="rId171"/>
    </p:embeddedFont>
    <p:embeddedFont>
      <p:font typeface="Peace Sans" charset="1" panose="02000505040000020004"/>
      <p:regular r:id="rId17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00" Target="fonts/font100.fntdata" Type="http://schemas.openxmlformats.org/officeDocument/2006/relationships/font"/><Relationship Id="rId101" Target="fonts/font101.fntdata" Type="http://schemas.openxmlformats.org/officeDocument/2006/relationships/font"/><Relationship Id="rId102" Target="fonts/font102.fntdata" Type="http://schemas.openxmlformats.org/officeDocument/2006/relationships/font"/><Relationship Id="rId103" Target="fonts/font103.fntdata" Type="http://schemas.openxmlformats.org/officeDocument/2006/relationships/font"/><Relationship Id="rId104" Target="notesSlides/notesSlide2.xml" Type="http://schemas.openxmlformats.org/officeDocument/2006/relationships/notesSlide"/><Relationship Id="rId105" Target="fonts/font105.fntdata" Type="http://schemas.openxmlformats.org/officeDocument/2006/relationships/font"/><Relationship Id="rId106" Target="notesSlides/notesSlide3.xml" Type="http://schemas.openxmlformats.org/officeDocument/2006/relationships/notesSlide"/><Relationship Id="rId107" Target="notesSlides/notesSlide4.xml" Type="http://schemas.openxmlformats.org/officeDocument/2006/relationships/notesSlide"/><Relationship Id="rId108" Target="notesSlides/notesSlide5.xml" Type="http://schemas.openxmlformats.org/officeDocument/2006/relationships/notesSlide"/><Relationship Id="rId109" Target="notesSlides/notesSlide6.xml" Type="http://schemas.openxmlformats.org/officeDocument/2006/relationships/notesSlide"/><Relationship Id="rId11" Target="slides/slide6.xml" Type="http://schemas.openxmlformats.org/officeDocument/2006/relationships/slide"/><Relationship Id="rId110" Target="notesSlides/notesSlide7.xml" Type="http://schemas.openxmlformats.org/officeDocument/2006/relationships/notesSlide"/><Relationship Id="rId111" Target="notesSlides/notesSlide8.xml" Type="http://schemas.openxmlformats.org/officeDocument/2006/relationships/notesSlide"/><Relationship Id="rId112" Target="notesSlides/notesSlide9.xml" Type="http://schemas.openxmlformats.org/officeDocument/2006/relationships/notesSlide"/><Relationship Id="rId113" Target="notesSlides/notesSlide10.xml" Type="http://schemas.openxmlformats.org/officeDocument/2006/relationships/notesSlide"/><Relationship Id="rId114" Target="notesSlides/notesSlide11.xml" Type="http://schemas.openxmlformats.org/officeDocument/2006/relationships/notesSlide"/><Relationship Id="rId115" Target="notesSlides/notesSlide12.xml" Type="http://schemas.openxmlformats.org/officeDocument/2006/relationships/notesSlide"/><Relationship Id="rId116" Target="notesSlides/notesSlide13.xml" Type="http://schemas.openxmlformats.org/officeDocument/2006/relationships/notesSlide"/><Relationship Id="rId117" Target="notesSlides/notesSlide14.xml" Type="http://schemas.openxmlformats.org/officeDocument/2006/relationships/notesSlide"/><Relationship Id="rId118" Target="notesSlides/notesSlide15.xml" Type="http://schemas.openxmlformats.org/officeDocument/2006/relationships/notesSlide"/><Relationship Id="rId119" Target="notesSlides/notesSlide16.xml" Type="http://schemas.openxmlformats.org/officeDocument/2006/relationships/notesSlide"/><Relationship Id="rId12" Target="slides/slide7.xml" Type="http://schemas.openxmlformats.org/officeDocument/2006/relationships/slide"/><Relationship Id="rId120" Target="notesSlides/notesSlide17.xml" Type="http://schemas.openxmlformats.org/officeDocument/2006/relationships/notesSlide"/><Relationship Id="rId121" Target="notesSlides/notesSlide18.xml" Type="http://schemas.openxmlformats.org/officeDocument/2006/relationships/notesSlide"/><Relationship Id="rId122" Target="notesSlides/notesSlide19.xml" Type="http://schemas.openxmlformats.org/officeDocument/2006/relationships/notesSlide"/><Relationship Id="rId123" Target="fonts/font123.fntdata" Type="http://schemas.openxmlformats.org/officeDocument/2006/relationships/font"/><Relationship Id="rId124" Target="fonts/font124.fntdata" Type="http://schemas.openxmlformats.org/officeDocument/2006/relationships/font"/><Relationship Id="rId125" Target="notesSlides/notesSlide20.xml" Type="http://schemas.openxmlformats.org/officeDocument/2006/relationships/notesSlide"/><Relationship Id="rId126" Target="notesSlides/notesSlide21.xml" Type="http://schemas.openxmlformats.org/officeDocument/2006/relationships/notesSlide"/><Relationship Id="rId127" Target="notesSlides/notesSlide22.xml" Type="http://schemas.openxmlformats.org/officeDocument/2006/relationships/notesSlide"/><Relationship Id="rId128" Target="notesSlides/notesSlide23.xml" Type="http://schemas.openxmlformats.org/officeDocument/2006/relationships/notesSlide"/><Relationship Id="rId129" Target="notesSlides/notesSlide24.xml" Type="http://schemas.openxmlformats.org/officeDocument/2006/relationships/notesSlide"/><Relationship Id="rId13" Target="slides/slide8.xml" Type="http://schemas.openxmlformats.org/officeDocument/2006/relationships/slide"/><Relationship Id="rId130" Target="notesSlides/notesSlide25.xml" Type="http://schemas.openxmlformats.org/officeDocument/2006/relationships/notesSlide"/><Relationship Id="rId131" Target="notesSlides/notesSlide26.xml" Type="http://schemas.openxmlformats.org/officeDocument/2006/relationships/notesSlide"/><Relationship Id="rId132" Target="notesSlides/notesSlide27.xml" Type="http://schemas.openxmlformats.org/officeDocument/2006/relationships/notesSlide"/><Relationship Id="rId133" Target="notesSlides/notesSlide28.xml" Type="http://schemas.openxmlformats.org/officeDocument/2006/relationships/notesSlide"/><Relationship Id="rId134" Target="notesSlides/notesSlide29.xml" Type="http://schemas.openxmlformats.org/officeDocument/2006/relationships/notesSlide"/><Relationship Id="rId135" Target="notesSlides/notesSlide30.xml" Type="http://schemas.openxmlformats.org/officeDocument/2006/relationships/notesSlide"/><Relationship Id="rId136" Target="notesSlides/notesSlide31.xml" Type="http://schemas.openxmlformats.org/officeDocument/2006/relationships/notesSlide"/><Relationship Id="rId137" Target="notesSlides/notesSlide32.xml" Type="http://schemas.openxmlformats.org/officeDocument/2006/relationships/notesSlide"/><Relationship Id="rId138" Target="notesSlides/notesSlide33.xml" Type="http://schemas.openxmlformats.org/officeDocument/2006/relationships/notesSlide"/><Relationship Id="rId139" Target="notesSlides/notesSlide34.xml" Type="http://schemas.openxmlformats.org/officeDocument/2006/relationships/notesSlide"/><Relationship Id="rId14" Target="slides/slide9.xml" Type="http://schemas.openxmlformats.org/officeDocument/2006/relationships/slide"/><Relationship Id="rId140" Target="notesSlides/notesSlide35.xml" Type="http://schemas.openxmlformats.org/officeDocument/2006/relationships/notesSlide"/><Relationship Id="rId141" Target="notesSlides/notesSlide36.xml" Type="http://schemas.openxmlformats.org/officeDocument/2006/relationships/notesSlide"/><Relationship Id="rId142" Target="notesSlides/notesSlide37.xml" Type="http://schemas.openxmlformats.org/officeDocument/2006/relationships/notesSlide"/><Relationship Id="rId143" Target="notesSlides/notesSlide38.xml" Type="http://schemas.openxmlformats.org/officeDocument/2006/relationships/notesSlide"/><Relationship Id="rId144" Target="notesSlides/notesSlide39.xml" Type="http://schemas.openxmlformats.org/officeDocument/2006/relationships/notesSlide"/><Relationship Id="rId145" Target="notesSlides/notesSlide40.xml" Type="http://schemas.openxmlformats.org/officeDocument/2006/relationships/notesSlide"/><Relationship Id="rId146" Target="notesSlides/notesSlide41.xml" Type="http://schemas.openxmlformats.org/officeDocument/2006/relationships/notesSlide"/><Relationship Id="rId147" Target="notesSlides/notesSlide42.xml" Type="http://schemas.openxmlformats.org/officeDocument/2006/relationships/notesSlide"/><Relationship Id="rId148" Target="notesSlides/notesSlide43.xml" Type="http://schemas.openxmlformats.org/officeDocument/2006/relationships/notesSlide"/><Relationship Id="rId149" Target="notesSlides/notesSlide44.xml" Type="http://schemas.openxmlformats.org/officeDocument/2006/relationships/notesSlide"/><Relationship Id="rId15" Target="slides/slide10.xml" Type="http://schemas.openxmlformats.org/officeDocument/2006/relationships/slide"/><Relationship Id="rId150" Target="notesSlides/notesSlide45.xml" Type="http://schemas.openxmlformats.org/officeDocument/2006/relationships/notesSlide"/><Relationship Id="rId151" Target="notesSlides/notesSlide46.xml" Type="http://schemas.openxmlformats.org/officeDocument/2006/relationships/notesSlide"/><Relationship Id="rId152" Target="notesSlides/notesSlide47.xml" Type="http://schemas.openxmlformats.org/officeDocument/2006/relationships/notesSlide"/><Relationship Id="rId153" Target="notesSlides/notesSlide48.xml" Type="http://schemas.openxmlformats.org/officeDocument/2006/relationships/notesSlide"/><Relationship Id="rId154" Target="notesSlides/notesSlide49.xml" Type="http://schemas.openxmlformats.org/officeDocument/2006/relationships/notesSlide"/><Relationship Id="rId155" Target="notesSlides/notesSlide50.xml" Type="http://schemas.openxmlformats.org/officeDocument/2006/relationships/notesSlide"/><Relationship Id="rId156" Target="notesSlides/notesSlide51.xml" Type="http://schemas.openxmlformats.org/officeDocument/2006/relationships/notesSlide"/><Relationship Id="rId157" Target="notesSlides/notesSlide52.xml" Type="http://schemas.openxmlformats.org/officeDocument/2006/relationships/notesSlide"/><Relationship Id="rId158" Target="notesSlides/notesSlide53.xml" Type="http://schemas.openxmlformats.org/officeDocument/2006/relationships/notesSlide"/><Relationship Id="rId159" Target="notesSlides/notesSlide54.xml" Type="http://schemas.openxmlformats.org/officeDocument/2006/relationships/notesSlide"/><Relationship Id="rId16" Target="slides/slide11.xml" Type="http://schemas.openxmlformats.org/officeDocument/2006/relationships/slide"/><Relationship Id="rId160" Target="notesSlides/notesSlide55.xml" Type="http://schemas.openxmlformats.org/officeDocument/2006/relationships/notesSlide"/><Relationship Id="rId161" Target="notesSlides/notesSlide56.xml" Type="http://schemas.openxmlformats.org/officeDocument/2006/relationships/notesSlide"/><Relationship Id="rId162" Target="notesSlides/notesSlide57.xml" Type="http://schemas.openxmlformats.org/officeDocument/2006/relationships/notesSlide"/><Relationship Id="rId163" Target="notesSlides/notesSlide58.xml" Type="http://schemas.openxmlformats.org/officeDocument/2006/relationships/notesSlide"/><Relationship Id="rId164" Target="notesSlides/notesSlide59.xml" Type="http://schemas.openxmlformats.org/officeDocument/2006/relationships/notesSlide"/><Relationship Id="rId165" Target="notesSlides/notesSlide60.xml" Type="http://schemas.openxmlformats.org/officeDocument/2006/relationships/notesSlide"/><Relationship Id="rId166" Target="notesSlides/notesSlide61.xml" Type="http://schemas.openxmlformats.org/officeDocument/2006/relationships/notesSlide"/><Relationship Id="rId167" Target="notesSlides/notesSlide62.xml" Type="http://schemas.openxmlformats.org/officeDocument/2006/relationships/notesSlide"/><Relationship Id="rId168" Target="notesSlides/notesSlide63.xml" Type="http://schemas.openxmlformats.org/officeDocument/2006/relationships/notesSlide"/><Relationship Id="rId169" Target="notesSlides/notesSlide64.xml" Type="http://schemas.openxmlformats.org/officeDocument/2006/relationships/notesSlide"/><Relationship Id="rId17" Target="slides/slide12.xml" Type="http://schemas.openxmlformats.org/officeDocument/2006/relationships/slide"/><Relationship Id="rId170" Target="fonts/font170.fntdata" Type="http://schemas.openxmlformats.org/officeDocument/2006/relationships/font"/><Relationship Id="rId171" Target="fonts/font171.fntdata" Type="http://schemas.openxmlformats.org/officeDocument/2006/relationships/font"/><Relationship Id="rId172" Target="fonts/font172.fntdata" Type="http://schemas.openxmlformats.org/officeDocument/2006/relationships/font"/><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slides/slide36.xml" Type="http://schemas.openxmlformats.org/officeDocument/2006/relationships/slide"/><Relationship Id="rId42" Target="slides/slide37.xml" Type="http://schemas.openxmlformats.org/officeDocument/2006/relationships/slide"/><Relationship Id="rId43" Target="slides/slide38.xml" Type="http://schemas.openxmlformats.org/officeDocument/2006/relationships/slide"/><Relationship Id="rId44" Target="slides/slide39.xml" Type="http://schemas.openxmlformats.org/officeDocument/2006/relationships/slide"/><Relationship Id="rId45" Target="slides/slide40.xml" Type="http://schemas.openxmlformats.org/officeDocument/2006/relationships/slide"/><Relationship Id="rId46" Target="slides/slide41.xml" Type="http://schemas.openxmlformats.org/officeDocument/2006/relationships/slide"/><Relationship Id="rId47" Target="slides/slide42.xml" Type="http://schemas.openxmlformats.org/officeDocument/2006/relationships/slide"/><Relationship Id="rId48" Target="slides/slide43.xml" Type="http://schemas.openxmlformats.org/officeDocument/2006/relationships/slide"/><Relationship Id="rId49" Target="slides/slide44.xml" Type="http://schemas.openxmlformats.org/officeDocument/2006/relationships/slide"/><Relationship Id="rId5" Target="tableStyles.xml" Type="http://schemas.openxmlformats.org/officeDocument/2006/relationships/tableStyles"/><Relationship Id="rId50" Target="slides/slide45.xml" Type="http://schemas.openxmlformats.org/officeDocument/2006/relationships/slide"/><Relationship Id="rId51" Target="slides/slide46.xml" Type="http://schemas.openxmlformats.org/officeDocument/2006/relationships/slide"/><Relationship Id="rId52" Target="slides/slide47.xml" Type="http://schemas.openxmlformats.org/officeDocument/2006/relationships/slide"/><Relationship Id="rId53" Target="slides/slide48.xml" Type="http://schemas.openxmlformats.org/officeDocument/2006/relationships/slide"/><Relationship Id="rId54" Target="slides/slide49.xml" Type="http://schemas.openxmlformats.org/officeDocument/2006/relationships/slide"/><Relationship Id="rId55" Target="slides/slide50.xml" Type="http://schemas.openxmlformats.org/officeDocument/2006/relationships/slide"/><Relationship Id="rId56" Target="slides/slide51.xml" Type="http://schemas.openxmlformats.org/officeDocument/2006/relationships/slide"/><Relationship Id="rId57" Target="slides/slide52.xml" Type="http://schemas.openxmlformats.org/officeDocument/2006/relationships/slide"/><Relationship Id="rId58" Target="slides/slide53.xml" Type="http://schemas.openxmlformats.org/officeDocument/2006/relationships/slide"/><Relationship Id="rId59" Target="slides/slide54.xml" Type="http://schemas.openxmlformats.org/officeDocument/2006/relationships/slide"/><Relationship Id="rId6" Target="slides/slide1.xml" Type="http://schemas.openxmlformats.org/officeDocument/2006/relationships/slide"/><Relationship Id="rId60" Target="slides/slide55.xml" Type="http://schemas.openxmlformats.org/officeDocument/2006/relationships/slide"/><Relationship Id="rId61" Target="slides/slide56.xml" Type="http://schemas.openxmlformats.org/officeDocument/2006/relationships/slide"/><Relationship Id="rId62" Target="slides/slide57.xml" Type="http://schemas.openxmlformats.org/officeDocument/2006/relationships/slide"/><Relationship Id="rId63" Target="slides/slide58.xml" Type="http://schemas.openxmlformats.org/officeDocument/2006/relationships/slide"/><Relationship Id="rId64" Target="slides/slide59.xml" Type="http://schemas.openxmlformats.org/officeDocument/2006/relationships/slide"/><Relationship Id="rId65" Target="slides/slide60.xml" Type="http://schemas.openxmlformats.org/officeDocument/2006/relationships/slide"/><Relationship Id="rId66" Target="slides/slide61.xml" Type="http://schemas.openxmlformats.org/officeDocument/2006/relationships/slide"/><Relationship Id="rId67" Target="slides/slide62.xml" Type="http://schemas.openxmlformats.org/officeDocument/2006/relationships/slide"/><Relationship Id="rId68" Target="slides/slide63.xml" Type="http://schemas.openxmlformats.org/officeDocument/2006/relationships/slide"/><Relationship Id="rId69" Target="slides/slide64.xml" Type="http://schemas.openxmlformats.org/officeDocument/2006/relationships/slide"/><Relationship Id="rId7" Target="slides/slide2.xml" Type="http://schemas.openxmlformats.org/officeDocument/2006/relationships/slide"/><Relationship Id="rId70" Target="slides/slide65.xml" Type="http://schemas.openxmlformats.org/officeDocument/2006/relationships/slide"/><Relationship Id="rId71" Target="slides/slide66.xml" Type="http://schemas.openxmlformats.org/officeDocument/2006/relationships/slide"/><Relationship Id="rId72" Target="slides/slide67.xml" Type="http://schemas.openxmlformats.org/officeDocument/2006/relationships/slide"/><Relationship Id="rId73" Target="slides/slide68.xml" Type="http://schemas.openxmlformats.org/officeDocument/2006/relationships/slide"/><Relationship Id="rId74" Target="slides/slide69.xml" Type="http://schemas.openxmlformats.org/officeDocument/2006/relationships/slide"/><Relationship Id="rId75" Target="slides/slide70.xml" Type="http://schemas.openxmlformats.org/officeDocument/2006/relationships/slide"/><Relationship Id="rId76" Target="slides/slide71.xml" Type="http://schemas.openxmlformats.org/officeDocument/2006/relationships/slide"/><Relationship Id="rId77" Target="slides/slide72.xml" Type="http://schemas.openxmlformats.org/officeDocument/2006/relationships/slide"/><Relationship Id="rId78" Target="slides/slide73.xml" Type="http://schemas.openxmlformats.org/officeDocument/2006/relationships/slide"/><Relationship Id="rId79" Target="slides/slide74.xml" Type="http://schemas.openxmlformats.org/officeDocument/2006/relationships/slide"/><Relationship Id="rId8" Target="slides/slide3.xml" Type="http://schemas.openxmlformats.org/officeDocument/2006/relationships/slide"/><Relationship Id="rId80" Target="slides/slide75.xml" Type="http://schemas.openxmlformats.org/officeDocument/2006/relationships/slide"/><Relationship Id="rId81" Target="slides/slide76.xml" Type="http://schemas.openxmlformats.org/officeDocument/2006/relationships/slide"/><Relationship Id="rId82" Target="slides/slide77.xml" Type="http://schemas.openxmlformats.org/officeDocument/2006/relationships/slide"/><Relationship Id="rId83" Target="slides/slide78.xml" Type="http://schemas.openxmlformats.org/officeDocument/2006/relationships/slide"/><Relationship Id="rId84" Target="slides/slide79.xml" Type="http://schemas.openxmlformats.org/officeDocument/2006/relationships/slide"/><Relationship Id="rId85" Target="slides/slide80.xml" Type="http://schemas.openxmlformats.org/officeDocument/2006/relationships/slide"/><Relationship Id="rId86" Target="slides/slide81.xml" Type="http://schemas.openxmlformats.org/officeDocument/2006/relationships/slide"/><Relationship Id="rId87" Target="slides/slide82.xml" Type="http://schemas.openxmlformats.org/officeDocument/2006/relationships/slide"/><Relationship Id="rId88" Target="slides/slide83.xml" Type="http://schemas.openxmlformats.org/officeDocument/2006/relationships/slide"/><Relationship Id="rId89" Target="slides/slide84.xml" Type="http://schemas.openxmlformats.org/officeDocument/2006/relationships/slide"/><Relationship Id="rId9" Target="slides/slide4.xml" Type="http://schemas.openxmlformats.org/officeDocument/2006/relationships/slide"/><Relationship Id="rId90" Target="slides/slide85.xml" Type="http://schemas.openxmlformats.org/officeDocument/2006/relationships/slide"/><Relationship Id="rId91" Target="slides/slide86.xml" Type="http://schemas.openxmlformats.org/officeDocument/2006/relationships/slide"/><Relationship Id="rId92" Target="slides/slide87.xml" Type="http://schemas.openxmlformats.org/officeDocument/2006/relationships/slide"/><Relationship Id="rId93" Target="slides/slide88.xml" Type="http://schemas.openxmlformats.org/officeDocument/2006/relationships/slide"/><Relationship Id="rId94" Target="slides/slide89.xml" Type="http://schemas.openxmlformats.org/officeDocument/2006/relationships/slide"/><Relationship Id="rId95" Target="slides/slide90.xml" Type="http://schemas.openxmlformats.org/officeDocument/2006/relationships/slide"/><Relationship Id="rId96" Target="slides/slide91.xml" Type="http://schemas.openxmlformats.org/officeDocument/2006/relationships/slide"/><Relationship Id="rId97" Target="notesMasters/notesMaster1.xml" Type="http://schemas.openxmlformats.org/officeDocument/2006/relationships/notesMaster"/><Relationship Id="rId98" Target="theme/theme2.xml" Type="http://schemas.openxmlformats.org/officeDocument/2006/relationships/theme"/><Relationship Id="rId99" Target="notesSlides/notesSlide1.xml" Type="http://schemas.openxmlformats.org/officeDocument/2006/relationships/notesSlide"/></Relationships>
</file>

<file path=ppt/media/image1.jpeg>
</file>

<file path=ppt/media/image10.svg>
</file>

<file path=ppt/media/image11.jpeg>
</file>

<file path=ppt/media/image12.jpe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jpeg>
</file>

<file path=ppt/media/image3.png>
</file>

<file path=ppt/media/image30.png>
</file>

<file path=ppt/media/image31.jpeg>
</file>

<file path=ppt/media/image32.jpeg>
</file>

<file path=ppt/media/image33.jpeg>
</file>

<file path=ppt/media/image34.jpeg>
</file>

<file path=ppt/media/image35.jpeg>
</file>

<file path=ppt/media/image36.jpeg>
</file>

<file path=ppt/media/image37.png>
</file>

<file path=ppt/media/image38.jpeg>
</file>

<file path=ppt/media/image39.jpeg>
</file>

<file path=ppt/media/image4.sv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49.jpeg>
</file>

<file path=ppt/media/image5.png>
</file>

<file path=ppt/media/image50.jpeg>
</file>

<file path=ppt/media/image51.png>
</file>

<file path=ppt/media/image52.svg>
</file>

<file path=ppt/media/image53.png>
</file>

<file path=ppt/media/image54.svg>
</file>

<file path=ppt/media/image55.jpeg>
</file>

<file path=ppt/media/image56.jpeg>
</file>

<file path=ppt/media/image57.jpeg>
</file>

<file path=ppt/media/image58.jpeg>
</file>

<file path=ppt/media/image59.jpeg>
</file>

<file path=ppt/media/image6.svg>
</file>

<file path=ppt/media/image60.jpeg>
</file>

<file path=ppt/media/image61.jpeg>
</file>

<file path=ppt/media/image62.jpeg>
</file>

<file path=ppt/media/image63.png>
</file>

<file path=ppt/media/image64.svg>
</file>

<file path=ppt/media/image65.png>
</file>

<file path=ppt/media/image66.svg>
</file>

<file path=ppt/media/image67.png>
</file>

<file path=ppt/media/image68.svg>
</file>

<file path=ppt/media/image69.png>
</file>

<file path=ppt/media/image7.png>
</file>

<file path=ppt/media/image70.svg>
</file>

<file path=ppt/media/image71.png>
</file>

<file path=ppt/media/image72.svg>
</file>

<file path=ppt/media/image73.jpeg>
</file>

<file path=ppt/media/image74.jpeg>
</file>

<file path=ppt/media/image75.png>
</file>

<file path=ppt/media/image76.svg>
</file>

<file path=ppt/media/image77.png>
</file>

<file path=ppt/media/image78.svg>
</file>

<file path=ppt/media/image79.jpeg>
</file>

<file path=ppt/media/image8.svg>
</file>

<file path=ppt/media/image80.jpe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1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1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1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1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8.xml" Type="http://schemas.openxmlformats.org/officeDocument/2006/relationships/slide"/></Relationships>
</file>

<file path=ppt/notesSlides/_rels/notesSlide1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9.xml" Type="http://schemas.openxmlformats.org/officeDocument/2006/relationships/slide"/></Relationships>
</file>

<file path=ppt/notesSlides/_rels/notesSlide1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0.xml" Type="http://schemas.openxmlformats.org/officeDocument/2006/relationships/slide"/></Relationships>
</file>

<file path=ppt/notesSlides/_rels/notesSlide1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1.xml" Type="http://schemas.openxmlformats.org/officeDocument/2006/relationships/slide"/></Relationships>
</file>

<file path=ppt/notesSlides/_rels/notesSlide1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3.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2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5.xml" Type="http://schemas.openxmlformats.org/officeDocument/2006/relationships/slide"/></Relationships>
</file>

<file path=ppt/notesSlides/_rels/notesSlide2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9.xml" Type="http://schemas.openxmlformats.org/officeDocument/2006/relationships/slide"/></Relationships>
</file>

<file path=ppt/notesSlides/_rels/notesSlide2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0.xml" Type="http://schemas.openxmlformats.org/officeDocument/2006/relationships/slide"/></Relationships>
</file>

<file path=ppt/notesSlides/_rels/notesSlide2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1.xml" Type="http://schemas.openxmlformats.org/officeDocument/2006/relationships/slide"/></Relationships>
</file>

<file path=ppt/notesSlides/_rels/notesSlide2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3.xml" Type="http://schemas.openxmlformats.org/officeDocument/2006/relationships/slide"/></Relationships>
</file>

<file path=ppt/notesSlides/_rels/notesSlide2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4.xml" Type="http://schemas.openxmlformats.org/officeDocument/2006/relationships/slide"/></Relationships>
</file>

<file path=ppt/notesSlides/_rels/notesSlide2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5.xml" Type="http://schemas.openxmlformats.org/officeDocument/2006/relationships/slide"/></Relationships>
</file>

<file path=ppt/notesSlides/_rels/notesSlide2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6.xml" Type="http://schemas.openxmlformats.org/officeDocument/2006/relationships/slide"/></Relationships>
</file>

<file path=ppt/notesSlides/_rels/notesSlide2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8.xml" Type="http://schemas.openxmlformats.org/officeDocument/2006/relationships/slide"/></Relationships>
</file>

<file path=ppt/notesSlides/_rels/notesSlide2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0.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3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1.xml" Type="http://schemas.openxmlformats.org/officeDocument/2006/relationships/slide"/></Relationships>
</file>

<file path=ppt/notesSlides/_rels/notesSlide3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2.xml" Type="http://schemas.openxmlformats.org/officeDocument/2006/relationships/slide"/></Relationships>
</file>

<file path=ppt/notesSlides/_rels/notesSlide3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3.xml" Type="http://schemas.openxmlformats.org/officeDocument/2006/relationships/slide"/></Relationships>
</file>

<file path=ppt/notesSlides/_rels/notesSlide3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4.xml" Type="http://schemas.openxmlformats.org/officeDocument/2006/relationships/slide"/></Relationships>
</file>

<file path=ppt/notesSlides/_rels/notesSlide3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7.xml" Type="http://schemas.openxmlformats.org/officeDocument/2006/relationships/slide"/></Relationships>
</file>

<file path=ppt/notesSlides/_rels/notesSlide3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9.xml" Type="http://schemas.openxmlformats.org/officeDocument/2006/relationships/slide"/></Relationships>
</file>

<file path=ppt/notesSlides/_rels/notesSlide3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0.xml" Type="http://schemas.openxmlformats.org/officeDocument/2006/relationships/slide"/></Relationships>
</file>

<file path=ppt/notesSlides/_rels/notesSlide3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1.xml" Type="http://schemas.openxmlformats.org/officeDocument/2006/relationships/slide"/></Relationships>
</file>

<file path=ppt/notesSlides/_rels/notesSlide3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2.xml" Type="http://schemas.openxmlformats.org/officeDocument/2006/relationships/slide"/></Relationships>
</file>

<file path=ppt/notesSlides/_rels/notesSlide3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4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5.xml" Type="http://schemas.openxmlformats.org/officeDocument/2006/relationships/slide"/></Relationships>
</file>

<file path=ppt/notesSlides/_rels/notesSlide4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6.xml" Type="http://schemas.openxmlformats.org/officeDocument/2006/relationships/slide"/></Relationships>
</file>

<file path=ppt/notesSlides/_rels/notesSlide4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7.xml" Type="http://schemas.openxmlformats.org/officeDocument/2006/relationships/slide"/></Relationships>
</file>

<file path=ppt/notesSlides/_rels/notesSlide4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1.xml" Type="http://schemas.openxmlformats.org/officeDocument/2006/relationships/slide"/></Relationships>
</file>

<file path=ppt/notesSlides/_rels/notesSlide4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2.xml" Type="http://schemas.openxmlformats.org/officeDocument/2006/relationships/slide"/></Relationships>
</file>

<file path=ppt/notesSlides/_rels/notesSlide4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3.xml" Type="http://schemas.openxmlformats.org/officeDocument/2006/relationships/slide"/></Relationships>
</file>

<file path=ppt/notesSlides/_rels/notesSlide4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4.xml" Type="http://schemas.openxmlformats.org/officeDocument/2006/relationships/slide"/></Relationships>
</file>

<file path=ppt/notesSlides/_rels/notesSlide4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5.xml" Type="http://schemas.openxmlformats.org/officeDocument/2006/relationships/slide"/></Relationships>
</file>

<file path=ppt/notesSlides/_rels/notesSlide4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6.xml" Type="http://schemas.openxmlformats.org/officeDocument/2006/relationships/slide"/></Relationships>
</file>

<file path=ppt/notesSlides/_rels/notesSlide4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8.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5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9.xml" Type="http://schemas.openxmlformats.org/officeDocument/2006/relationships/slide"/></Relationships>
</file>

<file path=ppt/notesSlides/_rels/notesSlide5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0.xml" Type="http://schemas.openxmlformats.org/officeDocument/2006/relationships/slide"/></Relationships>
</file>

<file path=ppt/notesSlides/_rels/notesSlide5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1.xml" Type="http://schemas.openxmlformats.org/officeDocument/2006/relationships/slide"/></Relationships>
</file>

<file path=ppt/notesSlides/_rels/notesSlide5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2.xml" Type="http://schemas.openxmlformats.org/officeDocument/2006/relationships/slide"/></Relationships>
</file>

<file path=ppt/notesSlides/_rels/notesSlide5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3.xml" Type="http://schemas.openxmlformats.org/officeDocument/2006/relationships/slide"/></Relationships>
</file>

<file path=ppt/notesSlides/_rels/notesSlide5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4.xml" Type="http://schemas.openxmlformats.org/officeDocument/2006/relationships/slide"/></Relationships>
</file>

<file path=ppt/notesSlides/_rels/notesSlide5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7.xml" Type="http://schemas.openxmlformats.org/officeDocument/2006/relationships/slide"/></Relationships>
</file>

<file path=ppt/notesSlides/_rels/notesSlide5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8.xml" Type="http://schemas.openxmlformats.org/officeDocument/2006/relationships/slide"/></Relationships>
</file>

<file path=ppt/notesSlides/_rels/notesSlide5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9.xml" Type="http://schemas.openxmlformats.org/officeDocument/2006/relationships/slide"/></Relationships>
</file>

<file path=ppt/notesSlides/_rels/notesSlide5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0.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_rels/notesSlide6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1.xml" Type="http://schemas.openxmlformats.org/officeDocument/2006/relationships/slide"/></Relationships>
</file>

<file path=ppt/notesSlides/_rels/notesSlide6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4.xml" Type="http://schemas.openxmlformats.org/officeDocument/2006/relationships/slide"/></Relationships>
</file>

<file path=ppt/notesSlides/_rels/notesSlide6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7.xml" Type="http://schemas.openxmlformats.org/officeDocument/2006/relationships/slide"/></Relationships>
</file>

<file path=ppt/notesSlides/_rels/notesSlide6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8.xml" Type="http://schemas.openxmlformats.org/officeDocument/2006/relationships/slide"/></Relationships>
</file>

<file path=ppt/notesSlides/_rels/notesSlide6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0.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大家好，我是歐庭安，今天要跟大家分享的內容是關於數位安全、倫理、和隱私，以及面臨到的威脅、議題、還有如何防範。</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說電腦病毒如何透過電子郵件傳播</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透過電子郵件欺騙（spoofing），電子郵件標題的組成部分被改變，使得電子郵件訊息看起來來自不同的寄件者。</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botnet(殭屍網路):是一組連接到網路的受感染的電腦或行動裝置。</a:t>
            </a:r>
          </a:p>
          <a:p>
            <a:r>
              <a:rPr lang="en-US"/>
              <a:t/>
            </a:r>
          </a:p>
          <a:p>
            <a:r>
              <a:rPr lang="en-US"/>
              <a:t>受到感染的電腦或裝置稱為殭屍。</a:t>
            </a:r>
          </a:p>
          <a:p>
            <a:r>
              <a:rPr lang="en-US"/>
              <a:t>(竊取資訊、癱瘓網站或伺服器）</a:t>
            </a:r>
          </a:p>
          <a:p>
            <a:r>
              <a:rPr lang="en-US"/>
              <a:t/>
            </a:r>
          </a:p>
          <a:p>
            <a:r>
              <a:rPr lang="en-US"/>
              <a:t>Denial of Service attack (DoS attack)(拒絕服務攻擊（DoS 攻擊）) 會破壞電腦對 Internet 服務的存取。</a:t>
            </a:r>
          </a:p>
          <a:p>
            <a:r>
              <a:rPr lang="en-US"/>
              <a:t/>
            </a:r>
          </a:p>
          <a:p>
            <a:r>
              <a:rPr lang="en-US"/>
              <a:t>Distributed DoS attack:分散式 DoS 攻擊（DDoS 攻擊）</a:t>
            </a:r>
          </a:p>
          <a:p>
            <a:r>
              <a:rPr lang="en-US"/>
              <a:t/>
            </a:r>
          </a:p>
          <a:p>
            <a:r>
              <a:rPr lang="en-US"/>
              <a:t>back door (後門):是程式中的一個程式或一組指令，允許使用者繞過安全控制</a:t>
            </a:r>
          </a:p>
          <a:p>
            <a:r>
              <a:rPr lang="en-US"/>
              <a:t/>
            </a:r>
          </a:p>
          <a:p>
            <a:r>
              <a:rPr lang="en-US"/>
              <a:t>Spoofing(欺騙)是入侵者用來使其網路或網路傳輸看起來合法的技術。</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firewall（防火牆）：是用來防止網路資源受到侵擾的硬體or軟體。是一種根據預設的安全規則監控和控制網路流量的系統，通常位於受信任的內部網路與不受信任的外部網路（如網際網路）之間，用來防止未經授權的存取和網路威脅。 它能決定允許或拒絕進出網路的data package（資料封包），保護網路安全。 </a:t>
            </a:r>
          </a:p>
          <a:p>
            <a:r>
              <a:rPr lang="en-US"/>
              <a:t/>
            </a:r>
          </a:p>
          <a:p>
            <a:r>
              <a:rPr lang="en-US"/>
              <a:t>硬體防火牆：專用的實體裝置，通常用於保護整個網路。</a:t>
            </a:r>
          </a:p>
          <a:p>
            <a:r>
              <a:rPr lang="en-US"/>
              <a:t/>
            </a:r>
          </a:p>
          <a:p>
            <a:r>
              <a:rPr lang="en-US"/>
              <a:t>軟體防火牆：:安裝在單一裝置（如電腦）上的程式，例如Windows內建的防火牆，用於保護該裝置。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未授權存取：在未經允許的狀況下使用電腦或網路。</a:t>
            </a:r>
          </a:p>
          <a:p>
            <a:r>
              <a:rPr lang="en-US"/>
              <a:t/>
            </a:r>
          </a:p>
          <a:p>
            <a:r>
              <a:rPr lang="en-US"/>
              <a:t>未授權使用：將電腦或網路用於未經批准的或是有可能違法的活動。</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有一些組織採取一些措施防止未授權的存取及使用，課本舉的例子是：</a:t>
            </a:r>
          </a:p>
          <a:p>
            <a:r>
              <a:rPr lang="en-US"/>
              <a:t>可接受的使用政策、停用檔案和印表機共用</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存取控制：定義誰可以存取電腦、設備或網路；何時可以存取；以及存取時可以採取哪些操作。</a:t>
            </a:r>
          </a:p>
          <a:p>
            <a:r>
              <a:rPr lang="en-US"/>
              <a:t/>
            </a:r>
          </a:p>
          <a:p>
            <a:r>
              <a:rPr lang="en-US"/>
              <a:t>電腦、設備或網路應該維護audit trail（審計跟踪or數據軌跡），將成功和不成功的存取嘗試記錄在文件中。</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有些網站會維護個人及機密資料</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CAPTCHA: Completely Automated Public Turing test to tell Computers and Humans Apart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passphrase(密碼片語):是單字的私人組合，通常包含混合的大寫字母和標點符號，與允許存取某些電腦資源的使用者名稱相關聯。。</a:t>
            </a:r>
          </a:p>
          <a:p>
            <a:r>
              <a:rPr lang="en-US"/>
              <a:t/>
            </a:r>
          </a:p>
          <a:p>
            <a:r>
              <a:rPr lang="en-US"/>
              <a:t>PIN（個人識別碼），有時也稱為密碼，是由公司分配或由使用者選擇的數字密碼。</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我們的課程目標：</a:t>
            </a:r>
          </a:p>
          <a:p>
            <a:r>
              <a:rPr lang="en-US"/>
              <a:t/>
            </a:r>
          </a:p>
          <a:p>
            <a:r>
              <a:rPr lang="en-US"/>
              <a:t>定義「數位安全風險」，並簡單描述網路犯罪分子的類型。</a:t>
            </a:r>
          </a:p>
          <a:p>
            <a:r>
              <a:rPr lang="en-US"/>
              <a:t/>
            </a:r>
          </a:p>
          <a:p>
            <a:r>
              <a:rPr lang="en-US"/>
              <a:t>描述各種類型的網路和網路攻擊，並解釋防範這些攻擊的方法。</a:t>
            </a:r>
          </a:p>
          <a:p>
            <a:r>
              <a:rPr lang="en-US"/>
              <a:t/>
            </a:r>
          </a:p>
          <a:p>
            <a:r>
              <a:rPr lang="en-US"/>
              <a:t>討論 防止未經授權的電腦存取和使用的技術。</a:t>
            </a:r>
          </a:p>
          <a:p>
            <a:r>
              <a:rPr lang="en-US"/>
              <a:t/>
            </a:r>
          </a:p>
          <a:p>
            <a:r>
              <a:rPr lang="en-US"/>
              <a:t>解釋軟體製造商防止軟體盜版的方法。</a:t>
            </a:r>
          </a:p>
          <a:p>
            <a:r>
              <a:rPr lang="en-US"/>
              <a:t/>
            </a:r>
          </a:p>
          <a:p>
            <a:r>
              <a:rPr lang="en-US"/>
              <a:t>討論加密、數位簽章和數位憑證的工作原理。</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possessed object:就是一個你必須擁有且攜帶的東西，然後你可以藉由他獲得電腦以及電腦設備的存取權,like a keycard(門禁卡 房卡) or security token( 安全性權杖:我查到的資料是跟證券型代幣有關,就是跟區塊鏈投資有關的東西)</a:t>
            </a:r>
          </a:p>
          <a:p>
            <a:r>
              <a:rPr lang="en-US"/>
              <a:t/>
            </a:r>
          </a:p>
          <a:p>
            <a:r>
              <a:rPr lang="en-US"/>
              <a:t>生物辨識設備:透過將個人特徵轉換為數位代碼，並與儲存在電腦或行動裝置中的數位代碼進行比較來驗證身體或行為特徵，從而驗證一個人的身份。</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虹膜辨識系統</a:t>
            </a:r>
          </a:p>
          <a:p>
            <a:r>
              <a:rPr lang="en-US"/>
              <a:t>簽名驗證系統</a:t>
            </a:r>
          </a:p>
          <a:p>
            <a:r>
              <a:rPr lang="en-US"/>
              <a:t>語音驗證系統</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兩步驟驗證：會使用兩種獨立的方法來驗證使用者的身份，提升安全性。</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數位鑑識是在電腦和網路上發現、收集和分析證據。數位鑑識是鑑識科學的一個分支，，主要在針對數位裝置中的內容進行調查與復原，這常常是與電腦犯罪有所相關。專門透過科學驗證的方式調查、擷取、分析、還原數位證據，以釐清事件原貌並提供法庭訴訟或企業調查作為依據。 其應用範圍廣泛，涵蓋電腦、手機、網路、雲端等各種數位裝置和系統，用於偵查犯罪、協助資料復原、追查系統入侵等。</a:t>
            </a:r>
          </a:p>
          <a:p>
            <a:r>
              <a:rPr lang="en-US"/>
              <a:t/>
            </a:r>
          </a:p>
          <a:p>
            <a:r>
              <a:rPr lang="en-US"/>
              <a:t>許多領域都使用數位鑑識：</a:t>
            </a:r>
          </a:p>
          <a:p>
            <a:r>
              <a:rPr lang="en-US"/>
              <a:t/>
            </a:r>
          </a:p>
          <a:p>
            <a:r>
              <a:rPr lang="en-US"/>
              <a:t>執法</a:t>
            </a:r>
          </a:p>
          <a:p>
            <a:r>
              <a:rPr lang="en-US"/>
              <a:t/>
            </a:r>
          </a:p>
          <a:p>
            <a:r>
              <a:rPr lang="en-US"/>
              <a:t>刑事檢察官</a:t>
            </a:r>
          </a:p>
          <a:p>
            <a:r>
              <a:rPr lang="en-US"/>
              <a:t/>
            </a:r>
          </a:p>
          <a:p>
            <a:r>
              <a:rPr lang="en-US"/>
              <a:t>軍事情報</a:t>
            </a:r>
          </a:p>
          <a:p>
            <a:r>
              <a:rPr lang="en-US"/>
              <a:t/>
            </a:r>
          </a:p>
          <a:p>
            <a:r>
              <a:rPr lang="en-US"/>
              <a:t>保險代理機構</a:t>
            </a:r>
          </a:p>
          <a:p>
            <a:r>
              <a:rPr lang="en-US"/>
              <a:t/>
            </a:r>
          </a:p>
          <a:p>
            <a:r>
              <a:rPr lang="en-US"/>
              <a:t>資訊安全部門</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竊取軟體媒體</a:t>
            </a:r>
          </a:p>
          <a:p>
            <a:r>
              <a:rPr lang="en-US"/>
              <a:t/>
            </a:r>
          </a:p>
          <a:p>
            <a:r>
              <a:rPr lang="en-US"/>
              <a:t>故意刪除程式</a:t>
            </a:r>
          </a:p>
          <a:p>
            <a:r>
              <a:rPr lang="en-US"/>
              <a:t/>
            </a:r>
          </a:p>
          <a:p>
            <a:r>
              <a:rPr lang="en-US"/>
              <a:t>非法註冊和/或啟動程式</a:t>
            </a:r>
          </a:p>
          <a:p>
            <a:r>
              <a:rPr lang="en-US"/>
              <a:t/>
            </a:r>
          </a:p>
          <a:p>
            <a:r>
              <a:rPr lang="en-US"/>
              <a:t>非法複製程式</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activation process ：許多製造商在其程式中加入了啟動過程，以確保軟體不會安裝在超過合法許可數量的電腦上</a:t>
            </a:r>
          </a:p>
          <a:p>
            <a:r>
              <a:rPr lang="en-US"/>
              <a:t/>
            </a:r>
          </a:p>
          <a:p>
            <a:r>
              <a:rPr lang="en-US"/>
              <a:t>product activation：在產品啟用（主要是為了抑制盜版）過程中（可透過線上或電話進行），使用者提供軟體產品的識別號，以便將軟體與安裝該軟體的電腦或行動裝置連結起來</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授權協議：是使用單使用者授權協議的軟體典型條件的權利</a:t>
            </a:r>
          </a:p>
          <a:p>
            <a:r>
              <a:rPr lang="en-US"/>
              <a:t/>
            </a:r>
          </a:p>
          <a:p>
            <a:r>
              <a:rPr lang="en-US"/>
              <a:t>比如說，你可以...</a:t>
            </a:r>
          </a:p>
          <a:p>
            <a:r>
              <a:rPr lang="en-US"/>
              <a:t/>
            </a:r>
          </a:p>
          <a:p>
            <a:r>
              <a:rPr lang="en-US"/>
              <a:t>只在一台電腦或裝置上安裝該軟體。 （某些授權協議允許使用者在指定數量的電腦和/或行動裝置上安裝該軟體）</a:t>
            </a:r>
          </a:p>
          <a:p>
            <a:r>
              <a:rPr lang="en-US"/>
              <a:t/>
            </a:r>
          </a:p>
          <a:p>
            <a:r>
              <a:rPr lang="en-US"/>
              <a:t>製作一份軟體副本作為備份</a:t>
            </a:r>
          </a:p>
          <a:p>
            <a:r>
              <a:rPr lang="en-US"/>
              <a:t/>
            </a:r>
          </a:p>
          <a:p>
            <a:r>
              <a:rPr lang="en-US"/>
              <a:t>將軟體贈送或出售給另一個人，但必須先從使用者的電腦中移除該軟體。</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你不能...</a:t>
            </a:r>
          </a:p>
          <a:p>
            <a:r>
              <a:rPr lang="en-US"/>
              <a:t/>
            </a:r>
          </a:p>
          <a:p>
            <a:r>
              <a:rPr lang="en-US"/>
              <a:t>在網路上安裝軟體，例如學校電腦實驗室。</a:t>
            </a:r>
          </a:p>
          <a:p>
            <a:r>
              <a:rPr lang="en-US"/>
              <a:t/>
            </a:r>
          </a:p>
          <a:p>
            <a:r>
              <a:rPr lang="en-US"/>
              <a:t>將副本發給朋友和同事，同時計算使用該軟體。</a:t>
            </a:r>
          </a:p>
          <a:p>
            <a:r>
              <a:rPr lang="en-US"/>
              <a:t/>
            </a:r>
          </a:p>
          <a:p>
            <a:r>
              <a:rPr lang="en-US"/>
              <a:t>導出軟體。</a:t>
            </a:r>
          </a:p>
          <a:p>
            <a:r>
              <a:rPr lang="en-US"/>
              <a:t/>
            </a:r>
          </a:p>
          <a:p>
            <a:r>
              <a:rPr lang="en-US"/>
              <a:t>出租或租賃軟體。</a:t>
            </a:r>
          </a:p>
          <a:p>
            <a:r>
              <a:rPr lang="en-US"/>
              <a:t/>
            </a:r>
          </a:p>
          <a:p>
            <a:r>
              <a:rPr lang="en-US"/>
              <a:t>P.S.使用者在使用軟體之前必須接受許可協議的條款。</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資訊竊盜：是指有人竊取個人或機密資訊</a:t>
            </a:r>
          </a:p>
          <a:p>
            <a:r>
              <a:rPr lang="en-US"/>
              <a:t/>
            </a:r>
          </a:p>
          <a:p>
            <a:r>
              <a:rPr lang="en-US"/>
              <a:t>加密：是將人類可讀的資料轉換為編碼字元的過程，以防止未經授權的存取。</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數位簽章：是個人、網站或組織附加到電子郵件中的加密代碼，用於驗證郵件發送者的身分。</a:t>
            </a:r>
          </a:p>
          <a:p>
            <a:r>
              <a:rPr lang="en-US"/>
              <a:t/>
            </a:r>
          </a:p>
          <a:p>
            <a:r>
              <a:rPr lang="en-US"/>
              <a:t>通常用於確保冒名頂替者不會參與網路交易</a:t>
            </a:r>
          </a:p>
          <a:p>
            <a:r>
              <a:rPr lang="en-US"/>
              <a:t/>
            </a:r>
          </a:p>
          <a:p>
            <a:r>
              <a:rPr lang="en-US"/>
              <a:t>數位憑證：是保證用戶或網站合法性的聲明。他是一種數位的身分證明，能夠驗證資訊擁有者的身分與資訊審閱、存取的資格，讓網路資訊管理不會落入來路不明的人手中。</a:t>
            </a:r>
          </a:p>
          <a:p>
            <a:r>
              <a:rPr lang="en-US"/>
              <a:t/>
            </a:r>
          </a:p>
          <a:p>
            <a:r>
              <a:rPr lang="en-US"/>
              <a:t>使用加密技術來保護其資料的網站稱為安全網站</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認識 防止硬體竊盜、破壞和故障的 保護措施。</a:t>
            </a:r>
          </a:p>
          <a:p>
            <a:r>
              <a:rPr lang="en-US"/>
              <a:t/>
            </a:r>
          </a:p>
          <a:p>
            <a:r>
              <a:rPr lang="en-US"/>
              <a:t>說明可用於備份的選項。</a:t>
            </a:r>
          </a:p>
          <a:p>
            <a:r>
              <a:rPr lang="en-US"/>
              <a:t/>
            </a:r>
          </a:p>
          <a:p>
            <a:r>
              <a:rPr lang="en-US"/>
              <a:t>識別與無線通訊相關的風險和保護措施。</a:t>
            </a:r>
          </a:p>
          <a:p>
            <a:r>
              <a:rPr lang="en-US"/>
              <a:t/>
            </a:r>
          </a:p>
          <a:p>
            <a:r>
              <a:rPr lang="en-US"/>
              <a:t>認識與資訊準確性、智慧財產權、行為準則和綠色計算相關的問題。</a:t>
            </a:r>
          </a:p>
          <a:p>
            <a:r>
              <a:rPr lang="en-US"/>
              <a:t/>
            </a:r>
          </a:p>
          <a:p>
            <a:r>
              <a:rPr lang="en-US"/>
              <a:t>解釋一下綠色計算：</a:t>
            </a:r>
          </a:p>
          <a:p>
            <a:r>
              <a:rPr lang="en-US"/>
              <a:t>利用各種軟體和硬體先進技術，將計算機系統的工作負載降低，提高其運算效率，進一步降低系統配套電源能耗，同時，透過改善計算機系統的設計，提高其資源利用率和回收率，降低二氧化碳等溫室氣體排放，達到節能、環保和節約的目的。</a:t>
            </a:r>
          </a:p>
          <a:p>
            <a:r>
              <a:rPr lang="en-US"/>
              <a:t/>
            </a:r>
          </a:p>
          <a:p>
            <a:r>
              <a:rPr lang="en-US"/>
              <a:t>討論有關資訊隱私的問題。</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圖 5-15 安全網站的網址（例如 Amazon.com 的結帳頁面）通常以 https 開頭，而不是 http。瀏覽器通常也會在網址列中顯示一個鎖形符號，點擊該符號通常可以查看相關的數位憑證。</a:t>
            </a:r>
          </a:p>
          <a:p>
            <a:r>
              <a:rPr lang="en-US"/>
              <a:t/>
            </a:r>
          </a:p>
          <a:p>
            <a:r>
              <a:rPr lang="en-US"/>
              <a:t>超文本傳輸安全協定（英語：HyperText Transfer Protocol Secure，縮寫：HTTPS)</a:t>
            </a:r>
          </a:p>
          <a:p>
            <a:r>
              <a:rPr lang="en-US"/>
              <a:t/>
            </a:r>
          </a:p>
          <a:p>
            <a:r>
              <a:rPr lang="en-US"/>
              <a:t>HTTPS 使用TLS (SSL) 對正常的HTTP 請求和回應進行加密，使其更加安全可靠。</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喔這是關於雲端儲存的一些討論，就是要關心一下自己儲存在雲端的資料有沒有安全性問題，也要思考一下雲端儲存公司是如何保障資料安全。</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硬體盜竊：是竊取數位設備的行為。</a:t>
            </a:r>
          </a:p>
          <a:p>
            <a:r>
              <a:rPr lang="en-US"/>
              <a:t/>
            </a:r>
          </a:p>
          <a:p>
            <a:r>
              <a:rPr lang="en-US"/>
              <a:t>硬體破壞：包括損壞或破壞數位設備。</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硬體竊盜和破壞防護措施：</a:t>
            </a:r>
          </a:p>
          <a:p>
            <a:r>
              <a:rPr lang="en-US"/>
              <a:t/>
            </a:r>
          </a:p>
          <a:p>
            <a:r>
              <a:rPr lang="en-US"/>
              <a:t>實體存取控制（即鎖門窗）</a:t>
            </a:r>
          </a:p>
          <a:p>
            <a:r>
              <a:rPr lang="en-US"/>
              <a:t/>
            </a:r>
          </a:p>
          <a:p>
            <a:r>
              <a:rPr lang="en-US"/>
              <a:t>警報系統</a:t>
            </a:r>
          </a:p>
          <a:p>
            <a:r>
              <a:rPr lang="en-US"/>
              <a:t/>
            </a:r>
          </a:p>
          <a:p>
            <a:r>
              <a:rPr lang="en-US"/>
              <a:t>實體安全設備（即電纜和鎖）</a:t>
            </a:r>
          </a:p>
          <a:p>
            <a:r>
              <a:rPr lang="en-US"/>
              <a:t/>
            </a:r>
          </a:p>
          <a:p>
            <a:r>
              <a:rPr lang="en-US"/>
              <a:t>裝置追蹤應用程式</a:t>
            </a:r>
          </a:p>
          <a:p>
            <a:r>
              <a:rPr lang="en-US"/>
              <a:t/>
            </a:r>
          </a:p>
          <a:p>
            <a:r>
              <a:rPr lang="en-US"/>
              <a:t>硬體故障防護措施：</a:t>
            </a:r>
          </a:p>
          <a:p>
            <a:r>
              <a:rPr lang="en-US"/>
              <a:t/>
            </a:r>
          </a:p>
          <a:p>
            <a:r>
              <a:rPr lang="en-US"/>
              <a:t>電涌保護器：保護電器不會因突波而造成損壞</a:t>
            </a:r>
          </a:p>
          <a:p>
            <a:r>
              <a:rPr lang="en-US"/>
              <a:t>（突波：電路或系統瞬間承受到的、超出正常工作範圍的突發性過電壓或過電流，通常由雷擊、靜電、電路開關或大電力設備啟動/停止等原因引起。）</a:t>
            </a:r>
          </a:p>
          <a:p>
            <a:r>
              <a:rPr lang="en-US"/>
              <a:t/>
            </a:r>
          </a:p>
          <a:p>
            <a:r>
              <a:rPr lang="en-US"/>
              <a:t>不間斷電供應（UPS) </a:t>
            </a:r>
          </a:p>
          <a:p>
            <a:r>
              <a:rPr lang="en-US"/>
              <a:t/>
            </a:r>
          </a:p>
          <a:p>
            <a:r>
              <a:rPr lang="en-US"/>
              <a:t>複製零組件或電腦</a:t>
            </a:r>
          </a:p>
          <a:p>
            <a:r>
              <a:rPr lang="en-US"/>
              <a:t/>
            </a:r>
          </a:p>
          <a:p>
            <a:r>
              <a:rPr lang="en-US"/>
              <a:t>故障容許度：即使部分組件發生故障仍能正常運作。</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備份是文件、程式或媒體的副本，可以在原件遺失、損壞或毀損時使用。</a:t>
            </a:r>
          </a:p>
          <a:p>
            <a:r>
              <a:rPr lang="en-US"/>
              <a:t/>
            </a:r>
          </a:p>
          <a:p>
            <a:r>
              <a:rPr lang="en-US"/>
              <a:t>異地備份儲存在與電腦或行動裝置網站不同的位置。異地備援指的是在另一地點備份與建立重要的資料、伺服器以及工作機能等，避免因火災、水災、遭竊等災難造成重要資料損失與工作、服務中斷。ex.雲端儲存</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這張投影片的主題是「強調備份是資料保護的終極保障。」，介紹了備份的類型和策略：</a:t>
            </a:r>
          </a:p>
          <a:p>
            <a:r>
              <a:rPr lang="en-US"/>
              <a:t>備份類型：包括</a:t>
            </a:r>
          </a:p>
          <a:p>
            <a:r>
              <a:rPr lang="en-US"/>
              <a:t/>
            </a:r>
          </a:p>
          <a:p>
            <a:r>
              <a:rPr lang="en-US"/>
              <a:t>完整備份、</a:t>
            </a:r>
          </a:p>
          <a:p>
            <a:r>
              <a:rPr lang="en-US"/>
              <a:t>差異備份、</a:t>
            </a:r>
          </a:p>
          <a:p>
            <a:r>
              <a:rPr lang="en-US"/>
              <a:t>增量備份、</a:t>
            </a:r>
          </a:p>
          <a:p>
            <a:r>
              <a:rPr lang="en-US"/>
              <a:t>選擇性備份、</a:t>
            </a:r>
          </a:p>
          <a:p>
            <a:r>
              <a:rPr lang="en-US"/>
              <a:t>持續資料保護</a:t>
            </a:r>
          </a:p>
          <a:p>
            <a:r>
              <a:rPr lang="en-US"/>
              <a:t>和雲端備份。</a:t>
            </a:r>
          </a:p>
          <a:p>
            <a:r>
              <a:rPr lang="en-US"/>
              <a:t/>
            </a:r>
          </a:p>
          <a:p>
            <a:r>
              <a:rPr lang="en-US"/>
              <a:t>三代備份策略：透過「祖父輩」、「父輩」、「子輩」的層級來管理備份資料，確保資料的長期保存和可用性。</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完整備份：</a:t>
            </a:r>
          </a:p>
          <a:p>
            <a:r>
              <a:rPr lang="en-US"/>
              <a:t>複製所有在電腦媒體的檔案。</a:t>
            </a:r>
          </a:p>
          <a:p>
            <a:r>
              <a:rPr lang="en-US"/>
              <a:t/>
            </a:r>
          </a:p>
          <a:p>
            <a:r>
              <a:rPr lang="en-US"/>
              <a:t>優點：因為全部都備份了，最安全，也是最快的資料恢復方法。</a:t>
            </a:r>
          </a:p>
          <a:p>
            <a:r>
              <a:rPr lang="en-US"/>
              <a:t/>
            </a:r>
          </a:p>
          <a:p>
            <a:r>
              <a:rPr lang="en-US"/>
              <a:t>缺點：花費過多時間</a:t>
            </a:r>
          </a:p>
          <a:p>
            <a:r>
              <a:rPr lang="en-US"/>
              <a:t/>
            </a:r>
          </a:p>
          <a:p>
            <a:r>
              <a:rPr lang="en-US"/>
              <a:t>差異備份：只複製在上次備份之前有更改過的檔案。</a:t>
            </a:r>
          </a:p>
          <a:p>
            <a:r>
              <a:rPr lang="en-US"/>
              <a:t/>
            </a:r>
          </a:p>
          <a:p>
            <a:r>
              <a:rPr lang="en-US"/>
              <a:t>優點：快、而且不用太多儲存空間</a:t>
            </a:r>
          </a:p>
          <a:p>
            <a:r>
              <a:rPr lang="en-US"/>
              <a:t/>
            </a:r>
          </a:p>
          <a:p>
            <a:r>
              <a:rPr lang="en-US"/>
              <a:t>缺點：資料恢復耗時，因為需要上次完整備份加上差異備份</a:t>
            </a:r>
          </a:p>
          <a:p>
            <a:r>
              <a:rPr lang="en-US"/>
              <a:t/>
            </a:r>
          </a:p>
          <a:p>
            <a:r>
              <a:rPr lang="en-US"/>
              <a:t/>
            </a:r>
          </a:p>
          <a:p>
            <a:r>
              <a:rPr lang="en-US"/>
              <a:t>增量備份：</a:t>
            </a:r>
          </a:p>
          <a:p>
            <a:r>
              <a:rPr lang="en-US"/>
              <a:t>僅複製自上次完整或增量備份以來變更的檔案。</a:t>
            </a:r>
          </a:p>
          <a:p>
            <a:r>
              <a:rPr lang="en-US"/>
              <a:t/>
            </a:r>
          </a:p>
          <a:p>
            <a:r>
              <a:rPr lang="en-US"/>
              <a:t>優點：</a:t>
            </a:r>
          </a:p>
          <a:p>
            <a:r>
              <a:rPr lang="en-US"/>
              <a:t>最快的備份方法。備份所需儲存空間極小。僅儲存最近的變更。</a:t>
            </a:r>
          </a:p>
          <a:p>
            <a:r>
              <a:rPr lang="en-US"/>
              <a:t/>
            </a:r>
          </a:p>
          <a:p>
            <a:r>
              <a:rPr lang="en-US"/>
              <a:t>缺點：</a:t>
            </a:r>
          </a:p>
          <a:p>
            <a:r>
              <a:rPr lang="en-US"/>
              <a:t>資料恢復是最耗時的，因為需要上次完整備份以及自上次完整備份以來的所有增量備份</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選擇性備份：</a:t>
            </a:r>
          </a:p>
          <a:p>
            <a:r>
              <a:rPr lang="en-US"/>
              <a:t>Users選擇要包含在備份中的資料夾或檔案。</a:t>
            </a:r>
          </a:p>
          <a:p>
            <a:r>
              <a:rPr lang="en-US"/>
              <a:t/>
            </a:r>
          </a:p>
          <a:p>
            <a:r>
              <a:rPr lang="en-US"/>
              <a:t>優點：</a:t>
            </a:r>
          </a:p>
          <a:p>
            <a:r>
              <a:rPr lang="en-US"/>
              <a:t>快速備份方法。提供極大的靈活性。</a:t>
            </a:r>
          </a:p>
          <a:p>
            <a:r>
              <a:rPr lang="en-US"/>
              <a:t>缺點：</a:t>
            </a:r>
          </a:p>
          <a:p>
            <a:r>
              <a:rPr lang="en-US"/>
              <a:t>單一文件備份難以管理。是所有備份方法中最難管理的。</a:t>
            </a:r>
          </a:p>
          <a:p>
            <a:r>
              <a:rPr lang="en-US"/>
              <a:t/>
            </a:r>
          </a:p>
          <a:p>
            <a:r>
              <a:rPr lang="en-US"/>
              <a:t>持續資料保護：</a:t>
            </a:r>
          </a:p>
          <a:p>
            <a:r>
              <a:rPr lang="en-US"/>
              <a:t>無論何時發生更改，所有資料都會備份。</a:t>
            </a:r>
          </a:p>
          <a:p>
            <a:r>
              <a:rPr lang="en-US"/>
              <a:t/>
            </a:r>
          </a:p>
          <a:p>
            <a:r>
              <a:rPr lang="en-US"/>
              <a:t>優點：唯一的即時備份。資料恢復速度極快。</a:t>
            </a:r>
          </a:p>
          <a:p>
            <a:r>
              <a:rPr lang="en-US"/>
              <a:t/>
            </a:r>
          </a:p>
          <a:p>
            <a:r>
              <a:rPr lang="en-US"/>
              <a:t>缺點：</a:t>
            </a:r>
          </a:p>
          <a:p>
            <a:r>
              <a:rPr lang="en-US"/>
              <a:t>非常昂貴並且需要大量的儲存空間。</a:t>
            </a:r>
          </a:p>
          <a:p>
            <a:r>
              <a:rPr lang="en-US"/>
              <a:t/>
            </a:r>
          </a:p>
          <a:p>
            <a:r>
              <a:rPr lang="en-US"/>
              <a:t>雲端備份：</a:t>
            </a:r>
          </a:p>
          <a:p>
            <a:r>
              <a:rPr lang="en-US"/>
              <a:t>文件發生變化時會備份到雲端。</a:t>
            </a:r>
          </a:p>
          <a:p>
            <a:r>
              <a:rPr lang="en-US"/>
              <a:t/>
            </a:r>
          </a:p>
          <a:p>
            <a:r>
              <a:rPr lang="en-US"/>
              <a:t>優點：</a:t>
            </a:r>
          </a:p>
          <a:p>
            <a:r>
              <a:rPr lang="en-US"/>
              <a:t>雲端備份供應商維護備份硬體，可以透過網路連線和任何裝置上的應用程式從任何地方檢索（取回）或復原檔案。</a:t>
            </a:r>
          </a:p>
          <a:p>
            <a:r>
              <a:rPr lang="en-US"/>
              <a:t/>
            </a:r>
          </a:p>
          <a:p>
            <a:r>
              <a:rPr lang="en-US"/>
              <a:t>缺點：</a:t>
            </a:r>
          </a:p>
          <a:p>
            <a:r>
              <a:rPr lang="en-US"/>
              <a:t>需要互聯網連接和應用程式，否則當電腦重新上線時，檔案將被標記為備份。</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一些災害，人為或天然的，以及要如何應對。</a:t>
            </a:r>
          </a:p>
          <a:p>
            <a:r>
              <a:rPr lang="en-US"/>
              <a:t/>
            </a:r>
          </a:p>
          <a:p>
            <a:r>
              <a:rPr lang="en-US"/>
              <a:t>phone lines down:電話線路斷線</a:t>
            </a:r>
          </a:p>
          <a:p>
            <a:r>
              <a:rPr lang="en-US"/>
              <a:t/>
            </a:r>
          </a:p>
          <a:p>
            <a:r>
              <a:rPr lang="en-US"/>
              <a:t>advisory:公告</a:t>
            </a:r>
          </a:p>
          <a:p>
            <a:r>
              <a:rPr lang="en-US"/>
              <a:t/>
            </a:r>
          </a:p>
          <a:p>
            <a:r>
              <a:rPr lang="en-US"/>
              <a:t>generator:發電機</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測試計畫：測試計畫包括模擬各種等級的災難，並記錄Rosewood's的復原能力。就是你可以進行了一項測試，要求員工按照災難復原計畫中的步驟進行。測試若發現了一些計劃中未指定的必要恢復操作，就修改計劃。幾天後，又進行了一次測試，但事先並未通知員工，要求他們再測試該計劃行不行。</a:t>
            </a:r>
          </a:p>
          <a:p>
            <a:r>
              <a:rPr lang="en-US"/>
              <a:t/>
            </a:r>
          </a:p>
          <a:p>
            <a:r>
              <a:rPr lang="en-US"/>
              <a:t>發現更多：訪問本章的免費資源，以了解有關生產力損失、備份計劃和備用計算機的更多信息</a:t>
            </a:r>
          </a:p>
          <a:p>
            <a:r>
              <a:rPr lang="en-US"/>
              <a:t/>
            </a:r>
          </a:p>
          <a:p>
            <a:r>
              <a:rPr lang="en-US"/>
              <a:t>設施。</a:t>
            </a:r>
          </a:p>
          <a:p>
            <a:r>
              <a:rPr lang="en-US"/>
              <a:t/>
            </a:r>
          </a:p>
          <a:p>
            <a:r>
              <a:rPr lang="en-US"/>
              <a:t>思考一下：公司應該為哪些類型的自然和人為災害做好規劃？雲端儲存提供者在災難復原方面可以發揮哪些作用？員工應該在多大程度上參與制定和測試災難復原計畫？</a:t>
            </a:r>
          </a:p>
          <a:p>
            <a:r>
              <a:rPr lang="en-US"/>
              <a:t>無線存取會帶來額外的安全風險。</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數位安全風險:指任何可能導致電腦或行動裝置硬體、軟體、資料、資訊或處理能力遺失或損壞的事件或行為。</a:t>
            </a:r>
          </a:p>
          <a:p>
            <a:r>
              <a:rPr lang="en-US"/>
              <a:t/>
            </a:r>
          </a:p>
          <a:p>
            <a:r>
              <a:rPr lang="en-US"/>
              <a:t>電腦犯罪：任何涉及使用電腦或相關設備的非法行為都被稱為電腦犯罪。</a:t>
            </a:r>
          </a:p>
          <a:p>
            <a:r>
              <a:rPr lang="en-US"/>
              <a:t/>
            </a:r>
          </a:p>
          <a:p>
            <a:r>
              <a:rPr lang="en-US"/>
              <a:t>網路犯罪:指線上或基於網路的非法行為。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校園周圍的無線存取點或路由器讓學生可以從教室、圖書館、宿捨其他校園位置以無線方式存取學校網路。</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無線存取會有一些附加的安全風險</a:t>
            </a:r>
          </a:p>
          <a:p>
            <a:r>
              <a:rPr lang="en-US"/>
              <a:t/>
            </a:r>
          </a:p>
          <a:p>
            <a:r>
              <a:rPr lang="en-US"/>
              <a:t>一些不法分子會連接到他人的無線網路，以獲取免費網路存取或機密資料。</a:t>
            </a:r>
          </a:p>
          <a:p>
            <a:r>
              <a:rPr lang="en-US"/>
              <a:t/>
            </a:r>
          </a:p>
          <a:p>
            <a:r>
              <a:rPr lang="en-US"/>
              <a:t>另一些人則透過不安全的無線存取點(WAP) 或組合型路由器/WAP 連接到網路。</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啟用並設定 MAC（媒體存取控制）位址控制功能。 MAC 位址是電腦或裝置的唯一硬體識別碼。 MAC 位址控制功能指定可連接到網路的電腦和行動裝置。如果未指定電腦或設備，則無法連線。</a:t>
            </a:r>
          </a:p>
          <a:p>
            <a:r>
              <a:rPr lang="en-US"/>
              <a:t/>
            </a:r>
          </a:p>
          <a:p>
            <a:r>
              <a:rPr lang="en-US"/>
              <a:t>為您的無線路由器選擇一個安全的位置，以防止未經授權的人員存取。有權實際存取無線路由器的人可以恢復出廠預設設定並清除您的設定。</a:t>
            </a:r>
          </a:p>
          <a:p>
            <a:r>
              <a:rPr lang="en-US"/>
              <a:t/>
            </a:r>
          </a:p>
          <a:p>
            <a:r>
              <a:rPr lang="en-US"/>
              <a:t>想想看：除了保護電腦上的資料和資訊不被他人竊取之外，保護您的無線網路也是一個好方法。</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科技倫理是規範電腦、行動裝置、資訊系統和相關技術使用的道德準則</a:t>
            </a:r>
          </a:p>
          <a:p>
            <a:r>
              <a:rPr lang="en-US"/>
              <a:t/>
            </a:r>
          </a:p>
          <a:p>
            <a:r>
              <a:rPr lang="en-US"/>
              <a:t>資訊準確性令人擔憂</a:t>
            </a:r>
          </a:p>
          <a:p>
            <a:r>
              <a:rPr lang="en-US"/>
              <a:t/>
            </a:r>
          </a:p>
          <a:p>
            <a:r>
              <a:rPr lang="en-US"/>
              <a:t>網路上的資訊並非全部都是正確的</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哈哈 這個就是</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智慧財產權 (IP) 是指獨特的原創作品，例如創意、發明、藝術、著作、工藝流程、公司和產品名稱以及標誌。</a:t>
            </a:r>
          </a:p>
          <a:p>
            <a:r>
              <a:rPr lang="en-US"/>
              <a:t/>
            </a:r>
          </a:p>
          <a:p>
            <a:r>
              <a:rPr lang="en-US"/>
              <a:t>智慧財產權是創作者對其作品享有的權利</a:t>
            </a:r>
          </a:p>
          <a:p>
            <a:r>
              <a:rPr lang="en-US"/>
              <a:t/>
            </a:r>
          </a:p>
          <a:p>
            <a:r>
              <a:rPr lang="en-US"/>
              <a:t>版權保護任何有形的表達形式。</a:t>
            </a:r>
          </a:p>
          <a:p>
            <a:r>
              <a:rPr lang="en-US"/>
              <a:t/>
            </a:r>
          </a:p>
          <a:p>
            <a:r>
              <a:rPr lang="en-US"/>
              <a:t>數位版權管理 (DRM) 是一種旨在防止非法分發電影、音樂和其他數位內容的策略。</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行為準則是一種書面指南，有助於確定規範是否合乎道德/不道德或允許/不允許</a:t>
            </a:r>
          </a:p>
          <a:p>
            <a:r>
              <a:rPr lang="en-US"/>
              <a:t/>
            </a:r>
          </a:p>
          <a:p>
            <a:r>
              <a:rPr lang="en-US"/>
              <a:t>IT 行為準則範例</a:t>
            </a:r>
          </a:p>
          <a:p>
            <a:r>
              <a:rPr lang="en-US"/>
              <a:t/>
            </a:r>
          </a:p>
          <a:p>
            <a:r>
              <a:rPr lang="en-US"/>
              <a:t>1. 不得使用科技傷害他人。</a:t>
            </a:r>
          </a:p>
          <a:p>
            <a:r>
              <a:rPr lang="en-US"/>
              <a:t/>
            </a:r>
          </a:p>
          <a:p>
            <a:r>
              <a:rPr lang="en-US"/>
              <a:t>2.員工不得擅自修改他人檔案。</a:t>
            </a:r>
          </a:p>
          <a:p>
            <a:r>
              <a:rPr lang="en-US"/>
              <a:t/>
            </a:r>
          </a:p>
          <a:p>
            <a:r>
              <a:rPr lang="en-US"/>
              <a:t>3. 員工只能將科技用於其被授權的目的。</a:t>
            </a:r>
          </a:p>
          <a:p>
            <a:r>
              <a:rPr lang="en-US"/>
              <a:t/>
            </a:r>
          </a:p>
          <a:p>
            <a:r>
              <a:rPr lang="en-US"/>
              <a:t>4.不得利用技術手段進行竊盜。</a:t>
            </a:r>
          </a:p>
          <a:p>
            <a:r>
              <a:rPr lang="en-US"/>
              <a:t/>
            </a:r>
          </a:p>
          <a:p>
            <a:r>
              <a:rPr lang="en-US"/>
              <a:t>5. 不得利用科技手段作偽證。</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6.員工不得複製或非法使用軟體。</a:t>
            </a:r>
          </a:p>
          <a:p>
            <a:r>
              <a:rPr lang="en-US"/>
              <a:t/>
            </a:r>
          </a:p>
          <a:p>
            <a:r>
              <a:rPr lang="en-US"/>
              <a:t>7.員工不得擅自使用他人的技術資源。</a:t>
            </a:r>
          </a:p>
          <a:p>
            <a:r>
              <a:rPr lang="en-US"/>
              <a:t/>
            </a:r>
          </a:p>
          <a:p>
            <a:r>
              <a:rPr lang="en-US"/>
              <a:t>8.員工不得將他人的智慧財產權據為己有。</a:t>
            </a:r>
          </a:p>
          <a:p>
            <a:r>
              <a:rPr lang="en-US"/>
              <a:t/>
            </a:r>
          </a:p>
          <a:p>
            <a:r>
              <a:rPr lang="en-US"/>
              <a:t>9. 員工應考慮其設計的程序和系統的社會影響。</a:t>
            </a:r>
          </a:p>
          <a:p>
            <a:r>
              <a:rPr lang="en-US"/>
              <a:t/>
            </a:r>
          </a:p>
          <a:p>
            <a:r>
              <a:rPr lang="en-US"/>
              <a:t>10. 員工在使用科技時應始終體現出對人類同胞的體貼和尊重。</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綠色運算涉及在使用電腦、行動裝置和相關技術時減少電力和環境浪費。</a:t>
            </a:r>
          </a:p>
          <a:p>
            <a:r>
              <a:rPr lang="en-US"/>
              <a:t/>
            </a:r>
          </a:p>
          <a:p>
            <a:r>
              <a:rPr lang="en-US"/>
              <a:t>綠色運算技巧</a:t>
            </a:r>
          </a:p>
          <a:p>
            <a:r>
              <a:rPr lang="en-US"/>
              <a:t/>
            </a:r>
          </a:p>
          <a:p>
            <a:r>
              <a:rPr lang="en-US"/>
              <a:t>1. 節約能源</a:t>
            </a:r>
          </a:p>
          <a:p>
            <a:r>
              <a:rPr lang="en-US"/>
              <a:t/>
            </a:r>
          </a:p>
          <a:p>
            <a:r>
              <a:rPr lang="en-US"/>
              <a:t>a. 使用符合 ENERGY STAR 計畫的計算機和設備</a:t>
            </a:r>
          </a:p>
          <a:p>
            <a:r>
              <a:rPr lang="en-US"/>
              <a:t/>
            </a:r>
          </a:p>
          <a:p>
            <a:r>
              <a:rPr lang="en-US"/>
              <a:t>b. 不要讓電腦或設備整夜運作。</a:t>
            </a:r>
          </a:p>
          <a:p>
            <a:r>
              <a:rPr lang="en-US"/>
              <a:t/>
            </a:r>
          </a:p>
          <a:p>
            <a:r>
              <a:rPr lang="en-US"/>
              <a:t>c. 不使用時，請關閉顯示器、印表機及其他裝置。</a:t>
            </a:r>
          </a:p>
          <a:p>
            <a:r>
              <a:rPr lang="en-US"/>
              <a:t/>
            </a:r>
          </a:p>
          <a:p>
            <a:r>
              <a:rPr lang="en-US"/>
              <a:t>2. 減少環境廢棄物</a:t>
            </a:r>
          </a:p>
          <a:p>
            <a:r>
              <a:rPr lang="en-US"/>
              <a:t/>
            </a:r>
          </a:p>
          <a:p>
            <a:r>
              <a:rPr lang="en-US"/>
              <a:t>a. 使用無紙化方式溝通。</a:t>
            </a:r>
          </a:p>
          <a:p>
            <a:r>
              <a:rPr lang="en-US"/>
              <a:t/>
            </a:r>
          </a:p>
          <a:p>
            <a:r>
              <a:rPr lang="en-US"/>
              <a:t>b. 回收紙張併購買再生紙，</a:t>
            </a:r>
          </a:p>
          <a:p>
            <a:r>
              <a:rPr lang="en-US"/>
              <a:t/>
            </a:r>
          </a:p>
          <a:p>
            <a:r>
              <a:rPr lang="en-US"/>
              <a:t>c. 回收碳粉和墨水匣、電腦、行動裝置、印表機和其他裝置。</a:t>
            </a:r>
          </a:p>
          <a:p>
            <a:r>
              <a:rPr lang="en-US"/>
              <a:t/>
            </a:r>
          </a:p>
          <a:p>
            <a:r>
              <a:rPr lang="en-US"/>
              <a:t>d. 遠距辦公。</a:t>
            </a:r>
          </a:p>
          <a:p>
            <a:r>
              <a:rPr lang="en-US"/>
              <a:t/>
            </a:r>
          </a:p>
          <a:p>
            <a:r>
              <a:rPr lang="en-US"/>
              <a:t>e. 使用視訊會議和 VoIP 進行會議。</a:t>
            </a:r>
          </a:p>
          <a:p>
            <a:r>
              <a:rPr lang="en-US"/>
              <a:t/>
            </a:r>
          </a:p>
          <a:p>
            <a:r>
              <a:rPr lang="en-US"/>
              <a:t>圖 5-22 一系列如何讓電腦更環保的建議。美國環保署，能源之星計畫；Roman Sotola /Shutterstock.com</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資訊隱私是指個人和公司拒絕或限制其資訊的收集、使用和傳播的權利</a:t>
            </a:r>
          </a:p>
          <a:p>
            <a:r>
              <a:rPr lang="en-US"/>
              <a:t/>
            </a:r>
          </a:p>
          <a:p>
            <a:r>
              <a:rPr lang="en-US"/>
              <a:t>大型資料庫線上儲存數據</a:t>
            </a:r>
          </a:p>
          <a:p>
            <a:r>
              <a:rPr lang="en-US"/>
              <a:t/>
            </a:r>
          </a:p>
          <a:p>
            <a:r>
              <a:rPr lang="en-US"/>
              <a:t>網站經常收集您的數據，以便他們可以自訂廣告並向您發送個人化電子郵件</a:t>
            </a:r>
          </a:p>
          <a:p>
            <a:r>
              <a:rPr lang="en-US"/>
              <a:t/>
            </a:r>
          </a:p>
          <a:p>
            <a:r>
              <a:rPr lang="en-US"/>
              <a:t>有些雇主會監控你的電腦使用情況和電子郵件訊息</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電腦和行動裝置以及它們儲存的資料和程式面臨幾種類型的數位安全風險</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如何保護個人資訊</a:t>
            </a:r>
          </a:p>
          <a:p>
            <a:r>
              <a:rPr lang="en-US"/>
              <a:t/>
            </a:r>
          </a:p>
          <a:p>
            <a:r>
              <a:rPr lang="en-US"/>
              <a:t>1. 僅填寫退款、保固和註冊表格上的必要資訊。</a:t>
            </a:r>
          </a:p>
          <a:p>
            <a:r>
              <a:rPr lang="en-US"/>
              <a:t/>
            </a:r>
          </a:p>
          <a:p>
            <a:r>
              <a:rPr lang="en-US"/>
              <a:t>2. 不要在個人支票上預先印上您的電話號碼或社會保險號碼。</a:t>
            </a:r>
          </a:p>
          <a:p>
            <a:r>
              <a:rPr lang="en-US"/>
              <a:t/>
            </a:r>
          </a:p>
          <a:p>
            <a:r>
              <a:rPr lang="en-US"/>
              <a:t>3. 擁有未列出或未公開的電話號碼。</a:t>
            </a:r>
          </a:p>
          <a:p>
            <a:r>
              <a:rPr lang="en-US"/>
              <a:t/>
            </a:r>
          </a:p>
          <a:p>
            <a:r>
              <a:rPr lang="en-US"/>
              <a:t>4. 如果您有來電顯示，請找出如何阻止您的號碼顯示在接收者的系統上。</a:t>
            </a:r>
          </a:p>
          <a:p>
            <a:r>
              <a:rPr lang="en-US"/>
              <a:t/>
            </a:r>
          </a:p>
          <a:p>
            <a:r>
              <a:rPr lang="en-US"/>
              <a:t>5. 請勿在收費或信用卡收據上寫上您的電話號碼。</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 要求商家不要在個人支票背面寫上信用卡號、電話號碼、社會保險號碼和駕照號碼。</a:t>
            </a:r>
          </a:p>
          <a:p>
            <a:r>
              <a:rPr lang="en-US"/>
              <a:t/>
            </a:r>
          </a:p>
          <a:p>
            <a:r>
              <a:rPr lang="en-US"/>
              <a:t>7. 用現金購買商品，而不是信用卡或支票。</a:t>
            </a:r>
          </a:p>
          <a:p>
            <a:r>
              <a:rPr lang="en-US"/>
              <a:t/>
            </a:r>
          </a:p>
          <a:p>
            <a:r>
              <a:rPr lang="en-US"/>
              <a:t>8.避免使用購物俱樂部和買家卡（用於市場上交易的官方證明）。</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 檢視或下載與您經常造訪的 Google、Facebook、Microsoft 或其他線上帳戶相關的資訊的副本。</a:t>
            </a:r>
          </a:p>
          <a:p>
            <a:r>
              <a:rPr lang="en-US"/>
              <a:t/>
            </a:r>
          </a:p>
          <a:p>
            <a:r>
              <a:rPr lang="en-US"/>
              <a:t>停用發送到這些網站的搜尋記錄、位置歷史記錄和使用資訊。</a:t>
            </a:r>
          </a:p>
          <a:p>
            <a:r>
              <a:rPr lang="en-US"/>
              <a:t/>
            </a:r>
          </a:p>
          <a:p>
            <a:r>
              <a:rPr lang="en-US"/>
              <a:t>10. 告知商家您不希望他們分發您的個人資訊。</a:t>
            </a:r>
          </a:p>
          <a:p>
            <a:r>
              <a:rPr lang="en-US"/>
              <a:t/>
            </a:r>
          </a:p>
          <a:p>
            <a:r>
              <a:rPr lang="en-US"/>
              <a:t>11.以書面請求從郵寄名單中刪除。</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12. 每年從三大信用報告機構（Equifax、Experian 和 TransUnion）獲取一次您的信用報告，並糾正任何錯誤。</a:t>
            </a:r>
          </a:p>
          <a:p>
            <a:r>
              <a:rPr lang="en-US"/>
              <a:t/>
            </a:r>
          </a:p>
          <a:p>
            <a:r>
              <a:rPr lang="en-US"/>
              <a:t>13. 每年向醫療資訊局索取一次免費的醫療紀錄副本。</a:t>
            </a:r>
          </a:p>
          <a:p>
            <a:r>
              <a:rPr lang="en-US"/>
              <a:t/>
            </a:r>
          </a:p>
          <a:p>
            <a:r>
              <a:rPr lang="en-US"/>
              <a:t>14. 限制提供給網站的資訊量。僅填寫必填資料。</a:t>
            </a:r>
          </a:p>
          <a:p>
            <a:r>
              <a:rPr lang="en-US"/>
              <a:t/>
            </a:r>
          </a:p>
          <a:p>
            <a:r>
              <a:rPr lang="en-US"/>
              <a:t>15.安裝cookie管理器來過濾cookies。</a:t>
            </a:r>
          </a:p>
          <a:p>
            <a:r>
              <a:rPr lang="en-US"/>
              <a:t/>
            </a:r>
          </a:p>
          <a:p>
            <a:r>
              <a:rPr lang="en-US"/>
              <a:t>16.瀏覽完畢後，清除瀏覽紀錄。</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17. 設定一個免費郵件帳號。使用此郵箱地址填寫商家表格。</a:t>
            </a:r>
          </a:p>
          <a:p>
            <a:r>
              <a:rPr lang="en-US"/>
              <a:t/>
            </a:r>
          </a:p>
          <a:p>
            <a:r>
              <a:rPr lang="en-US"/>
              <a:t>18. 關閉 Internet 連線上的檔案和印表機共用。</a:t>
            </a:r>
          </a:p>
          <a:p>
            <a:r>
              <a:rPr lang="en-US"/>
              <a:t/>
            </a:r>
          </a:p>
          <a:p>
            <a:r>
              <a:rPr lang="en-US"/>
              <a:t>19.安裝個人防火牆。</a:t>
            </a:r>
          </a:p>
          <a:p>
            <a:r>
              <a:rPr lang="en-US"/>
              <a:t/>
            </a:r>
          </a:p>
          <a:p>
            <a:r>
              <a:rPr lang="en-US"/>
              <a:t>20. 透過您的 ISP 註冊電子郵件過濾或使用反垃圾郵件程式。</a:t>
            </a:r>
          </a:p>
          <a:p>
            <a:r>
              <a:rPr lang="en-US"/>
              <a:t/>
            </a:r>
          </a:p>
          <a:p>
            <a:r>
              <a:rPr lang="en-US"/>
              <a:t>21.不要以任何理由回覆垃圾郵件。</a:t>
            </a:r>
          </a:p>
          <a:p>
            <a:r>
              <a:rPr lang="en-US"/>
              <a:t/>
            </a:r>
          </a:p>
          <a:p>
            <a:r>
              <a:rPr lang="en-US"/>
              <a:t>22. 使用隱私瀏覽匿名瀏覽網頁。</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當您進行以下操作時，您的資訊可能會儲存在資料庫中：</a:t>
            </a:r>
          </a:p>
          <a:p>
            <a:r>
              <a:rPr lang="en-US"/>
              <a:t/>
            </a:r>
          </a:p>
          <a:p>
            <a:r>
              <a:rPr lang="en-US"/>
              <a:t>填寫列印或線上表格。</a:t>
            </a:r>
          </a:p>
          <a:p>
            <a:r>
              <a:rPr lang="en-US"/>
              <a:t/>
            </a:r>
          </a:p>
          <a:p>
            <a:r>
              <a:rPr lang="en-US"/>
              <a:t>在線上社交網路上建立個人資料。</a:t>
            </a:r>
          </a:p>
          <a:p>
            <a:r>
              <a:rPr lang="en-US"/>
              <a:t/>
            </a:r>
          </a:p>
          <a:p>
            <a:r>
              <a:rPr lang="en-US"/>
              <a:t>註冊產品保固。</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Cookie 是 Web 伺服器儲存在您的電腦上的小型文字文件</a:t>
            </a:r>
          </a:p>
          <a:p>
            <a:r>
              <a:rPr lang="en-US"/>
              <a:t/>
            </a:r>
          </a:p>
          <a:p>
            <a:r>
              <a:rPr lang="en-US"/>
              <a:t>網站使用 Cookie 有多種用途：</a:t>
            </a:r>
          </a:p>
          <a:p>
            <a:r>
              <a:rPr lang="en-US"/>
              <a:t/>
            </a:r>
          </a:p>
          <a:p>
            <a:r>
              <a:rPr lang="en-US"/>
              <a:t>允許個性化</a:t>
            </a:r>
          </a:p>
          <a:p>
            <a:r>
              <a:rPr lang="en-US"/>
              <a:t/>
            </a:r>
          </a:p>
          <a:p>
            <a:r>
              <a:rPr lang="en-US"/>
              <a:t>儲存使用者名稱和/或密碼</a:t>
            </a:r>
          </a:p>
          <a:p>
            <a:r>
              <a:rPr lang="en-US"/>
              <a:t/>
            </a:r>
          </a:p>
          <a:p>
            <a:r>
              <a:rPr lang="en-US"/>
              <a:t>協助網上購物</a:t>
            </a:r>
          </a:p>
          <a:p>
            <a:r>
              <a:rPr lang="en-US"/>
              <a:t/>
            </a:r>
          </a:p>
          <a:p>
            <a:r>
              <a:rPr lang="en-US"/>
              <a:t>追蹤使用者造訪網站的頻率</a:t>
            </a:r>
          </a:p>
          <a:p>
            <a:r>
              <a:rPr lang="en-US"/>
              <a:t/>
            </a:r>
          </a:p>
          <a:p>
            <a:r>
              <a:rPr lang="en-US"/>
              <a:t>目標廣告</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Cookie 的工作流程</a:t>
            </a:r>
          </a:p>
          <a:p>
            <a:r>
              <a:rPr lang="en-US"/>
              <a:t>瀏覽器查找Cookie：</a:t>
            </a:r>
          </a:p>
          <a:p>
            <a:r>
              <a:rPr lang="en-US"/>
              <a:t>當您在瀏覽器輸入網站位址時，瀏覽器會先在您的硬碟上尋找與該網站相關的Cookie檔案。 </a:t>
            </a:r>
          </a:p>
          <a:p>
            <a:r>
              <a:rPr lang="en-US"/>
              <a:t>Cookie 存在的情況：</a:t>
            </a:r>
          </a:p>
          <a:p>
            <a:r>
              <a:rPr lang="en-US"/>
              <a:t>如果瀏覽器找到了與該網站相關的Cookie，它會將Cookie檔案中的資訊傳送到該網站的伺服器上。 </a:t>
            </a:r>
          </a:p>
          <a:p>
            <a:r>
              <a:rPr lang="en-US"/>
              <a:t>伺服器收到資訊後，就能識別您的身份，並提供個人化的服務。 </a:t>
            </a:r>
          </a:p>
          <a:p>
            <a:r>
              <a:rPr lang="en-US"/>
              <a:t>Cookie 不存在的情況：</a:t>
            </a:r>
          </a:p>
          <a:p>
            <a:r>
              <a:rPr lang="en-US"/>
              <a:t>如果瀏覽器找不到相關的Cookie，伺服器就會在資料庫中為您建立一個獨特的識別碼。 </a:t>
            </a:r>
          </a:p>
          <a:p>
            <a:r>
              <a:rPr lang="en-US"/>
              <a:t>這個識別碼隨後會傳送給您的瀏覽器。 </a:t>
            </a:r>
          </a:p>
          <a:p>
            <a:r>
              <a:rPr lang="en-US"/>
              <a:t>瀏覽器根據這個識別碼建立一個Cookie檔案，並將其儲存在您的硬碟上。 </a:t>
            </a:r>
          </a:p>
          <a:p>
            <a:r>
              <a:rPr lang="en-US"/>
              <a:t>後續的網站訪問：</a:t>
            </a:r>
          </a:p>
          <a:p>
            <a:r>
              <a:rPr lang="en-US"/>
              <a:t>在您之後每次造訪同一個網站時，瀏覽器都會在發送請求時帶上這個Cookie檔案。 </a:t>
            </a:r>
          </a:p>
          <a:p>
            <a:r>
              <a:rPr lang="en-US"/>
              <a:t>伺服器就能透過此Cookie檔案識別您，並更新您在此網站上的資訊，實現個人化體驗，例如記住您的偏好設定等。</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網路釣魚是一種騙局，犯罪者發送看似官方的訊息，試圖獲取您的個人和/或財務資訊。</a:t>
            </a:r>
          </a:p>
          <a:p>
            <a:r>
              <a:rPr lang="en-US"/>
              <a:t/>
            </a:r>
          </a:p>
          <a:p>
            <a:r>
              <a:rPr lang="en-US"/>
              <a:t>透過點擊劫持，網站上可以點擊的物件就包含惡意程式。</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間諜軟體：是一種在用戶不知情的情況下放置在電腦或行動裝置上的程序，它會秘密收集有關用戶的信息，然後在用戶在線時將收集到的信息傳達給某些外部來源。</a:t>
            </a:r>
          </a:p>
          <a:p>
            <a:r>
              <a:rPr lang="en-US"/>
              <a:t/>
            </a:r>
          </a:p>
          <a:p>
            <a:r>
              <a:rPr lang="en-US"/>
              <a:t>廣告軟體：是一種在網頁、電子郵件或其他網路服務的橫幅、彈出視窗或背投視窗中顯示線上廣告的程式。</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 Hacker（駭客）</a:t>
            </a:r>
          </a:p>
          <a:p>
            <a:r>
              <a:rPr lang="en-US"/>
              <a:t>利用自己的技術能力，未經授權就進入電腦系統，有時是為了找出安全漏洞。</a:t>
            </a:r>
          </a:p>
          <a:p>
            <a:r>
              <a:rPr lang="en-US"/>
              <a:t/>
            </a:r>
          </a:p>
          <a:p>
            <a:r>
              <a:rPr lang="en-US"/>
              <a:t>2. Cracker（破解者）</a:t>
            </a:r>
          </a:p>
          <a:p>
            <a:r>
              <a:rPr lang="en-US"/>
              <a:t>帶有 惡意目的 入侵電腦系統或軟體的人，例如：竊取資料、繞過軟體保護、或破壞系統。</a:t>
            </a:r>
          </a:p>
          <a:p>
            <a:r>
              <a:rPr lang="en-US"/>
              <a:t/>
            </a:r>
          </a:p>
          <a:p>
            <a:r>
              <a:rPr lang="en-US"/>
              <a:t>3. Script Kiddie（腳本小子）</a:t>
            </a:r>
          </a:p>
          <a:p>
            <a:r>
              <a:rPr lang="en-US"/>
              <a:t/>
            </a:r>
          </a:p>
          <a:p>
            <a:r>
              <a:rPr lang="en-US"/>
              <a:t>沒什麼技術，但會使用現成的駭客工具或腳本來攻擊系統的人。</a:t>
            </a:r>
          </a:p>
          <a:p>
            <a:r>
              <a:rPr lang="en-US"/>
              <a:t/>
            </a:r>
          </a:p>
          <a:p>
            <a:r>
              <a:rPr lang="en-US"/>
              <a:t>就像「不懂武功，但會亂丟火球的中二生」。</a:t>
            </a:r>
          </a:p>
          <a:p>
            <a:r>
              <a:rPr lang="en-US"/>
              <a:t/>
            </a:r>
          </a:p>
          <a:p>
            <a:r>
              <a:rPr lang="en-US"/>
              <a:t>4. Corporate Spies（企業間諜）</a:t>
            </a:r>
          </a:p>
          <a:p>
            <a:r>
              <a:rPr lang="en-US"/>
              <a:t>受雇於公司，暗中竊取 機密資料或商業機密 的人。</a:t>
            </a:r>
          </a:p>
          <a:p>
            <a:r>
              <a:rPr lang="en-US"/>
              <a:t/>
            </a:r>
          </a:p>
          <a:p>
            <a:r>
              <a:rPr lang="en-US"/>
              <a:t>5. Unethical Employees（不道德員工）</a:t>
            </a:r>
          </a:p>
          <a:p>
            <a:r>
              <a:rPr lang="en-US"/>
              <a:t>利用自己在公司內部的權限，偷取、洩漏或操縱資料來謀取私利，甚至報復公司。</a:t>
            </a:r>
          </a:p>
          <a:p>
            <a:r>
              <a:rPr lang="en-US"/>
              <a:t/>
            </a:r>
          </a:p>
          <a:p>
            <a:r>
              <a:rPr lang="en-US"/>
              <a:t>6. Cyberextortionist（網路勒索者）</a:t>
            </a:r>
          </a:p>
          <a:p>
            <a:r>
              <a:rPr lang="en-US"/>
              <a:t>透過威脅（例如「付錢，不然我就公開或刪除你的資料」）來勒索個人或公司的人。</a:t>
            </a:r>
          </a:p>
          <a:p>
            <a:r>
              <a:rPr lang="en-US"/>
              <a:t/>
            </a:r>
          </a:p>
          <a:p>
            <a:r>
              <a:rPr lang="en-US"/>
              <a:t>7. Cyberterrorist（網路恐怖份子）</a:t>
            </a:r>
          </a:p>
          <a:p>
            <a:r>
              <a:rPr lang="en-US"/>
              <a:t/>
            </a:r>
          </a:p>
          <a:p>
            <a:r>
              <a:rPr lang="en-US"/>
              <a:t>利用網路攻擊來製造 恐慌、破壞或政治壓力 的人或團體。</a:t>
            </a:r>
          </a:p>
          <a:p>
            <a:r>
              <a:rPr lang="en-US"/>
              <a:t>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社會工程學的定義是利用一些受害者的信任和其他受害者的天真來獲得未經授權的訪問或獲取機密資訊。</a:t>
            </a:r>
          </a:p>
          <a:p>
            <a:r>
              <a:rPr lang="en-US"/>
              <a:t/>
            </a:r>
          </a:p>
          <a:p>
            <a:r>
              <a:rPr lang="en-US"/>
              <a:t>對隱私的擔憂導致了有關個人資料儲存和披露的聯邦和州法律的頒布。</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內容過濾是限制存取某些資料的過程。</a:t>
            </a:r>
          </a:p>
          <a:p>
            <a:r>
              <a:rPr lang="en-US"/>
              <a:t/>
            </a:r>
          </a:p>
          <a:p>
            <a:r>
              <a:rPr lang="en-US"/>
              <a:t>許多企業都使用內容過濾。</a:t>
            </a:r>
          </a:p>
          <a:p>
            <a:r>
              <a:rPr lang="en-US"/>
              <a:t/>
            </a:r>
          </a:p>
          <a:p>
            <a:r>
              <a:rPr lang="en-US"/>
              <a:t/>
            </a:r>
          </a:p>
          <a:p>
            <a:r>
              <a:rPr lang="en-US"/>
              <a:t/>
            </a:r>
          </a:p>
          <a:p>
            <a:r>
              <a:rPr lang="en-US"/>
              <a:t>網路過濾軟體限制對指定網站的存取。</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員工監控涉及使用電腦、行動裝置或攝影機來觀察、記錄和審查員工對技術的使用情況，包括電子郵件訊息、鍵盤活動（用於衡量生產力）和訪問的網站等通訊。</a:t>
            </a:r>
          </a:p>
          <a:p>
            <a:r>
              <a:rPr lang="en-US"/>
              <a:t/>
            </a:r>
          </a:p>
          <a:p>
            <a:r>
              <a:rPr lang="en-US"/>
              <a:t>有許多程式可以讓雇主輕鬆監控員工。此外，雇主使用這些程序是合法的。</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各種數位安全風險</a:t>
            </a:r>
          </a:p>
          <a:p>
            <a:r>
              <a:rPr lang="en-US"/>
              <a:t/>
            </a:r>
          </a:p>
          <a:p>
            <a:r>
              <a:rPr lang="en-US"/>
              <a:t>網路犯罪與網路罪犯</a:t>
            </a:r>
          </a:p>
          <a:p>
            <a:r>
              <a:rPr lang="en-US"/>
              <a:t/>
            </a:r>
          </a:p>
          <a:p>
            <a:r>
              <a:rPr lang="en-US"/>
              <a:t>與網路和網路攻擊、未經授權的存取和使用、軟體盜竊、資訊竊取、硬體竊盜、破壞和故障相關的風險和保障措施</a:t>
            </a:r>
          </a:p>
          <a:p>
            <a:r>
              <a:rPr lang="en-US"/>
              <a:t/>
            </a:r>
          </a:p>
          <a:p>
            <a:r>
              <a:rPr lang="en-US"/>
              <a:t>確保無線通訊安全的各種備份策略和方法</a:t>
            </a:r>
          </a:p>
          <a:p>
            <a:r>
              <a:rPr lang="en-US"/>
              <a:t/>
            </a:r>
          </a:p>
          <a:p>
            <a:r>
              <a:rPr lang="en-US"/>
              <a:t>社會倫理議題及保護個人資訊隱私的各種方式</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Store user names and/or passwords Assist with online </a:t>
            </a:r>
          </a:p>
          <a:p>
            <a:r>
              <a:rPr lang="en-US"/>
              <a:t>shopping Track how often users visit a site</a:t>
            </a:r>
          </a:p>
          <a:p>
            <a:r>
              <a:rPr lang="en-US"/>
              <a:t>Target advertisements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 Corporate Spies（企業間諜）</a:t>
            </a:r>
          </a:p>
          <a:p>
            <a:r>
              <a:rPr lang="en-US"/>
              <a:t/>
            </a:r>
          </a:p>
          <a:p>
            <a:r>
              <a:rPr lang="en-US"/>
              <a:t>受雇於公司，暗中竊取 機密資料或商業機密 的人。</a:t>
            </a:r>
          </a:p>
          <a:p>
            <a:r>
              <a:rPr lang="en-US"/>
              <a:t/>
            </a:r>
          </a:p>
          <a:p>
            <a:r>
              <a:rPr lang="en-US"/>
              <a:t>5. Unethical Employees（不道德員工）</a:t>
            </a:r>
          </a:p>
          <a:p>
            <a:r>
              <a:rPr lang="en-US"/>
              <a:t/>
            </a:r>
          </a:p>
          <a:p>
            <a:r>
              <a:rPr lang="en-US"/>
              <a:t>利用自己在公司內部的權限，偷取、洩漏或操縱資料來謀取私利，甚至報復公司。</a:t>
            </a:r>
          </a:p>
          <a:p>
            <a:r>
              <a:rPr lang="en-US"/>
              <a:t>	</a:t>
            </a:r>
          </a:p>
          <a:p>
            <a:r>
              <a:rPr lang="en-US"/>
              <a:t/>
            </a:r>
          </a:p>
          <a:p>
            <a:r>
              <a:rPr lang="en-US"/>
              <a:t>6. Cyberextortionist（網路勒索者）</a:t>
            </a:r>
          </a:p>
          <a:p>
            <a:r>
              <a:rPr lang="en-US"/>
              <a:t/>
            </a:r>
          </a:p>
          <a:p>
            <a:r>
              <a:rPr lang="en-US"/>
              <a:t>透過威脅（例如「付錢，不然我就公開或刪除你的資料」）來勒索個人或公司的人。</a:t>
            </a:r>
          </a:p>
          <a:p>
            <a:r>
              <a:rPr lang="en-US"/>
              <a:t/>
            </a:r>
          </a:p>
          <a:p>
            <a:r>
              <a:rPr lang="en-US"/>
              <a:t/>
            </a:r>
          </a:p>
          <a:p>
            <a:r>
              <a:rPr lang="en-US"/>
              <a:t>7. Cyberterrorist（網路恐怖份子）</a:t>
            </a:r>
          </a:p>
          <a:p>
            <a:r>
              <a:rPr lang="en-US"/>
              <a:t/>
            </a:r>
          </a:p>
          <a:p>
            <a:r>
              <a:rPr lang="en-US"/>
              <a:t>利用網路攻擊來製造 恐慌、破壞或政治壓力 的人或團體。</a:t>
            </a:r>
          </a:p>
          <a:p>
            <a:r>
              <a:rPr lang="en-US"/>
              <a:t/>
            </a:r>
          </a:p>
          <a:p>
            <a:r>
              <a:rPr lang="en-US"/>
              <a:t>critical infrastructure：維生管線</a:t>
            </a:r>
          </a:p>
          <a:p>
            <a:r>
              <a:rPr lang="en-US"/>
              <a:t>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網際網路及網絡面臨到的攻擊：</a:t>
            </a:r>
          </a:p>
          <a:p>
            <a:r>
              <a:rPr lang="en-US"/>
              <a:t/>
            </a:r>
          </a:p>
          <a:p>
            <a:r>
              <a:rPr lang="en-US"/>
              <a:t>透過網路傳輸的資訊比組織機構內保存的資訊具有更高的安全風險。</a:t>
            </a:r>
          </a:p>
          <a:p>
            <a:r>
              <a:rPr lang="en-US"/>
              <a:t/>
            </a:r>
          </a:p>
          <a:p>
            <a:r>
              <a:rPr lang="en-US"/>
              <a:t>惡意軟體（Malware）：惡意軟體（malicious software,）的縮寫，包括在使用者不知情的情況下運行並故意改變電腦和行動裝置操作的程式。</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一些關於惡意軟體的解釋：</a:t>
            </a:r>
          </a:p>
          <a:p>
            <a:r>
              <a:rPr lang="en-US"/>
              <a:t>廣告軟體：在網頁、電子郵件或其他網路服務的橫幅、彈出視窗或背投視窗中顯示線上廣告的程式。</a:t>
            </a:r>
          </a:p>
          <a:p>
            <a:r>
              <a:rPr lang="en-US"/>
              <a:t/>
            </a:r>
          </a:p>
          <a:p>
            <a:r>
              <a:rPr lang="en-US"/>
              <a:t>勒索軟體：一種阻止或限制對電腦、電話或文件的存取直到使用者支付指定金額的程式。</a:t>
            </a:r>
          </a:p>
          <a:p>
            <a:r>
              <a:rPr lang="en-US"/>
              <a:t/>
            </a:r>
          </a:p>
          <a:p>
            <a:r>
              <a:rPr lang="en-US"/>
              <a:t>Rootkit來自於兩個字的結合，Root是類Unix作業系統上特權帳號的名稱，而Kit是工具套件的意思。Rootkit 是由一種或多種軟體組成的工具套組，駭客可用來獲得目標電腦系統的最高管理權限，來存取所有檔案並進行系統中所有的操作。大多數的 Rootkit 是惡意軟體，而且設計精密複雜，難以被偵測到，還可以協助隱藏其他惡意軟體蹤跡。因此，也有人稱 Rootkit 為隱匿軟體。而更廣義上來說，Rootkit 也可以被視為一種技術。</a:t>
            </a:r>
          </a:p>
          <a:p>
            <a:r>
              <a:rPr lang="en-US"/>
              <a:t/>
            </a:r>
          </a:p>
          <a:p>
            <a:r>
              <a:rPr lang="en-US"/>
              <a:t>間諜軟體：在用戶不知情的情況下放置在電腦或行動裝置上的程序，秘密收集有關用戶的信息，然後在用戶在線時將收集到的信息傳達給某些外部來源。</a:t>
            </a:r>
          </a:p>
          <a:p>
            <a:r>
              <a:rPr lang="en-US"/>
              <a:t/>
            </a:r>
          </a:p>
          <a:p>
            <a:r>
              <a:rPr lang="en-US"/>
              <a:t>特洛伊木馬：隱藏在合法程序中或看似合法程序的程序。與病毒或蠕蟲不同，特洛伊木馬不會將自己複製到其他電腦或設備上。</a:t>
            </a:r>
          </a:p>
          <a:p>
            <a:r>
              <a:rPr lang="en-US"/>
              <a:t/>
            </a:r>
          </a:p>
          <a:p>
            <a:r>
              <a:rPr lang="en-US"/>
              <a:t>病毒：</a:t>
            </a:r>
          </a:p>
          <a:p>
            <a:r>
              <a:rPr lang="en-US"/>
              <a:t>一種具有潛在破壞性的程序，它會在未經用戶認知或許可的情況下改變電腦或設備的工作方式，從而對電腦或行動裝置造成負面影響或感染。</a:t>
            </a:r>
          </a:p>
          <a:p>
            <a:r>
              <a:rPr lang="en-US"/>
              <a:t/>
            </a:r>
          </a:p>
          <a:p>
            <a:r>
              <a:rPr lang="en-US"/>
              <a:t>蠕蟲：</a:t>
            </a:r>
          </a:p>
          <a:p>
            <a:r>
              <a:rPr lang="en-US"/>
              <a:t>一個重複複製自身的程序，例如在記憶體或網路上，耗盡資源並可能關閉電腦、裝置或網路。</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jpeg" Type="http://schemas.openxmlformats.org/officeDocument/2006/relationships/image"/><Relationship Id="rId4" Target="../media/image2.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2.svg" Type="http://schemas.openxmlformats.org/officeDocument/2006/relationships/image"/><Relationship Id="rId11" Target="../media/image23.png" Type="http://schemas.openxmlformats.org/officeDocument/2006/relationships/image"/><Relationship Id="rId12" Target="../media/image24.svg" Type="http://schemas.openxmlformats.org/officeDocument/2006/relationships/image"/><Relationship Id="rId13" Target="../media/image25.png" Type="http://schemas.openxmlformats.org/officeDocument/2006/relationships/image"/><Relationship Id="rId14" Target="../media/image26.svg" Type="http://schemas.openxmlformats.org/officeDocument/2006/relationships/image"/><Relationship Id="rId2" Target="../notesSlides/notesSlide7.xml" Type="http://schemas.openxmlformats.org/officeDocument/2006/relationships/notesSlid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7.png" Type="http://schemas.openxmlformats.org/officeDocument/2006/relationships/image"/><Relationship Id="rId8" Target="../media/image18.svg" Type="http://schemas.openxmlformats.org/officeDocument/2006/relationships/image"/><Relationship Id="rId9" Target="../media/image2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2.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2.jpeg" Type="http://schemas.openxmlformats.org/officeDocument/2006/relationships/image"/><Relationship Id="rId4" Target="../media/image27.png" Type="http://schemas.openxmlformats.org/officeDocument/2006/relationships/image"/><Relationship Id="rId5" Target="../media/image28.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2.jpeg" Type="http://schemas.openxmlformats.org/officeDocument/2006/relationships/image"/><Relationship Id="rId4" Target="../media/image29.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2.jpeg" Type="http://schemas.openxmlformats.org/officeDocument/2006/relationships/image"/><Relationship Id="rId4" Target="../media/image30.png" Type="http://schemas.openxmlformats.org/officeDocument/2006/relationships/image"/><Relationship Id="rId5" Target="../media/image31.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2.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 Id="rId3" Target="../media/image2.jpeg" Type="http://schemas.openxmlformats.org/officeDocument/2006/relationships/image"/><Relationship Id="rId4" Target="../media/image32.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4.xml" Type="http://schemas.openxmlformats.org/officeDocument/2006/relationships/notesSlide"/><Relationship Id="rId3" Target="../media/image2.jpeg" Type="http://schemas.openxmlformats.org/officeDocument/2006/relationships/image"/><Relationship Id="rId4" Target="../media/image33.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5.xml" Type="http://schemas.openxmlformats.org/officeDocument/2006/relationships/notesSlide"/><Relationship Id="rId3" Target="../media/image2.jpeg" Type="http://schemas.openxmlformats.org/officeDocument/2006/relationships/image"/><Relationship Id="rId4" Target="../media/image34.jpe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6.xml" Type="http://schemas.openxmlformats.org/officeDocument/2006/relationships/notesSlide"/><Relationship Id="rId3" Target="../media/image2.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2.jpe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7.xml" Type="http://schemas.openxmlformats.org/officeDocument/2006/relationships/notesSlide"/><Relationship Id="rId3" Target="../media/image2.jpeg" Type="http://schemas.openxmlformats.org/officeDocument/2006/relationships/image"/><Relationship Id="rId4" Target="../media/image35.jpe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8.xml" Type="http://schemas.openxmlformats.org/officeDocument/2006/relationships/notesSlide"/><Relationship Id="rId3" Target="../media/image2.jpeg" Type="http://schemas.openxmlformats.org/officeDocument/2006/relationships/image"/><Relationship Id="rId4" Target="../media/image30.png" Type="http://schemas.openxmlformats.org/officeDocument/2006/relationships/image"/><Relationship Id="rId5" Target="../media/image36.jpe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jpeg" Type="http://schemas.openxmlformats.org/officeDocument/2006/relationships/image"/><Relationship Id="rId11" Target="https://youtu.be/ZfuAyYoc94A?si=gLkxcZedGV0Z3jDH" TargetMode="External" Type="http://schemas.openxmlformats.org/officeDocument/2006/relationships/video"/><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9.png" Type="http://schemas.openxmlformats.org/officeDocument/2006/relationships/image"/><Relationship Id="rId9" Target="../media/image10.sv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9.xml" Type="http://schemas.openxmlformats.org/officeDocument/2006/relationships/notesSlide"/><Relationship Id="rId3" Target="../media/image2.jpe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7.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0.xml" Type="http://schemas.openxmlformats.org/officeDocument/2006/relationships/notesSlide"/><Relationship Id="rId3" Target="../media/image2.jpe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8.jpe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9.jpe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40.jpe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1.xml" Type="http://schemas.openxmlformats.org/officeDocument/2006/relationships/notesSlide"/><Relationship Id="rId3" Target="../media/image2.jpeg" Type="http://schemas.openxmlformats.org/officeDocument/2006/relationships/image"/><Relationship Id="rId4" Target="../media/image41.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2.jpe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2.xml" Type="http://schemas.openxmlformats.org/officeDocument/2006/relationships/notesSlide"/><Relationship Id="rId3" Target="../media/image2.jpeg" Type="http://schemas.openxmlformats.org/officeDocument/2006/relationships/image"/><Relationship Id="rId4" Target="../media/image42.jpe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3.xml" Type="http://schemas.openxmlformats.org/officeDocument/2006/relationships/notesSlide"/><Relationship Id="rId3" Target="../media/image2.jpe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jpeg" Type="http://schemas.openxmlformats.org/officeDocument/2006/relationships/image"/><Relationship Id="rId11" Target="https://youtu.be/ZfuAyYoc94A?si=gLkxcZedGV0Z3jDH" TargetMode="External" Type="http://schemas.openxmlformats.org/officeDocument/2006/relationships/video"/><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9.png" Type="http://schemas.openxmlformats.org/officeDocument/2006/relationships/image"/><Relationship Id="rId9" Target="../media/image10.sv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4.xml" Type="http://schemas.openxmlformats.org/officeDocument/2006/relationships/notesSlide"/><Relationship Id="rId3" Target="../media/image2.jpeg" Type="http://schemas.openxmlformats.org/officeDocument/2006/relationships/image"/></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5.xml" Type="http://schemas.openxmlformats.org/officeDocument/2006/relationships/notesSlide"/><Relationship Id="rId3" Target="../media/image2.jpeg" Type="http://schemas.openxmlformats.org/officeDocument/2006/relationships/image"/></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6.xml" Type="http://schemas.openxmlformats.org/officeDocument/2006/relationships/notesSlide"/><Relationship Id="rId3" Target="../media/image2.jpeg" Type="http://schemas.openxmlformats.org/officeDocument/2006/relationships/image"/></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7.xml" Type="http://schemas.openxmlformats.org/officeDocument/2006/relationships/notesSlide"/><Relationship Id="rId3" Target="../media/image2.jpeg" Type="http://schemas.openxmlformats.org/officeDocument/2006/relationships/image"/></Relationships>
</file>

<file path=ppt/slides/_rels/slide3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0.png" Type="http://schemas.openxmlformats.org/officeDocument/2006/relationships/image"/><Relationship Id="rId4" Target="../media/image43.jpeg" Type="http://schemas.openxmlformats.org/officeDocument/2006/relationships/image"/></Relationships>
</file>

<file path=ppt/slides/_rels/slide3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8.xml" Type="http://schemas.openxmlformats.org/officeDocument/2006/relationships/notesSlide"/><Relationship Id="rId3" Target="../media/image2.jpeg" Type="http://schemas.openxmlformats.org/officeDocument/2006/relationships/image"/></Relationships>
</file>

<file path=ppt/slides/_rels/slide3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4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jpeg" Type="http://schemas.openxmlformats.org/officeDocument/2006/relationships/image"/><Relationship Id="rId11" Target="https://youtu.be/DyhgCixnTkA?si=Nxi1dAQadXsYPhJP" TargetMode="External" Type="http://schemas.openxmlformats.org/officeDocument/2006/relationships/hyperlink"/><Relationship Id="rId12" Target="https://youtu.be/DyhgCixnTkA?si=Nxi1dAQadXsYPhJP" TargetMode="External" Type="http://schemas.openxmlformats.org/officeDocument/2006/relationships/video"/><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9.png" Type="http://schemas.openxmlformats.org/officeDocument/2006/relationships/image"/><Relationship Id="rId9" Target="../media/image10.svg" Type="http://schemas.openxmlformats.org/officeDocument/2006/relationships/image"/></Relationships>
</file>

<file path=ppt/slides/_rels/slide4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9.xml" Type="http://schemas.openxmlformats.org/officeDocument/2006/relationships/notesSlide"/><Relationship Id="rId3" Target="../media/image2.jpeg" Type="http://schemas.openxmlformats.org/officeDocument/2006/relationships/image"/></Relationships>
</file>

<file path=ppt/slides/_rels/slide4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0.xml" Type="http://schemas.openxmlformats.org/officeDocument/2006/relationships/notesSlide"/><Relationship Id="rId3" Target="../media/image2.jpeg" Type="http://schemas.openxmlformats.org/officeDocument/2006/relationships/image"/><Relationship Id="rId4" Target="../media/image45.jpeg" Type="http://schemas.openxmlformats.org/officeDocument/2006/relationships/image"/></Relationships>
</file>

<file path=ppt/slides/_rels/slide4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1.xml" Type="http://schemas.openxmlformats.org/officeDocument/2006/relationships/notesSlide"/><Relationship Id="rId3" Target="../media/image2.jpeg" Type="http://schemas.openxmlformats.org/officeDocument/2006/relationships/image"/><Relationship Id="rId4" Target="../media/image30.png" Type="http://schemas.openxmlformats.org/officeDocument/2006/relationships/image"/><Relationship Id="rId5" Target="../media/image46.jpeg" Type="http://schemas.openxmlformats.org/officeDocument/2006/relationships/image"/></Relationships>
</file>

<file path=ppt/slides/_rels/slide4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2.xml" Type="http://schemas.openxmlformats.org/officeDocument/2006/relationships/notesSlide"/><Relationship Id="rId3" Target="../media/image2.jpeg" Type="http://schemas.openxmlformats.org/officeDocument/2006/relationships/image"/></Relationships>
</file>

<file path=ppt/slides/_rels/slide4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3.xml" Type="http://schemas.openxmlformats.org/officeDocument/2006/relationships/notesSlide"/><Relationship Id="rId3" Target="../media/image2.jpeg" Type="http://schemas.openxmlformats.org/officeDocument/2006/relationships/image"/></Relationships>
</file>

<file path=ppt/slides/_rels/slide4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0.png" Type="http://schemas.openxmlformats.org/officeDocument/2006/relationships/image"/><Relationship Id="rId4" Target="../media/image47.jpeg" Type="http://schemas.openxmlformats.org/officeDocument/2006/relationships/image"/></Relationships>
</file>

<file path=ppt/slides/_rels/slide4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jpeg" Type="http://schemas.openxmlformats.org/officeDocument/2006/relationships/image"/><Relationship Id="rId11" Target="https://youtu.be/ZfuAyYoc94A?si=gLkxcZedGV0Z3jDH" TargetMode="External" Type="http://schemas.openxmlformats.org/officeDocument/2006/relationships/video"/><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9.png" Type="http://schemas.openxmlformats.org/officeDocument/2006/relationships/image"/><Relationship Id="rId9" Target="../media/image10.svg" Type="http://schemas.openxmlformats.org/officeDocument/2006/relationships/image"/></Relationships>
</file>

<file path=ppt/slides/_rels/slide4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4.xml" Type="http://schemas.openxmlformats.org/officeDocument/2006/relationships/notesSlide"/><Relationship Id="rId3" Target="../media/image2.jpeg" Type="http://schemas.openxmlformats.org/officeDocument/2006/relationships/image"/><Relationship Id="rId4" Target="../media/image48.jpeg" Type="http://schemas.openxmlformats.org/officeDocument/2006/relationships/image"/></Relationships>
</file>

<file path=ppt/slides/_rels/slide4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0.png" Type="http://schemas.openxmlformats.org/officeDocument/2006/relationships/image"/><Relationship Id="rId4" Target="../media/image49.jpeg" Type="http://schemas.openxmlformats.org/officeDocument/2006/relationships/image"/></Relationships>
</file>

<file path=ppt/slides/_rels/slide4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5.xml" Type="http://schemas.openxmlformats.org/officeDocument/2006/relationships/notesSlide"/><Relationship Id="rId3" Target="../media/image2.jpeg" Type="http://schemas.openxmlformats.org/officeDocument/2006/relationships/image"/><Relationship Id="rId4" Target="../media/image50.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6.xml" Type="http://schemas.openxmlformats.org/officeDocument/2006/relationships/notesSlide"/><Relationship Id="rId3" Target="../media/image2.jpeg" Type="http://schemas.openxmlformats.org/officeDocument/2006/relationships/image"/><Relationship Id="rId4" Target="../media/image51.png" Type="http://schemas.openxmlformats.org/officeDocument/2006/relationships/image"/><Relationship Id="rId5" Target="../media/image52.svg" Type="http://schemas.openxmlformats.org/officeDocument/2006/relationships/image"/></Relationships>
</file>

<file path=ppt/slides/_rels/slide5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7.xml" Type="http://schemas.openxmlformats.org/officeDocument/2006/relationships/notesSlide"/><Relationship Id="rId3" Target="../media/image2.jpeg" Type="http://schemas.openxmlformats.org/officeDocument/2006/relationships/image"/><Relationship Id="rId4" Target="../media/image53.png" Type="http://schemas.openxmlformats.org/officeDocument/2006/relationships/image"/><Relationship Id="rId5" Target="../media/image54.svg" Type="http://schemas.openxmlformats.org/officeDocument/2006/relationships/image"/></Relationships>
</file>

<file path=ppt/slides/_rels/slide5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8.xml" Type="http://schemas.openxmlformats.org/officeDocument/2006/relationships/notesSlide"/><Relationship Id="rId3" Target="../media/image2.jpeg" Type="http://schemas.openxmlformats.org/officeDocument/2006/relationships/image"/><Relationship Id="rId4" Target="../media/image30.png" Type="http://schemas.openxmlformats.org/officeDocument/2006/relationships/image"/><Relationship Id="rId5" Target="../media/image55.jpeg" Type="http://schemas.openxmlformats.org/officeDocument/2006/relationships/image"/></Relationships>
</file>

<file path=ppt/slides/_rels/slide5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9.xml" Type="http://schemas.openxmlformats.org/officeDocument/2006/relationships/notesSlide"/><Relationship Id="rId3" Target="../media/image2.jpeg" Type="http://schemas.openxmlformats.org/officeDocument/2006/relationships/image"/><Relationship Id="rId4" Target="../media/image30.png" Type="http://schemas.openxmlformats.org/officeDocument/2006/relationships/image"/><Relationship Id="rId5" Target="../media/image56.jpeg" Type="http://schemas.openxmlformats.org/officeDocument/2006/relationships/image"/></Relationships>
</file>

<file path=ppt/slides/_rels/slide5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jpeg" Type="http://schemas.openxmlformats.org/officeDocument/2006/relationships/image"/><Relationship Id="rId11" Target="https://youtu.be/rOpaLChV9d4?si=xTe6te8nYR-UDw7x" TargetMode="External" Type="http://schemas.openxmlformats.org/officeDocument/2006/relationships/video"/><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9.png" Type="http://schemas.openxmlformats.org/officeDocument/2006/relationships/image"/><Relationship Id="rId9" Target="../media/image10.svg" Type="http://schemas.openxmlformats.org/officeDocument/2006/relationships/image"/></Relationships>
</file>

<file path=ppt/slides/_rels/slide5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0.xml" Type="http://schemas.openxmlformats.org/officeDocument/2006/relationships/notesSlide"/><Relationship Id="rId3" Target="../media/image2.jpeg" Type="http://schemas.openxmlformats.org/officeDocument/2006/relationships/image"/><Relationship Id="rId4" Target="../media/image57.jpeg" Type="http://schemas.openxmlformats.org/officeDocument/2006/relationships/image"/></Relationships>
</file>

<file path=ppt/slides/_rels/slide5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1.xml" Type="http://schemas.openxmlformats.org/officeDocument/2006/relationships/notesSlide"/><Relationship Id="rId3" Target="../media/image2.jpeg" Type="http://schemas.openxmlformats.org/officeDocument/2006/relationships/image"/></Relationships>
</file>

<file path=ppt/slides/_rels/slide5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2.xml" Type="http://schemas.openxmlformats.org/officeDocument/2006/relationships/notesSlide"/><Relationship Id="rId3" Target="../media/image2.jpeg" Type="http://schemas.openxmlformats.org/officeDocument/2006/relationships/image"/><Relationship Id="rId4" Target="../media/image30.png" Type="http://schemas.openxmlformats.org/officeDocument/2006/relationships/image"/><Relationship Id="rId5" Target="../media/image58.jpeg" Type="http://schemas.openxmlformats.org/officeDocument/2006/relationships/image"/></Relationships>
</file>

<file path=ppt/slides/_rels/slide5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0.png" Type="http://schemas.openxmlformats.org/officeDocument/2006/relationships/image"/><Relationship Id="rId4" Target="../media/image59.jpeg" Type="http://schemas.openxmlformats.org/officeDocument/2006/relationships/image"/></Relationships>
</file>

<file path=ppt/slides/_rels/slide5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0.png" Type="http://schemas.openxmlformats.org/officeDocument/2006/relationships/image"/><Relationship Id="rId4" Target="../media/image60.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2.jpeg" Type="http://schemas.openxmlformats.org/officeDocument/2006/relationships/image"/></Relationships>
</file>

<file path=ppt/slides/_rels/slide6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jpeg" Type="http://schemas.openxmlformats.org/officeDocument/2006/relationships/image"/><Relationship Id="rId11" Target="https://youtube.com/shorts/iYXT1h0mYlM?si=BosOAKXgxeEtsmyO" TargetMode="External" Type="http://schemas.openxmlformats.org/officeDocument/2006/relationships/video"/><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9.png" Type="http://schemas.openxmlformats.org/officeDocument/2006/relationships/image"/><Relationship Id="rId9" Target="../media/image10.svg" Type="http://schemas.openxmlformats.org/officeDocument/2006/relationships/image"/></Relationships>
</file>

<file path=ppt/slides/_rels/slide6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3.xml" Type="http://schemas.openxmlformats.org/officeDocument/2006/relationships/notesSlide"/><Relationship Id="rId3" Target="../media/image2.jpeg" Type="http://schemas.openxmlformats.org/officeDocument/2006/relationships/image"/></Relationships>
</file>

<file path=ppt/slides/_rels/slide6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4.xml" Type="http://schemas.openxmlformats.org/officeDocument/2006/relationships/notesSlide"/><Relationship Id="rId3" Target="../media/image2.jpeg" Type="http://schemas.openxmlformats.org/officeDocument/2006/relationships/image"/><Relationship Id="rId4" Target="../media/image61.jpeg" Type="http://schemas.openxmlformats.org/officeDocument/2006/relationships/image"/></Relationships>
</file>

<file path=ppt/slides/_rels/slide6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5.xml" Type="http://schemas.openxmlformats.org/officeDocument/2006/relationships/notesSlide"/><Relationship Id="rId3" Target="../media/image2.jpeg" Type="http://schemas.openxmlformats.org/officeDocument/2006/relationships/image"/></Relationships>
</file>

<file path=ppt/slides/_rels/slide6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6.xml" Type="http://schemas.openxmlformats.org/officeDocument/2006/relationships/notesSlide"/><Relationship Id="rId3" Target="../media/image2.jpeg" Type="http://schemas.openxmlformats.org/officeDocument/2006/relationships/image"/></Relationships>
</file>

<file path=ppt/slides/_rels/slide6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7.xml" Type="http://schemas.openxmlformats.org/officeDocument/2006/relationships/notesSlide"/><Relationship Id="rId3" Target="../media/image2.jpeg" Type="http://schemas.openxmlformats.org/officeDocument/2006/relationships/image"/></Relationships>
</file>

<file path=ppt/slides/_rels/slide6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8.xml" Type="http://schemas.openxmlformats.org/officeDocument/2006/relationships/notesSlide"/><Relationship Id="rId3" Target="../media/image2.jpeg" Type="http://schemas.openxmlformats.org/officeDocument/2006/relationships/image"/><Relationship Id="rId4" Target="../media/image62.jpeg" Type="http://schemas.openxmlformats.org/officeDocument/2006/relationships/image"/></Relationships>
</file>

<file path=ppt/slides/_rels/slide6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1.png" Type="http://schemas.openxmlformats.org/officeDocument/2006/relationships/image"/><Relationship Id="rId11" Target="../media/image72.svg" Type="http://schemas.openxmlformats.org/officeDocument/2006/relationships/image"/><Relationship Id="rId12" Target="../media/image11.jpeg" Type="http://schemas.openxmlformats.org/officeDocument/2006/relationships/image"/><Relationship Id="rId13" Target="https://youtube.com/shorts/Vbv4PWGheiQ?si=HxxHvIgtMoMDe0uk" TargetMode="External" Type="http://schemas.openxmlformats.org/officeDocument/2006/relationships/video"/><Relationship Id="rId2" Target="../media/image63.png" Type="http://schemas.openxmlformats.org/officeDocument/2006/relationships/image"/><Relationship Id="rId3" Target="../media/image64.svg" Type="http://schemas.openxmlformats.org/officeDocument/2006/relationships/image"/><Relationship Id="rId4" Target="../media/image65.png" Type="http://schemas.openxmlformats.org/officeDocument/2006/relationships/image"/><Relationship Id="rId5" Target="../media/image66.svg" Type="http://schemas.openxmlformats.org/officeDocument/2006/relationships/image"/><Relationship Id="rId6" Target="../media/image67.png" Type="http://schemas.openxmlformats.org/officeDocument/2006/relationships/image"/><Relationship Id="rId7" Target="../media/image68.svg" Type="http://schemas.openxmlformats.org/officeDocument/2006/relationships/image"/><Relationship Id="rId8" Target="../media/image69.png" Type="http://schemas.openxmlformats.org/officeDocument/2006/relationships/image"/><Relationship Id="rId9" Target="../media/image70.svg" Type="http://schemas.openxmlformats.org/officeDocument/2006/relationships/image"/></Relationships>
</file>

<file path=ppt/slides/_rels/slide6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9.xml" Type="http://schemas.openxmlformats.org/officeDocument/2006/relationships/notesSlide"/><Relationship Id="rId3" Target="../media/image2.jpeg" Type="http://schemas.openxmlformats.org/officeDocument/2006/relationships/image"/></Relationships>
</file>

<file path=ppt/slides/_rels/slide6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0.xml" Type="http://schemas.openxmlformats.org/officeDocument/2006/relationships/notesSlide"/><Relationship Id="rId3" Target="../media/image2.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2.jpeg" Type="http://schemas.openxmlformats.org/officeDocument/2006/relationships/image"/><Relationship Id="rId4" Target="../media/image12.jpeg" Type="http://schemas.openxmlformats.org/officeDocument/2006/relationships/image"/></Relationships>
</file>

<file path=ppt/slides/_rels/slide7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1.xml" Type="http://schemas.openxmlformats.org/officeDocument/2006/relationships/notesSlide"/><Relationship Id="rId3" Target="../media/image2.jpeg" Type="http://schemas.openxmlformats.org/officeDocument/2006/relationships/image"/></Relationships>
</file>

<file path=ppt/slides/_rels/slide7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2.xml" Type="http://schemas.openxmlformats.org/officeDocument/2006/relationships/notesSlide"/><Relationship Id="rId3" Target="../media/image2.jpeg" Type="http://schemas.openxmlformats.org/officeDocument/2006/relationships/image"/></Relationships>
</file>

<file path=ppt/slides/_rels/slide7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3.xml" Type="http://schemas.openxmlformats.org/officeDocument/2006/relationships/notesSlide"/><Relationship Id="rId3" Target="../media/image2.jpeg" Type="http://schemas.openxmlformats.org/officeDocument/2006/relationships/image"/></Relationships>
</file>

<file path=ppt/slides/_rels/slide7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4.xml" Type="http://schemas.openxmlformats.org/officeDocument/2006/relationships/notesSlide"/><Relationship Id="rId3" Target="../media/image2.jpeg" Type="http://schemas.openxmlformats.org/officeDocument/2006/relationships/image"/></Relationships>
</file>

<file path=ppt/slides/_rels/slide7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5.xml" Type="http://schemas.openxmlformats.org/officeDocument/2006/relationships/notesSlide"/><Relationship Id="rId3" Target="../media/image2.jpeg" Type="http://schemas.openxmlformats.org/officeDocument/2006/relationships/image"/></Relationships>
</file>

<file path=ppt/slides/_rels/slide7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73.jpeg" Type="http://schemas.openxmlformats.org/officeDocument/2006/relationships/image"/></Relationships>
</file>

<file path=ppt/slides/_rels/slide7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1.png" Type="http://schemas.openxmlformats.org/officeDocument/2006/relationships/image"/><Relationship Id="rId11" Target="../media/image72.svg" Type="http://schemas.openxmlformats.org/officeDocument/2006/relationships/image"/><Relationship Id="rId12" Target="https://youtu.be/dZFQD3GGBPg?si=3poVZmAAzd0S6K7k" TargetMode="External" Type="http://schemas.openxmlformats.org/officeDocument/2006/relationships/hyperlink"/><Relationship Id="rId2" Target="../media/image63.png" Type="http://schemas.openxmlformats.org/officeDocument/2006/relationships/image"/><Relationship Id="rId3" Target="../media/image64.svg" Type="http://schemas.openxmlformats.org/officeDocument/2006/relationships/image"/><Relationship Id="rId4" Target="../media/image65.png" Type="http://schemas.openxmlformats.org/officeDocument/2006/relationships/image"/><Relationship Id="rId5" Target="../media/image66.svg" Type="http://schemas.openxmlformats.org/officeDocument/2006/relationships/image"/><Relationship Id="rId6" Target="../media/image67.png" Type="http://schemas.openxmlformats.org/officeDocument/2006/relationships/image"/><Relationship Id="rId7" Target="../media/image68.svg" Type="http://schemas.openxmlformats.org/officeDocument/2006/relationships/image"/><Relationship Id="rId8" Target="../media/image69.png" Type="http://schemas.openxmlformats.org/officeDocument/2006/relationships/image"/><Relationship Id="rId9" Target="../media/image70.svg" Type="http://schemas.openxmlformats.org/officeDocument/2006/relationships/image"/></Relationships>
</file>

<file path=ppt/slides/_rels/slide7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6.xml" Type="http://schemas.openxmlformats.org/officeDocument/2006/relationships/notesSlide"/><Relationship Id="rId3" Target="../media/image2.jpeg" Type="http://schemas.openxmlformats.org/officeDocument/2006/relationships/image"/></Relationships>
</file>

<file path=ppt/slides/_rels/slide7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7.xml" Type="http://schemas.openxmlformats.org/officeDocument/2006/relationships/notesSlide"/><Relationship Id="rId3" Target="../media/image2.jpeg" Type="http://schemas.openxmlformats.org/officeDocument/2006/relationships/image"/><Relationship Id="rId4" Target="../media/image74.jpeg" Type="http://schemas.openxmlformats.org/officeDocument/2006/relationships/image"/></Relationships>
</file>

<file path=ppt/slides/_rels/slide7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8.xml" Type="http://schemas.openxmlformats.org/officeDocument/2006/relationships/notesSlide"/><Relationship Id="rId3" Target="../media/image2.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8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9.xml" Type="http://schemas.openxmlformats.org/officeDocument/2006/relationships/notesSlide"/><Relationship Id="rId3" Target="../media/image2.jpeg" Type="http://schemas.openxmlformats.org/officeDocument/2006/relationships/image"/></Relationships>
</file>

<file path=ppt/slides/_rels/slide8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0.xml" Type="http://schemas.openxmlformats.org/officeDocument/2006/relationships/notesSlide"/><Relationship Id="rId3" Target="../media/image2.jpeg" Type="http://schemas.openxmlformats.org/officeDocument/2006/relationships/image"/></Relationships>
</file>

<file path=ppt/slides/_rels/slide8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75.png" Type="http://schemas.openxmlformats.org/officeDocument/2006/relationships/image"/><Relationship Id="rId4" Target="../media/image76.svg" Type="http://schemas.openxmlformats.org/officeDocument/2006/relationships/image"/></Relationships>
</file>

<file path=ppt/slides/_rels/slide8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77.png" Type="http://schemas.openxmlformats.org/officeDocument/2006/relationships/image"/><Relationship Id="rId4" Target="../media/image78.svg" Type="http://schemas.openxmlformats.org/officeDocument/2006/relationships/image"/></Relationships>
</file>

<file path=ppt/slides/_rels/slide8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1.xml" Type="http://schemas.openxmlformats.org/officeDocument/2006/relationships/notesSlide"/><Relationship Id="rId3" Target="../media/image2.jpeg" Type="http://schemas.openxmlformats.org/officeDocument/2006/relationships/image"/></Relationships>
</file>

<file path=ppt/slides/_rels/slide8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79.jpeg" Type="http://schemas.openxmlformats.org/officeDocument/2006/relationships/image"/></Relationships>
</file>

<file path=ppt/slides/_rels/slide8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0.png" Type="http://schemas.openxmlformats.org/officeDocument/2006/relationships/image"/><Relationship Id="rId4" Target="../media/image80.jpeg" Type="http://schemas.openxmlformats.org/officeDocument/2006/relationships/image"/></Relationships>
</file>

<file path=ppt/slides/_rels/slide8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2.xml" Type="http://schemas.openxmlformats.org/officeDocument/2006/relationships/notesSlide"/><Relationship Id="rId3" Target="../media/image2.jpeg" Type="http://schemas.openxmlformats.org/officeDocument/2006/relationships/image"/></Relationships>
</file>

<file path=ppt/slides/_rels/slide8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3.xml" Type="http://schemas.openxmlformats.org/officeDocument/2006/relationships/notesSlide"/><Relationship Id="rId3" Target="../media/image2.jpeg" Type="http://schemas.openxmlformats.org/officeDocument/2006/relationships/image"/></Relationships>
</file>

<file path=ppt/slides/_rels/slide8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9.png" Type="http://schemas.openxmlformats.org/officeDocument/2006/relationships/image"/><Relationship Id="rId9" Target="../media/image10.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svg" Type="http://schemas.openxmlformats.org/officeDocument/2006/relationships/image"/><Relationship Id="rId11" Target="../media/image21.png" Type="http://schemas.openxmlformats.org/officeDocument/2006/relationships/image"/><Relationship Id="rId12" Target="../media/image22.svg" Type="http://schemas.openxmlformats.org/officeDocument/2006/relationships/image"/><Relationship Id="rId13" Target="../media/image23.png" Type="http://schemas.openxmlformats.org/officeDocument/2006/relationships/image"/><Relationship Id="rId14" Target="../media/image24.svg" Type="http://schemas.openxmlformats.org/officeDocument/2006/relationships/image"/><Relationship Id="rId15" Target="../media/image25.png" Type="http://schemas.openxmlformats.org/officeDocument/2006/relationships/image"/><Relationship Id="rId16" Target="../media/image26.svg" Type="http://schemas.openxmlformats.org/officeDocument/2006/relationships/image"/><Relationship Id="rId2" Target="../notesSlides/notesSlide6.xml" Type="http://schemas.openxmlformats.org/officeDocument/2006/relationships/notesSlid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7.png" Type="http://schemas.openxmlformats.org/officeDocument/2006/relationships/image"/><Relationship Id="rId8" Target="../media/image18.svg" Type="http://schemas.openxmlformats.org/officeDocument/2006/relationships/image"/><Relationship Id="rId9" Target="../media/image19.png" Type="http://schemas.openxmlformats.org/officeDocument/2006/relationships/image"/></Relationships>
</file>

<file path=ppt/slides/_rels/slide9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0.svg" Type="http://schemas.openxmlformats.org/officeDocument/2006/relationships/image"/><Relationship Id="rId11" Target="../media/image71.png" Type="http://schemas.openxmlformats.org/officeDocument/2006/relationships/image"/><Relationship Id="rId12" Target="../media/image72.svg" Type="http://schemas.openxmlformats.org/officeDocument/2006/relationships/image"/><Relationship Id="rId2" Target="../notesSlides/notesSlide64.xml" Type="http://schemas.openxmlformats.org/officeDocument/2006/relationships/notesSlide"/><Relationship Id="rId3" Target="../media/image63.png" Type="http://schemas.openxmlformats.org/officeDocument/2006/relationships/image"/><Relationship Id="rId4" Target="../media/image64.svg" Type="http://schemas.openxmlformats.org/officeDocument/2006/relationships/image"/><Relationship Id="rId5" Target="../media/image65.png" Type="http://schemas.openxmlformats.org/officeDocument/2006/relationships/image"/><Relationship Id="rId6" Target="../media/image66.svg" Type="http://schemas.openxmlformats.org/officeDocument/2006/relationships/image"/><Relationship Id="rId7" Target="../media/image67.png" Type="http://schemas.openxmlformats.org/officeDocument/2006/relationships/image"/><Relationship Id="rId8" Target="../media/image68.svg" Type="http://schemas.openxmlformats.org/officeDocument/2006/relationships/image"/><Relationship Id="rId9" Target="../media/image69.png" Type="http://schemas.openxmlformats.org/officeDocument/2006/relationships/image"/></Relationships>
</file>

<file path=ppt/slides/_rels/slide9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1551070"/>
            <a:chOff x="0" y="0"/>
            <a:chExt cx="9271000" cy="1551064"/>
          </a:xfrm>
        </p:grpSpPr>
        <p:sp>
          <p:nvSpPr>
            <p:cNvPr name="Freeform 3" id="3"/>
            <p:cNvSpPr/>
            <p:nvPr/>
          </p:nvSpPr>
          <p:spPr>
            <a:xfrm flipH="false" flipV="false" rot="0">
              <a:off x="63500" y="63500"/>
              <a:ext cx="9144000" cy="1371600"/>
            </a:xfrm>
            <a:custGeom>
              <a:avLst/>
              <a:gdLst/>
              <a:ahLst/>
              <a:cxnLst/>
              <a:rect r="r" b="b" t="t" l="l"/>
              <a:pathLst>
                <a:path h="1371600" w="9144000">
                  <a:moveTo>
                    <a:pt x="0" y="0"/>
                  </a:moveTo>
                  <a:lnTo>
                    <a:pt x="9144000" y="0"/>
                  </a:lnTo>
                  <a:lnTo>
                    <a:pt x="9144000" y="1371600"/>
                  </a:lnTo>
                  <a:lnTo>
                    <a:pt x="0" y="1371600"/>
                  </a:lnTo>
                  <a:close/>
                </a:path>
              </a:pathLst>
            </a:custGeom>
            <a:solidFill>
              <a:srgbClr val="8A288F"/>
            </a:solidFill>
          </p:spPr>
        </p:sp>
        <p:sp>
          <p:nvSpPr>
            <p:cNvPr name="Freeform 4" id="4"/>
            <p:cNvSpPr/>
            <p:nvPr/>
          </p:nvSpPr>
          <p:spPr>
            <a:xfrm flipH="false" flipV="false" rot="0">
              <a:off x="63500" y="63500"/>
              <a:ext cx="9144000" cy="1424051"/>
            </a:xfrm>
            <a:custGeom>
              <a:avLst/>
              <a:gdLst/>
              <a:ahLst/>
              <a:cxnLst/>
              <a:rect r="r" b="b" t="t" l="l"/>
              <a:pathLst>
                <a:path h="1424051" w="9144000">
                  <a:moveTo>
                    <a:pt x="0" y="0"/>
                  </a:moveTo>
                  <a:lnTo>
                    <a:pt x="9144000" y="0"/>
                  </a:lnTo>
                  <a:lnTo>
                    <a:pt x="9144000" y="1424051"/>
                  </a:lnTo>
                  <a:lnTo>
                    <a:pt x="0" y="1424051"/>
                  </a:lnTo>
                  <a:close/>
                </a:path>
              </a:pathLst>
            </a:custGeom>
            <a:solidFill>
              <a:srgbClr val="8A288F"/>
            </a:solidFill>
          </p:spPr>
        </p:sp>
      </p:grpSp>
      <p:grpSp>
        <p:nvGrpSpPr>
          <p:cNvPr name="Group 5" id="5"/>
          <p:cNvGrpSpPr>
            <a:grpSpLocks noChangeAspect="true"/>
          </p:cNvGrpSpPr>
          <p:nvPr/>
        </p:nvGrpSpPr>
        <p:grpSpPr>
          <a:xfrm rot="0">
            <a:off x="0" y="6248400"/>
            <a:ext cx="9144000" cy="609600"/>
            <a:chOff x="0" y="0"/>
            <a:chExt cx="9144000" cy="609600"/>
          </a:xfrm>
        </p:grpSpPr>
        <p:sp>
          <p:nvSpPr>
            <p:cNvPr name="Freeform 6" id="6"/>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7" id="7"/>
          <p:cNvSpPr/>
          <p:nvPr/>
        </p:nvSpPr>
        <p:spPr>
          <a:xfrm flipH="false" flipV="false" rot="0">
            <a:off x="65313" y="1447800"/>
            <a:ext cx="3657247" cy="4767938"/>
          </a:xfrm>
          <a:custGeom>
            <a:avLst/>
            <a:gdLst/>
            <a:ahLst/>
            <a:cxnLst/>
            <a:rect r="r" b="b" t="t" l="l"/>
            <a:pathLst>
              <a:path h="4767938" w="3657247">
                <a:moveTo>
                  <a:pt x="0" y="0"/>
                </a:moveTo>
                <a:lnTo>
                  <a:pt x="3657247" y="0"/>
                </a:lnTo>
                <a:lnTo>
                  <a:pt x="3657247" y="4767939"/>
                </a:lnTo>
                <a:lnTo>
                  <a:pt x="0" y="4767939"/>
                </a:lnTo>
                <a:lnTo>
                  <a:pt x="0" y="0"/>
                </a:lnTo>
                <a:close/>
              </a:path>
            </a:pathLst>
          </a:custGeom>
          <a:blipFill>
            <a:blip r:embed="rId3"/>
            <a:stretch>
              <a:fillRect l="0" t="0" r="0" b="0"/>
            </a:stretch>
          </a:blipFill>
        </p:spPr>
      </p:sp>
      <p:sp>
        <p:nvSpPr>
          <p:cNvPr name="Freeform 8" id="8"/>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4"/>
            <a:stretch>
              <a:fillRect l="0" t="0" r="0" b="0"/>
            </a:stretch>
          </a:blipFill>
        </p:spPr>
      </p:sp>
      <p:grpSp>
        <p:nvGrpSpPr>
          <p:cNvPr name="Group 9" id="9"/>
          <p:cNvGrpSpPr>
            <a:grpSpLocks noChangeAspect="true"/>
          </p:cNvGrpSpPr>
          <p:nvPr/>
        </p:nvGrpSpPr>
        <p:grpSpPr>
          <a:xfrm rot="0">
            <a:off x="1536697" y="6221730"/>
            <a:ext cx="7670797" cy="699773"/>
            <a:chOff x="0" y="0"/>
            <a:chExt cx="7670800" cy="699770"/>
          </a:xfrm>
        </p:grpSpPr>
        <p:sp>
          <p:nvSpPr>
            <p:cNvPr name="Freeform 10" id="10"/>
            <p:cNvSpPr/>
            <p:nvPr/>
          </p:nvSpPr>
          <p:spPr>
            <a:xfrm flipH="false" flipV="false" rot="0">
              <a:off x="63500" y="63500"/>
              <a:ext cx="7543800" cy="572770"/>
            </a:xfrm>
            <a:custGeom>
              <a:avLst/>
              <a:gdLst/>
              <a:ahLst/>
              <a:cxnLst/>
              <a:rect r="r" b="b" t="t" l="l"/>
              <a:pathLst>
                <a:path h="572770" w="7543800">
                  <a:moveTo>
                    <a:pt x="0" y="0"/>
                  </a:moveTo>
                  <a:lnTo>
                    <a:pt x="7543800" y="0"/>
                  </a:lnTo>
                  <a:lnTo>
                    <a:pt x="7543800" y="572770"/>
                  </a:lnTo>
                  <a:lnTo>
                    <a:pt x="0" y="572770"/>
                  </a:lnTo>
                  <a:close/>
                </a:path>
              </a:pathLst>
            </a:custGeom>
            <a:solidFill>
              <a:srgbClr val="8A288F"/>
            </a:solidFill>
          </p:spPr>
        </p:sp>
        <p:sp>
          <p:nvSpPr>
            <p:cNvPr name="Freeform 11" id="11"/>
            <p:cNvSpPr/>
            <p:nvPr/>
          </p:nvSpPr>
          <p:spPr>
            <a:xfrm flipH="false" flipV="false" rot="0">
              <a:off x="139700" y="75946"/>
              <a:ext cx="7315200" cy="528574"/>
            </a:xfrm>
            <a:custGeom>
              <a:avLst/>
              <a:gdLst/>
              <a:ahLst/>
              <a:cxnLst/>
              <a:rect r="r" b="b" t="t" l="l"/>
              <a:pathLst>
                <a:path h="528574" w="7315200">
                  <a:moveTo>
                    <a:pt x="0" y="0"/>
                  </a:moveTo>
                  <a:lnTo>
                    <a:pt x="7315200" y="0"/>
                  </a:lnTo>
                  <a:lnTo>
                    <a:pt x="7315200" y="528574"/>
                  </a:lnTo>
                  <a:lnTo>
                    <a:pt x="0" y="528574"/>
                  </a:lnTo>
                  <a:close/>
                </a:path>
              </a:pathLst>
            </a:custGeom>
            <a:solidFill>
              <a:srgbClr val="8A288F"/>
            </a:solidFill>
          </p:spPr>
        </p:sp>
      </p:grpSp>
      <p:sp>
        <p:nvSpPr>
          <p:cNvPr name="TextBox 12" id="12"/>
          <p:cNvSpPr txBox="true"/>
          <p:nvPr/>
        </p:nvSpPr>
        <p:spPr>
          <a:xfrm rot="0">
            <a:off x="91440" y="102241"/>
            <a:ext cx="8374247" cy="618134"/>
          </a:xfrm>
          <a:prstGeom prst="rect">
            <a:avLst/>
          </a:prstGeom>
        </p:spPr>
        <p:txBody>
          <a:bodyPr anchor="t" rtlCol="false" tIns="0" lIns="0" bIns="0" rIns="0">
            <a:spAutoFit/>
          </a:bodyPr>
          <a:lstStyle/>
          <a:p>
            <a:pPr algn="l">
              <a:lnSpc>
                <a:spcPts val="4860"/>
              </a:lnSpc>
            </a:pPr>
            <a:r>
              <a:rPr lang="en-US" sz="4000">
                <a:solidFill>
                  <a:srgbClr val="FFFFFF"/>
                </a:solidFill>
                <a:latin typeface="Arial"/>
                <a:ea typeface="Arial"/>
                <a:cs typeface="Arial"/>
                <a:sym typeface="Arial"/>
              </a:rPr>
              <a:t>DISCOVERING COMPUTERS 2018</a:t>
            </a:r>
          </a:p>
        </p:txBody>
      </p:sp>
      <p:sp>
        <p:nvSpPr>
          <p:cNvPr name="TextBox 13" id="13"/>
          <p:cNvSpPr txBox="true"/>
          <p:nvPr/>
        </p:nvSpPr>
        <p:spPr>
          <a:xfrm rot="0">
            <a:off x="1361446" y="695363"/>
            <a:ext cx="129645" cy="567747"/>
          </a:xfrm>
          <a:prstGeom prst="rect">
            <a:avLst/>
          </a:prstGeom>
        </p:spPr>
        <p:txBody>
          <a:bodyPr anchor="t" rtlCol="false" tIns="0" lIns="0" bIns="0" rIns="0">
            <a:spAutoFit/>
          </a:bodyPr>
          <a:lstStyle/>
          <a:p>
            <a:pPr algn="l">
              <a:lnSpc>
                <a:spcPts val="4374"/>
              </a:lnSpc>
            </a:pPr>
            <a:r>
              <a:rPr lang="en-US" sz="3600">
                <a:solidFill>
                  <a:srgbClr val="FFFFFF"/>
                </a:solidFill>
                <a:latin typeface="Arial"/>
                <a:ea typeface="Arial"/>
                <a:cs typeface="Arial"/>
                <a:sym typeface="Arial"/>
              </a:rPr>
              <a:t> </a:t>
            </a:r>
          </a:p>
        </p:txBody>
      </p:sp>
      <p:sp>
        <p:nvSpPr>
          <p:cNvPr name="TextBox 14" id="14"/>
          <p:cNvSpPr txBox="true"/>
          <p:nvPr/>
        </p:nvSpPr>
        <p:spPr>
          <a:xfrm rot="0">
            <a:off x="7930096" y="3336941"/>
            <a:ext cx="158458" cy="706612"/>
          </a:xfrm>
          <a:prstGeom prst="rect">
            <a:avLst/>
          </a:prstGeom>
        </p:spPr>
        <p:txBody>
          <a:bodyPr anchor="t" rtlCol="false" tIns="0" lIns="0" bIns="0" rIns="0">
            <a:spAutoFit/>
          </a:bodyPr>
          <a:lstStyle/>
          <a:p>
            <a:pPr algn="l">
              <a:lnSpc>
                <a:spcPts val="5513"/>
              </a:lnSpc>
            </a:pPr>
            <a:r>
              <a:rPr lang="en-US" b="true" sz="4399">
                <a:solidFill>
                  <a:srgbClr val="000000"/>
                </a:solidFill>
                <a:latin typeface="Arial Bold"/>
                <a:ea typeface="Arial Bold"/>
                <a:cs typeface="Arial Bold"/>
                <a:sym typeface="Arial Bold"/>
              </a:rPr>
              <a:t> </a:t>
            </a:r>
          </a:p>
        </p:txBody>
      </p:sp>
      <p:sp>
        <p:nvSpPr>
          <p:cNvPr name="TextBox 15" id="15"/>
          <p:cNvSpPr txBox="true"/>
          <p:nvPr/>
        </p:nvSpPr>
        <p:spPr>
          <a:xfrm rot="0">
            <a:off x="6665947" y="4030351"/>
            <a:ext cx="2045027" cy="637184"/>
          </a:xfrm>
          <a:prstGeom prst="rect">
            <a:avLst/>
          </a:prstGeom>
        </p:spPr>
        <p:txBody>
          <a:bodyPr anchor="t" rtlCol="false" tIns="0" lIns="0" bIns="0" rIns="0">
            <a:spAutoFit/>
          </a:bodyPr>
          <a:lstStyle/>
          <a:p>
            <a:pPr algn="l">
              <a:lnSpc>
                <a:spcPts val="5012"/>
              </a:lnSpc>
            </a:pPr>
            <a:r>
              <a:rPr lang="en-US" sz="4000">
                <a:solidFill>
                  <a:srgbClr val="000000"/>
                </a:solidFill>
                <a:latin typeface="Arial"/>
                <a:ea typeface="Arial"/>
                <a:cs typeface="Arial"/>
                <a:sym typeface="Arial"/>
              </a:rPr>
              <a:t>Threats, </a:t>
            </a:r>
          </a:p>
        </p:txBody>
      </p:sp>
      <p:sp>
        <p:nvSpPr>
          <p:cNvPr name="TextBox 16" id="16"/>
          <p:cNvSpPr txBox="true"/>
          <p:nvPr/>
        </p:nvSpPr>
        <p:spPr>
          <a:xfrm rot="0">
            <a:off x="5139528" y="4655191"/>
            <a:ext cx="2794692" cy="637184"/>
          </a:xfrm>
          <a:prstGeom prst="rect">
            <a:avLst/>
          </a:prstGeom>
        </p:spPr>
        <p:txBody>
          <a:bodyPr anchor="t" rtlCol="false" tIns="0" lIns="0" bIns="0" rIns="0">
            <a:spAutoFit/>
          </a:bodyPr>
          <a:lstStyle/>
          <a:p>
            <a:pPr algn="l">
              <a:lnSpc>
                <a:spcPts val="5012"/>
              </a:lnSpc>
            </a:pPr>
            <a:r>
              <a:rPr lang="en-US" sz="4000">
                <a:solidFill>
                  <a:srgbClr val="000000"/>
                </a:solidFill>
                <a:latin typeface="Arial"/>
                <a:ea typeface="Arial"/>
                <a:cs typeface="Arial"/>
                <a:sym typeface="Arial"/>
              </a:rPr>
              <a:t>Issues, and </a:t>
            </a:r>
          </a:p>
        </p:txBody>
      </p:sp>
      <p:sp>
        <p:nvSpPr>
          <p:cNvPr name="TextBox 17" id="17"/>
          <p:cNvSpPr txBox="true"/>
          <p:nvPr/>
        </p:nvSpPr>
        <p:spPr>
          <a:xfrm rot="0">
            <a:off x="5365785" y="5264791"/>
            <a:ext cx="2189178" cy="637184"/>
          </a:xfrm>
          <a:prstGeom prst="rect">
            <a:avLst/>
          </a:prstGeom>
        </p:spPr>
        <p:txBody>
          <a:bodyPr anchor="t" rtlCol="false" tIns="0" lIns="0" bIns="0" rIns="0">
            <a:spAutoFit/>
          </a:bodyPr>
          <a:lstStyle/>
          <a:p>
            <a:pPr algn="l">
              <a:lnSpc>
                <a:spcPts val="5012"/>
              </a:lnSpc>
            </a:pPr>
            <a:r>
              <a:rPr lang="en-US" sz="4000">
                <a:solidFill>
                  <a:srgbClr val="000000"/>
                </a:solidFill>
                <a:latin typeface="Arial"/>
                <a:ea typeface="Arial"/>
                <a:cs typeface="Arial"/>
                <a:sym typeface="Arial"/>
              </a:rPr>
              <a:t>Defenses</a:t>
            </a:r>
          </a:p>
        </p:txBody>
      </p:sp>
      <p:sp>
        <p:nvSpPr>
          <p:cNvPr name="TextBox 18" id="18"/>
          <p:cNvSpPr txBox="true"/>
          <p:nvPr/>
        </p:nvSpPr>
        <p:spPr>
          <a:xfrm rot="0">
            <a:off x="91440" y="628688"/>
            <a:ext cx="7807528"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Digital Technology, Data, and Devices</a:t>
            </a:r>
          </a:p>
        </p:txBody>
      </p:sp>
      <p:sp>
        <p:nvSpPr>
          <p:cNvPr name="TextBox 19" id="19"/>
          <p:cNvSpPr txBox="true"/>
          <p:nvPr/>
        </p:nvSpPr>
        <p:spPr>
          <a:xfrm rot="0">
            <a:off x="5227672" y="2030492"/>
            <a:ext cx="2469594" cy="678037"/>
          </a:xfrm>
          <a:prstGeom prst="rect">
            <a:avLst/>
          </a:prstGeom>
        </p:spPr>
        <p:txBody>
          <a:bodyPr anchor="t" rtlCol="false" tIns="0" lIns="0" bIns="0" rIns="0">
            <a:spAutoFit/>
          </a:bodyPr>
          <a:lstStyle/>
          <a:p>
            <a:pPr algn="l">
              <a:lnSpc>
                <a:spcPts val="5293"/>
              </a:lnSpc>
            </a:pPr>
            <a:r>
              <a:rPr lang="en-US" b="true" sz="4399">
                <a:solidFill>
                  <a:srgbClr val="000000"/>
                </a:solidFill>
                <a:latin typeface="Arial Bold"/>
                <a:ea typeface="Arial Bold"/>
                <a:cs typeface="Arial Bold"/>
                <a:sym typeface="Arial Bold"/>
              </a:rPr>
              <a:t>Module 5</a:t>
            </a:r>
          </a:p>
        </p:txBody>
      </p:sp>
      <p:sp>
        <p:nvSpPr>
          <p:cNvPr name="TextBox 20" id="20"/>
          <p:cNvSpPr txBox="true"/>
          <p:nvPr/>
        </p:nvSpPr>
        <p:spPr>
          <a:xfrm rot="0">
            <a:off x="4346667" y="2704100"/>
            <a:ext cx="4427115" cy="678037"/>
          </a:xfrm>
          <a:prstGeom prst="rect">
            <a:avLst/>
          </a:prstGeom>
        </p:spPr>
        <p:txBody>
          <a:bodyPr anchor="t" rtlCol="false" tIns="0" lIns="0" bIns="0" rIns="0">
            <a:spAutoFit/>
          </a:bodyPr>
          <a:lstStyle/>
          <a:p>
            <a:pPr algn="l">
              <a:lnSpc>
                <a:spcPts val="5293"/>
              </a:lnSpc>
            </a:pPr>
            <a:r>
              <a:rPr lang="en-US" b="true" sz="4399">
                <a:solidFill>
                  <a:srgbClr val="000000"/>
                </a:solidFill>
                <a:latin typeface="Arial Bold"/>
                <a:ea typeface="Arial Bold"/>
                <a:cs typeface="Arial Bold"/>
                <a:sym typeface="Arial Bold"/>
              </a:rPr>
              <a:t>Digital Security, </a:t>
            </a:r>
          </a:p>
        </p:txBody>
      </p:sp>
      <p:sp>
        <p:nvSpPr>
          <p:cNvPr name="TextBox 21" id="21"/>
          <p:cNvSpPr txBox="true"/>
          <p:nvPr/>
        </p:nvSpPr>
        <p:spPr>
          <a:xfrm rot="0">
            <a:off x="4947447" y="3365516"/>
            <a:ext cx="3042533" cy="678037"/>
          </a:xfrm>
          <a:prstGeom prst="rect">
            <a:avLst/>
          </a:prstGeom>
        </p:spPr>
        <p:txBody>
          <a:bodyPr anchor="t" rtlCol="false" tIns="0" lIns="0" bIns="0" rIns="0">
            <a:spAutoFit/>
          </a:bodyPr>
          <a:lstStyle/>
          <a:p>
            <a:pPr algn="l">
              <a:lnSpc>
                <a:spcPts val="5293"/>
              </a:lnSpc>
            </a:pPr>
            <a:r>
              <a:rPr lang="en-US" b="true" sz="4399">
                <a:solidFill>
                  <a:srgbClr val="000000"/>
                </a:solidFill>
                <a:latin typeface="Arial Bold"/>
                <a:ea typeface="Arial Bold"/>
                <a:cs typeface="Arial Bold"/>
                <a:sym typeface="Arial Bold"/>
              </a:rPr>
              <a:t>Ethics, and</a:t>
            </a:r>
          </a:p>
        </p:txBody>
      </p:sp>
      <p:sp>
        <p:nvSpPr>
          <p:cNvPr name="TextBox 22" id="22"/>
          <p:cNvSpPr txBox="true"/>
          <p:nvPr/>
        </p:nvSpPr>
        <p:spPr>
          <a:xfrm rot="0">
            <a:off x="4348191" y="4036076"/>
            <a:ext cx="2220173" cy="678037"/>
          </a:xfrm>
          <a:prstGeom prst="rect">
            <a:avLst/>
          </a:prstGeom>
        </p:spPr>
        <p:txBody>
          <a:bodyPr anchor="t" rtlCol="false" tIns="0" lIns="0" bIns="0" rIns="0">
            <a:spAutoFit/>
          </a:bodyPr>
          <a:lstStyle/>
          <a:p>
            <a:pPr algn="l">
              <a:lnSpc>
                <a:spcPts val="5293"/>
              </a:lnSpc>
            </a:pPr>
            <a:r>
              <a:rPr lang="en-US" b="true" sz="4399" spc="4">
                <a:solidFill>
                  <a:srgbClr val="000000"/>
                </a:solidFill>
                <a:latin typeface="Arial Bold"/>
                <a:ea typeface="Arial Bold"/>
                <a:cs typeface="Arial Bold"/>
                <a:sym typeface="Arial Bold"/>
              </a:rPr>
              <a:t>Privacy:</a:t>
            </a:r>
          </a:p>
        </p:txBody>
      </p:sp>
      <p:sp>
        <p:nvSpPr>
          <p:cNvPr name="TextBox 23" id="23"/>
          <p:cNvSpPr txBox="true"/>
          <p:nvPr/>
        </p:nvSpPr>
        <p:spPr>
          <a:xfrm rot="0">
            <a:off x="1676400" y="6416488"/>
            <a:ext cx="7453017" cy="291436"/>
          </a:xfrm>
          <a:prstGeom prst="rect">
            <a:avLst/>
          </a:prstGeom>
        </p:spPr>
        <p:txBody>
          <a:bodyPr anchor="t" rtlCol="false" tIns="0" lIns="0" bIns="0" rIns="0">
            <a:spAutoFit/>
          </a:bodyPr>
          <a:lstStyle/>
          <a:p>
            <a:pPr algn="l">
              <a:lnSpc>
                <a:spcPts val="1205"/>
              </a:lnSpc>
            </a:pPr>
            <a:r>
              <a:rPr lang="en-US" b="true" sz="999" spc="18">
                <a:solidFill>
                  <a:srgbClr val="FFFFFF"/>
                </a:solidFill>
                <a:latin typeface="Arimo Bold"/>
                <a:ea typeface="Arimo Bold"/>
                <a:cs typeface="Arimo Bold"/>
                <a:sym typeface="Arimo Bold"/>
              </a:rPr>
              <a:t>© 2018 Cengage</a:t>
            </a:r>
            <a:r>
              <a:rPr lang="en-US" sz="999" spc="18">
                <a:solidFill>
                  <a:srgbClr val="FFFFFF"/>
                </a:solidFill>
                <a:latin typeface="Arimo"/>
                <a:ea typeface="Arimo"/>
                <a:cs typeface="Arimo"/>
                <a:sym typeface="Arimo"/>
              </a:rPr>
              <a:t>版權所有，為課本著作之延伸教材，亦受著作權法之規範保護，僅作為授課教學使用，禁止列印、影印、未經授權重製</a:t>
            </a:r>
          </a:p>
          <a:p>
            <a:pPr algn="l">
              <a:lnSpc>
                <a:spcPts val="1182"/>
              </a:lnSpc>
            </a:pPr>
            <a:r>
              <a:rPr lang="en-US" sz="980" spc="25">
                <a:solidFill>
                  <a:srgbClr val="FFFFFF"/>
                </a:solidFill>
                <a:latin typeface="Arimo"/>
                <a:ea typeface="Arimo"/>
                <a:cs typeface="Arimo"/>
                <a:sym typeface="Arimo"/>
              </a:rPr>
              <a:t>和公開散佈</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FE3D4"/>
        </a:solidFill>
      </p:bgPr>
    </p:bg>
    <p:spTree>
      <p:nvGrpSpPr>
        <p:cNvPr id="1" name=""/>
        <p:cNvGrpSpPr/>
        <p:nvPr/>
      </p:nvGrpSpPr>
      <p:grpSpPr>
        <a:xfrm>
          <a:off x="0" y="0"/>
          <a:ext cx="0" cy="0"/>
          <a:chOff x="0" y="0"/>
          <a:chExt cx="0" cy="0"/>
        </a:xfrm>
      </p:grpSpPr>
      <p:sp>
        <p:nvSpPr>
          <p:cNvPr name="Freeform 2" id="2"/>
          <p:cNvSpPr/>
          <p:nvPr/>
        </p:nvSpPr>
        <p:spPr>
          <a:xfrm flipH="false" flipV="false" rot="0">
            <a:off x="-682143" y="4580977"/>
            <a:ext cx="2868937" cy="2868937"/>
          </a:xfrm>
          <a:custGeom>
            <a:avLst/>
            <a:gdLst/>
            <a:ahLst/>
            <a:cxnLst/>
            <a:rect r="r" b="b" t="t" l="l"/>
            <a:pathLst>
              <a:path h="2868937" w="2868937">
                <a:moveTo>
                  <a:pt x="0" y="0"/>
                </a:moveTo>
                <a:lnTo>
                  <a:pt x="2868937" y="0"/>
                </a:lnTo>
                <a:lnTo>
                  <a:pt x="2868937" y="2868937"/>
                </a:lnTo>
                <a:lnTo>
                  <a:pt x="0" y="28689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7062920" y="-533503"/>
            <a:ext cx="2868937" cy="2868937"/>
          </a:xfrm>
          <a:custGeom>
            <a:avLst/>
            <a:gdLst/>
            <a:ahLst/>
            <a:cxnLst/>
            <a:rect r="r" b="b" t="t" l="l"/>
            <a:pathLst>
              <a:path h="2868937" w="2868937">
                <a:moveTo>
                  <a:pt x="0" y="0"/>
                </a:moveTo>
                <a:lnTo>
                  <a:pt x="2868937" y="0"/>
                </a:lnTo>
                <a:lnTo>
                  <a:pt x="2868937" y="2868937"/>
                </a:lnTo>
                <a:lnTo>
                  <a:pt x="0" y="28689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646611" y="842554"/>
            <a:ext cx="7850777" cy="5172891"/>
            <a:chOff x="0" y="0"/>
            <a:chExt cx="3289514" cy="2167467"/>
          </a:xfrm>
        </p:grpSpPr>
        <p:sp>
          <p:nvSpPr>
            <p:cNvPr name="Freeform 5" id="5"/>
            <p:cNvSpPr/>
            <p:nvPr/>
          </p:nvSpPr>
          <p:spPr>
            <a:xfrm flipH="false" flipV="false" rot="0">
              <a:off x="0" y="0"/>
              <a:ext cx="3289514" cy="2167467"/>
            </a:xfrm>
            <a:custGeom>
              <a:avLst/>
              <a:gdLst/>
              <a:ahLst/>
              <a:cxnLst/>
              <a:rect r="r" b="b" t="t" l="l"/>
              <a:pathLst>
                <a:path h="2167467" w="3289514">
                  <a:moveTo>
                    <a:pt x="0" y="0"/>
                  </a:moveTo>
                  <a:lnTo>
                    <a:pt x="3289514" y="0"/>
                  </a:lnTo>
                  <a:lnTo>
                    <a:pt x="3289514" y="2167467"/>
                  </a:lnTo>
                  <a:lnTo>
                    <a:pt x="0" y="2167467"/>
                  </a:lnTo>
                  <a:close/>
                </a:path>
              </a:pathLst>
            </a:custGeom>
            <a:solidFill>
              <a:srgbClr val="FFFFFF"/>
            </a:solidFill>
          </p:spPr>
        </p:sp>
        <p:sp>
          <p:nvSpPr>
            <p:cNvPr name="TextBox 6" id="6"/>
            <p:cNvSpPr txBox="true"/>
            <p:nvPr/>
          </p:nvSpPr>
          <p:spPr>
            <a:xfrm>
              <a:off x="0" y="-19050"/>
              <a:ext cx="3289514" cy="2186517"/>
            </a:xfrm>
            <a:prstGeom prst="rect">
              <a:avLst/>
            </a:prstGeom>
          </p:spPr>
          <p:txBody>
            <a:bodyPr anchor="ctr" rtlCol="false" tIns="30722" lIns="30722" bIns="30722" rIns="30722"/>
            <a:lstStyle/>
            <a:p>
              <a:pPr algn="ctr">
                <a:lnSpc>
                  <a:spcPts val="1693"/>
                </a:lnSpc>
                <a:spcBef>
                  <a:spcPct val="0"/>
                </a:spcBef>
              </a:pPr>
            </a:p>
          </p:txBody>
        </p:sp>
      </p:grpSp>
      <p:sp>
        <p:nvSpPr>
          <p:cNvPr name="Freeform 7" id="7"/>
          <p:cNvSpPr/>
          <p:nvPr/>
        </p:nvSpPr>
        <p:spPr>
          <a:xfrm flipH="false" flipV="false" rot="0">
            <a:off x="7567235" y="4856141"/>
            <a:ext cx="1225035" cy="1293223"/>
          </a:xfrm>
          <a:custGeom>
            <a:avLst/>
            <a:gdLst/>
            <a:ahLst/>
            <a:cxnLst/>
            <a:rect r="r" b="b" t="t" l="l"/>
            <a:pathLst>
              <a:path h="1293223" w="1225035">
                <a:moveTo>
                  <a:pt x="0" y="0"/>
                </a:moveTo>
                <a:lnTo>
                  <a:pt x="1225034" y="0"/>
                </a:lnTo>
                <a:lnTo>
                  <a:pt x="1225034" y="1293223"/>
                </a:lnTo>
                <a:lnTo>
                  <a:pt x="0" y="129322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755047">
            <a:off x="8158162" y="3700394"/>
            <a:ext cx="678453" cy="673519"/>
          </a:xfrm>
          <a:custGeom>
            <a:avLst/>
            <a:gdLst/>
            <a:ahLst/>
            <a:cxnLst/>
            <a:rect r="r" b="b" t="t" l="l"/>
            <a:pathLst>
              <a:path h="673519" w="678453">
                <a:moveTo>
                  <a:pt x="0" y="0"/>
                </a:moveTo>
                <a:lnTo>
                  <a:pt x="678453" y="0"/>
                </a:lnTo>
                <a:lnTo>
                  <a:pt x="678453" y="673519"/>
                </a:lnTo>
                <a:lnTo>
                  <a:pt x="0" y="67351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9" id="9"/>
          <p:cNvSpPr/>
          <p:nvPr/>
        </p:nvSpPr>
        <p:spPr>
          <a:xfrm flipH="false" flipV="false" rot="0">
            <a:off x="317211" y="5181211"/>
            <a:ext cx="1268208" cy="1109105"/>
          </a:xfrm>
          <a:custGeom>
            <a:avLst/>
            <a:gdLst/>
            <a:ahLst/>
            <a:cxnLst/>
            <a:rect r="r" b="b" t="t" l="l"/>
            <a:pathLst>
              <a:path h="1109105" w="1268208">
                <a:moveTo>
                  <a:pt x="0" y="0"/>
                </a:moveTo>
                <a:lnTo>
                  <a:pt x="1268208" y="0"/>
                </a:lnTo>
                <a:lnTo>
                  <a:pt x="1268208" y="1109105"/>
                </a:lnTo>
                <a:lnTo>
                  <a:pt x="0" y="110910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0" id="10"/>
          <p:cNvSpPr/>
          <p:nvPr/>
        </p:nvSpPr>
        <p:spPr>
          <a:xfrm flipH="false" flipV="false" rot="0">
            <a:off x="646611" y="453912"/>
            <a:ext cx="609407" cy="988714"/>
          </a:xfrm>
          <a:custGeom>
            <a:avLst/>
            <a:gdLst/>
            <a:ahLst/>
            <a:cxnLst/>
            <a:rect r="r" b="b" t="t" l="l"/>
            <a:pathLst>
              <a:path h="988714" w="609407">
                <a:moveTo>
                  <a:pt x="0" y="0"/>
                </a:moveTo>
                <a:lnTo>
                  <a:pt x="609408" y="0"/>
                </a:lnTo>
                <a:lnTo>
                  <a:pt x="609408" y="988713"/>
                </a:lnTo>
                <a:lnTo>
                  <a:pt x="0" y="988713"/>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1" id="11"/>
          <p:cNvSpPr/>
          <p:nvPr/>
        </p:nvSpPr>
        <p:spPr>
          <a:xfrm flipH="false" flipV="false" rot="0">
            <a:off x="5402243" y="-49796"/>
            <a:ext cx="1951617" cy="1114196"/>
          </a:xfrm>
          <a:custGeom>
            <a:avLst/>
            <a:gdLst/>
            <a:ahLst/>
            <a:cxnLst/>
            <a:rect r="r" b="b" t="t" l="l"/>
            <a:pathLst>
              <a:path h="1114196" w="1951617">
                <a:moveTo>
                  <a:pt x="0" y="0"/>
                </a:moveTo>
                <a:lnTo>
                  <a:pt x="1951616" y="0"/>
                </a:lnTo>
                <a:lnTo>
                  <a:pt x="1951616" y="1114196"/>
                </a:lnTo>
                <a:lnTo>
                  <a:pt x="0" y="1114196"/>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Freeform 12" id="12"/>
          <p:cNvSpPr/>
          <p:nvPr/>
        </p:nvSpPr>
        <p:spPr>
          <a:xfrm flipH="true" flipV="true" rot="0">
            <a:off x="2186794" y="5592266"/>
            <a:ext cx="1951617" cy="1114196"/>
          </a:xfrm>
          <a:custGeom>
            <a:avLst/>
            <a:gdLst/>
            <a:ahLst/>
            <a:cxnLst/>
            <a:rect r="r" b="b" t="t" l="l"/>
            <a:pathLst>
              <a:path h="1114196" w="1951617">
                <a:moveTo>
                  <a:pt x="1951617" y="1114196"/>
                </a:moveTo>
                <a:lnTo>
                  <a:pt x="0" y="1114196"/>
                </a:lnTo>
                <a:lnTo>
                  <a:pt x="0" y="0"/>
                </a:lnTo>
                <a:lnTo>
                  <a:pt x="1951617" y="0"/>
                </a:lnTo>
                <a:lnTo>
                  <a:pt x="1951617" y="1114196"/>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13" id="13"/>
          <p:cNvSpPr txBox="true"/>
          <p:nvPr/>
        </p:nvSpPr>
        <p:spPr>
          <a:xfrm rot="0">
            <a:off x="1030714" y="900643"/>
            <a:ext cx="7082571" cy="5024164"/>
          </a:xfrm>
          <a:prstGeom prst="rect">
            <a:avLst/>
          </a:prstGeom>
        </p:spPr>
        <p:txBody>
          <a:bodyPr anchor="t" rtlCol="false" tIns="0" lIns="0" bIns="0" rIns="0">
            <a:spAutoFit/>
          </a:bodyPr>
          <a:lstStyle/>
          <a:p>
            <a:pPr algn="l">
              <a:lnSpc>
                <a:spcPts val="2377"/>
              </a:lnSpc>
              <a:spcBef>
                <a:spcPct val="0"/>
              </a:spcBef>
            </a:pPr>
            <a:r>
              <a:rPr lang="en-US" sz="1698">
                <a:solidFill>
                  <a:srgbClr val="AF4C0F"/>
                </a:solidFill>
                <a:latin typeface="Arial"/>
                <a:ea typeface="Arial"/>
                <a:cs typeface="Arial"/>
                <a:sym typeface="Arial"/>
              </a:rPr>
              <a:t>4. Corporate Spies</a:t>
            </a:r>
          </a:p>
          <a:p>
            <a:pPr algn="l">
              <a:lnSpc>
                <a:spcPts val="2377"/>
              </a:lnSpc>
              <a:spcBef>
                <a:spcPct val="0"/>
              </a:spcBef>
            </a:pPr>
            <a:r>
              <a:rPr lang="en-US" sz="1698">
                <a:solidFill>
                  <a:srgbClr val="AF4C0F"/>
                </a:solidFill>
                <a:latin typeface="Arial"/>
                <a:ea typeface="Arial"/>
                <a:cs typeface="Arial"/>
                <a:sym typeface="Arial"/>
              </a:rPr>
              <a:t>Individuals hired by companies to secretly gather confidential information or trade secrets.</a:t>
            </a:r>
          </a:p>
          <a:p>
            <a:pPr algn="l">
              <a:lnSpc>
                <a:spcPts val="2377"/>
              </a:lnSpc>
              <a:spcBef>
                <a:spcPct val="0"/>
              </a:spcBef>
            </a:pPr>
          </a:p>
          <a:p>
            <a:pPr algn="l">
              <a:lnSpc>
                <a:spcPts val="2377"/>
              </a:lnSpc>
              <a:spcBef>
                <a:spcPct val="0"/>
              </a:spcBef>
            </a:pPr>
            <a:r>
              <a:rPr lang="en-US" sz="1698">
                <a:solidFill>
                  <a:srgbClr val="AF4C0F"/>
                </a:solidFill>
                <a:latin typeface="Arial"/>
                <a:ea typeface="Arial"/>
                <a:cs typeface="Arial"/>
                <a:sym typeface="Arial"/>
              </a:rPr>
              <a:t>5. Unethical Employees</a:t>
            </a:r>
          </a:p>
          <a:p>
            <a:pPr algn="l">
              <a:lnSpc>
                <a:spcPts val="2377"/>
              </a:lnSpc>
              <a:spcBef>
                <a:spcPct val="0"/>
              </a:spcBef>
            </a:pPr>
            <a:r>
              <a:rPr lang="en-US" sz="1698">
                <a:solidFill>
                  <a:srgbClr val="AF4C0F"/>
                </a:solidFill>
                <a:latin typeface="Arial"/>
                <a:ea typeface="Arial"/>
                <a:cs typeface="Arial"/>
                <a:sym typeface="Arial"/>
              </a:rPr>
              <a:t>Employees who exploit their inside access to steal, leak, or manipulate company data for personal gain or revenge.</a:t>
            </a:r>
          </a:p>
          <a:p>
            <a:pPr algn="l">
              <a:lnSpc>
                <a:spcPts val="2377"/>
              </a:lnSpc>
              <a:spcBef>
                <a:spcPct val="0"/>
              </a:spcBef>
            </a:pPr>
          </a:p>
          <a:p>
            <a:pPr algn="l">
              <a:lnSpc>
                <a:spcPts val="2377"/>
              </a:lnSpc>
              <a:spcBef>
                <a:spcPct val="0"/>
              </a:spcBef>
            </a:pPr>
            <a:r>
              <a:rPr lang="en-US" sz="1698">
                <a:solidFill>
                  <a:srgbClr val="AF4C0F"/>
                </a:solidFill>
                <a:latin typeface="Arial"/>
                <a:ea typeface="Arial"/>
                <a:cs typeface="Arial"/>
                <a:sym typeface="Arial"/>
              </a:rPr>
              <a:t>6. Cyberextortionist</a:t>
            </a:r>
          </a:p>
          <a:p>
            <a:pPr algn="l">
              <a:lnSpc>
                <a:spcPts val="2377"/>
              </a:lnSpc>
              <a:spcBef>
                <a:spcPct val="0"/>
              </a:spcBef>
            </a:pPr>
            <a:r>
              <a:rPr lang="en-US" sz="1698">
                <a:solidFill>
                  <a:srgbClr val="AF4C0F"/>
                </a:solidFill>
                <a:latin typeface="Arial"/>
                <a:ea typeface="Arial"/>
                <a:cs typeface="Arial"/>
                <a:sym typeface="Arial"/>
              </a:rPr>
              <a:t>A criminal who threatens to damage or release a company’s or individual’s data unless money is paid.</a:t>
            </a:r>
          </a:p>
          <a:p>
            <a:pPr algn="l">
              <a:lnSpc>
                <a:spcPts val="2377"/>
              </a:lnSpc>
              <a:spcBef>
                <a:spcPct val="0"/>
              </a:spcBef>
            </a:pPr>
          </a:p>
          <a:p>
            <a:pPr algn="l">
              <a:lnSpc>
                <a:spcPts val="2377"/>
              </a:lnSpc>
              <a:spcBef>
                <a:spcPct val="0"/>
              </a:spcBef>
            </a:pPr>
            <a:r>
              <a:rPr lang="en-US" sz="1698">
                <a:solidFill>
                  <a:srgbClr val="AF4C0F"/>
                </a:solidFill>
                <a:latin typeface="Arial"/>
                <a:ea typeface="Arial"/>
                <a:cs typeface="Arial"/>
                <a:sym typeface="Arial"/>
              </a:rPr>
              <a:t>7. Cyberterrorist</a:t>
            </a:r>
          </a:p>
          <a:p>
            <a:pPr algn="l">
              <a:lnSpc>
                <a:spcPts val="2377"/>
              </a:lnSpc>
              <a:spcBef>
                <a:spcPct val="0"/>
              </a:spcBef>
            </a:pPr>
            <a:r>
              <a:rPr lang="en-US" sz="1698">
                <a:solidFill>
                  <a:srgbClr val="AF4C0F"/>
                </a:solidFill>
                <a:latin typeface="Arial"/>
                <a:ea typeface="Arial"/>
                <a:cs typeface="Arial"/>
                <a:sym typeface="Arial"/>
              </a:rPr>
              <a:t>A person or group that uses cyber attacks to create fear, disruption, or political pressure, targeting governments, </a:t>
            </a:r>
            <a:r>
              <a:rPr lang="en-US" sz="1698">
                <a:solidFill>
                  <a:srgbClr val="AF4C0F"/>
                </a:solidFill>
                <a:latin typeface="Arial"/>
                <a:ea typeface="Arial"/>
                <a:cs typeface="Arial"/>
                <a:sym typeface="Arial"/>
              </a:rPr>
              <a:t>critical infrastructure</a:t>
            </a:r>
            <a:r>
              <a:rPr lang="en-US" sz="1698">
                <a:solidFill>
                  <a:srgbClr val="AF4C0F"/>
                </a:solidFill>
                <a:latin typeface="Arial"/>
                <a:ea typeface="Arial"/>
                <a:cs typeface="Arial"/>
                <a:sym typeface="Arial"/>
              </a:rPr>
              <a:t>, or society.</a:t>
            </a:r>
          </a:p>
          <a:p>
            <a:pPr algn="l">
              <a:lnSpc>
                <a:spcPts val="2377"/>
              </a:lnSpc>
              <a:spcBef>
                <a:spcPct val="0"/>
              </a:spcBef>
            </a:pPr>
          </a:p>
          <a:p>
            <a:pPr algn="l">
              <a:lnSpc>
                <a:spcPts val="2377"/>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78841" y="6456950"/>
            <a:ext cx="268891" cy="202511"/>
          </a:xfrm>
          <a:prstGeom prst="rect">
            <a:avLst/>
          </a:prstGeom>
        </p:spPr>
        <p:txBody>
          <a:bodyPr anchor="t" rtlCol="false" tIns="0" lIns="0" bIns="0" rIns="0">
            <a:spAutoFit/>
          </a:bodyPr>
          <a:lstStyle/>
          <a:p>
            <a:pPr algn="l">
              <a:lnSpc>
                <a:spcPts val="1679"/>
              </a:lnSpc>
            </a:pPr>
            <a:r>
              <a:rPr lang="en-US" sz="1200" spc="51">
                <a:solidFill>
                  <a:srgbClr val="FFFFFF"/>
                </a:solidFill>
                <a:latin typeface="IBM Plex Sans"/>
                <a:ea typeface="IBM Plex Sans"/>
                <a:cs typeface="IBM Plex Sans"/>
                <a:sym typeface="IBM Plex Sans"/>
              </a:rPr>
              <a:t>5-7</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685800" y="99679"/>
            <a:ext cx="8281006" cy="4369283"/>
          </a:xfrm>
          <a:prstGeom prst="rect">
            <a:avLst/>
          </a:prstGeom>
        </p:spPr>
        <p:txBody>
          <a:bodyPr anchor="t" rtlCol="false" tIns="0" lIns="0" bIns="0" rIns="0">
            <a:spAutoFit/>
          </a:bodyPr>
          <a:lstStyle/>
          <a:p>
            <a:pPr algn="just">
              <a:lnSpc>
                <a:spcPts val="5040"/>
              </a:lnSpc>
            </a:pPr>
            <a:r>
              <a:rPr lang="en-US" sz="3600">
                <a:solidFill>
                  <a:srgbClr val="FFFFFF"/>
                </a:solidFill>
                <a:latin typeface="Arial"/>
                <a:ea typeface="Arial"/>
                <a:cs typeface="Arial"/>
                <a:sym typeface="Arial"/>
              </a:rPr>
              <a:t>Internet and Network Attacks (1 of 5)</a:t>
            </a:r>
          </a:p>
          <a:p>
            <a:pPr algn="just">
              <a:lnSpc>
                <a:spcPts val="5040"/>
              </a:lnSpc>
            </a:pPr>
          </a:p>
          <a:p>
            <a:pPr algn="just">
              <a:lnSpc>
                <a:spcPts val="3343"/>
              </a:lnSpc>
            </a:pPr>
            <a:r>
              <a:rPr lang="en-US" sz="2800" spc="2">
                <a:solidFill>
                  <a:srgbClr val="000000"/>
                </a:solidFill>
                <a:latin typeface="Arial"/>
                <a:ea typeface="Arial"/>
                <a:cs typeface="Arial"/>
                <a:sym typeface="Arial"/>
              </a:rPr>
              <a:t>Information transmitted over networks has a higher degree of security risk than information kept on an organization’s premises.</a:t>
            </a:r>
          </a:p>
          <a:p>
            <a:pPr algn="just">
              <a:lnSpc>
                <a:spcPts val="4944"/>
              </a:lnSpc>
            </a:pPr>
            <a:r>
              <a:rPr lang="en-US" b="true" sz="2800" spc="2">
                <a:solidFill>
                  <a:srgbClr val="000000"/>
                </a:solidFill>
                <a:latin typeface="Arial Bold"/>
                <a:ea typeface="Arial Bold"/>
                <a:cs typeface="Arial Bold"/>
                <a:sym typeface="Arial Bold"/>
              </a:rPr>
              <a:t>Malware</a:t>
            </a:r>
            <a:r>
              <a:rPr lang="en-US" sz="2800" spc="2">
                <a:solidFill>
                  <a:srgbClr val="000000"/>
                </a:solidFill>
                <a:latin typeface="Arial"/>
                <a:ea typeface="Arial"/>
                <a:cs typeface="Arial"/>
                <a:sym typeface="Arial"/>
              </a:rPr>
              <a:t>, short for </a:t>
            </a:r>
            <a:r>
              <a:rPr lang="en-US" sz="2800" spc="2">
                <a:solidFill>
                  <a:srgbClr val="AF4C0F"/>
                </a:solidFill>
                <a:latin typeface="Arial"/>
                <a:ea typeface="Arial"/>
                <a:cs typeface="Arial"/>
                <a:sym typeface="Arial"/>
              </a:rPr>
              <a:t>malicious software</a:t>
            </a:r>
            <a:r>
              <a:rPr lang="en-US" sz="2800" spc="2">
                <a:solidFill>
                  <a:srgbClr val="000000"/>
                </a:solidFill>
                <a:latin typeface="Arial"/>
                <a:ea typeface="Arial"/>
                <a:cs typeface="Arial"/>
                <a:sym typeface="Arial"/>
              </a:rPr>
              <a:t>, consists of </a:t>
            </a:r>
          </a:p>
          <a:p>
            <a:pPr algn="just">
              <a:lnSpc>
                <a:spcPts val="1680"/>
              </a:lnSpc>
            </a:pPr>
            <a:r>
              <a:rPr lang="en-US" sz="2800" spc="2">
                <a:solidFill>
                  <a:srgbClr val="000000"/>
                </a:solidFill>
                <a:latin typeface="Arial"/>
                <a:ea typeface="Arial"/>
                <a:cs typeface="Arial"/>
                <a:sym typeface="Arial"/>
              </a:rPr>
              <a:t>programs that act without a user’s knowledge and </a:t>
            </a:r>
          </a:p>
          <a:p>
            <a:pPr algn="just">
              <a:lnSpc>
                <a:spcPts val="5135"/>
              </a:lnSpc>
            </a:pPr>
            <a:r>
              <a:rPr lang="en-US" sz="2800" spc="2">
                <a:solidFill>
                  <a:srgbClr val="000000"/>
                </a:solidFill>
                <a:latin typeface="Arial"/>
                <a:ea typeface="Arial"/>
                <a:cs typeface="Arial"/>
                <a:sym typeface="Arial"/>
              </a:rPr>
              <a:t>deliberately alter the operations of computers and </a:t>
            </a:r>
          </a:p>
          <a:p>
            <a:pPr algn="just">
              <a:lnSpc>
                <a:spcPts val="1632"/>
              </a:lnSpc>
            </a:pPr>
            <a:r>
              <a:rPr lang="en-US" sz="2800" spc="2">
                <a:solidFill>
                  <a:srgbClr val="000000"/>
                </a:solidFill>
                <a:latin typeface="Arial"/>
                <a:ea typeface="Arial"/>
                <a:cs typeface="Arial"/>
                <a:sym typeface="Arial"/>
              </a:rPr>
              <a:t>mobile devices.</a:t>
            </a:r>
          </a:p>
        </p:txBody>
      </p:sp>
      <p:sp>
        <p:nvSpPr>
          <p:cNvPr name="TextBox 14" id="14"/>
          <p:cNvSpPr txBox="true"/>
          <p:nvPr/>
        </p:nvSpPr>
        <p:spPr>
          <a:xfrm rot="0">
            <a:off x="320040" y="1313555"/>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5" id="15"/>
          <p:cNvSpPr txBox="true"/>
          <p:nvPr/>
        </p:nvSpPr>
        <p:spPr>
          <a:xfrm rot="0">
            <a:off x="320040" y="2685155"/>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63503" y="387353"/>
            <a:ext cx="9270997" cy="5016503"/>
          </a:xfrm>
          <a:custGeom>
            <a:avLst/>
            <a:gdLst/>
            <a:ahLst/>
            <a:cxnLst/>
            <a:rect r="r" b="b" t="t" l="l"/>
            <a:pathLst>
              <a:path h="5016503" w="9270997">
                <a:moveTo>
                  <a:pt x="0" y="0"/>
                </a:moveTo>
                <a:lnTo>
                  <a:pt x="9270997" y="0"/>
                </a:lnTo>
                <a:lnTo>
                  <a:pt x="9270997" y="5016503"/>
                </a:lnTo>
                <a:lnTo>
                  <a:pt x="0" y="501650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8478841" y="6456950"/>
            <a:ext cx="268891" cy="202511"/>
          </a:xfrm>
          <a:prstGeom prst="rect">
            <a:avLst/>
          </a:prstGeom>
        </p:spPr>
        <p:txBody>
          <a:bodyPr anchor="t" rtlCol="false" tIns="0" lIns="0" bIns="0" rIns="0">
            <a:spAutoFit/>
          </a:bodyPr>
          <a:lstStyle/>
          <a:p>
            <a:pPr algn="l">
              <a:lnSpc>
                <a:spcPts val="1679"/>
              </a:lnSpc>
            </a:pPr>
            <a:r>
              <a:rPr lang="en-US" sz="1200" spc="51">
                <a:solidFill>
                  <a:srgbClr val="FFFFFF"/>
                </a:solidFill>
                <a:latin typeface="IBM Plex Sans"/>
                <a:ea typeface="IBM Plex Sans"/>
                <a:cs typeface="IBM Plex Sans"/>
                <a:sym typeface="IBM Plex Sans"/>
              </a:rPr>
              <a:t>5-8</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624840" y="24203"/>
            <a:ext cx="5577268" cy="456076"/>
          </a:xfrm>
          <a:prstGeom prst="rect">
            <a:avLst/>
          </a:prstGeom>
        </p:spPr>
        <p:txBody>
          <a:bodyPr anchor="t" rtlCol="false" tIns="0" lIns="0" bIns="0" rIns="0">
            <a:spAutoFit/>
          </a:bodyPr>
          <a:lstStyle/>
          <a:p>
            <a:pPr algn="l">
              <a:lnSpc>
                <a:spcPts val="3639"/>
              </a:lnSpc>
            </a:pPr>
            <a:r>
              <a:rPr lang="en-US" sz="2599">
                <a:solidFill>
                  <a:srgbClr val="000000"/>
                </a:solidFill>
                <a:latin typeface="Arial"/>
                <a:ea typeface="Arial"/>
                <a:cs typeface="Arial"/>
                <a:sym typeface="Arial"/>
              </a:rPr>
              <a:t>Table 5-1 Common Types of Malware</a:t>
            </a:r>
          </a:p>
        </p:txBody>
      </p:sp>
      <p:sp>
        <p:nvSpPr>
          <p:cNvPr name="TextBox 12" id="12"/>
          <p:cNvSpPr txBox="true"/>
          <p:nvPr/>
        </p:nvSpPr>
        <p:spPr>
          <a:xfrm rot="0">
            <a:off x="91440" y="506968"/>
            <a:ext cx="614248" cy="687153"/>
          </a:xfrm>
          <a:prstGeom prst="rect">
            <a:avLst/>
          </a:prstGeom>
        </p:spPr>
        <p:txBody>
          <a:bodyPr anchor="t" rtlCol="false" tIns="0" lIns="0" bIns="0" rIns="0">
            <a:spAutoFit/>
          </a:bodyPr>
          <a:lstStyle/>
          <a:p>
            <a:pPr algn="l">
              <a:lnSpc>
                <a:spcPts val="1959"/>
              </a:lnSpc>
            </a:pPr>
            <a:r>
              <a:rPr lang="en-US" b="true" sz="1399">
                <a:solidFill>
                  <a:srgbClr val="FFFFFF"/>
                </a:solidFill>
                <a:latin typeface="Arial Bold"/>
                <a:ea typeface="Arial Bold"/>
                <a:cs typeface="Arial Bold"/>
                <a:sym typeface="Arial Bold"/>
              </a:rPr>
              <a:t>Type </a:t>
            </a:r>
            <a:r>
              <a:rPr lang="en-US" sz="1399">
                <a:solidFill>
                  <a:srgbClr val="000000"/>
                </a:solidFill>
                <a:latin typeface="Arial"/>
                <a:ea typeface="Arial"/>
                <a:cs typeface="Arial"/>
                <a:sym typeface="Arial"/>
              </a:rPr>
              <a:t>Adware</a:t>
            </a:r>
          </a:p>
        </p:txBody>
      </p:sp>
      <p:sp>
        <p:nvSpPr>
          <p:cNvPr name="TextBox 13" id="13"/>
          <p:cNvSpPr txBox="true"/>
          <p:nvPr/>
        </p:nvSpPr>
        <p:spPr>
          <a:xfrm rot="0">
            <a:off x="1491872" y="577806"/>
            <a:ext cx="7439273" cy="1812992"/>
          </a:xfrm>
          <a:prstGeom prst="rect">
            <a:avLst/>
          </a:prstGeom>
        </p:spPr>
        <p:txBody>
          <a:bodyPr anchor="t" rtlCol="false" tIns="0" lIns="0" bIns="0" rIns="0">
            <a:spAutoFit/>
          </a:bodyPr>
          <a:lstStyle/>
          <a:p>
            <a:pPr algn="l">
              <a:lnSpc>
                <a:spcPts val="1999"/>
              </a:lnSpc>
            </a:pPr>
            <a:r>
              <a:rPr lang="en-US" b="true" sz="1428">
                <a:solidFill>
                  <a:srgbClr val="FFFFFF"/>
                </a:solidFill>
                <a:latin typeface="Arial Bold"/>
                <a:ea typeface="Arial Bold"/>
                <a:cs typeface="Arial Bold"/>
                <a:sym typeface="Arial Bold"/>
              </a:rPr>
              <a:t>Description</a:t>
            </a:r>
          </a:p>
          <a:p>
            <a:pPr algn="l">
              <a:lnSpc>
                <a:spcPts val="1615"/>
              </a:lnSpc>
            </a:pPr>
            <a:r>
              <a:rPr lang="en-US" sz="1428">
                <a:solidFill>
                  <a:srgbClr val="000000"/>
                </a:solidFill>
                <a:latin typeface="Arial"/>
                <a:ea typeface="Arial"/>
                <a:cs typeface="Arial"/>
                <a:sym typeface="Arial"/>
              </a:rPr>
              <a:t>A program that displays an online advertisement in a banner, pop-up window, or pop-under window on webpages, email messages, or other Internet services.</a:t>
            </a:r>
          </a:p>
          <a:p>
            <a:pPr algn="l">
              <a:lnSpc>
                <a:spcPts val="3570"/>
              </a:lnSpc>
            </a:pPr>
            <a:r>
              <a:rPr lang="en-US" sz="1428">
                <a:solidFill>
                  <a:srgbClr val="000000"/>
                </a:solidFill>
                <a:latin typeface="Arial"/>
                <a:ea typeface="Arial"/>
                <a:cs typeface="Arial"/>
                <a:sym typeface="Arial"/>
              </a:rPr>
              <a:t>A program that blocks or limits access to a computer, phone, or file until the user pays a </a:t>
            </a:r>
          </a:p>
          <a:p>
            <a:pPr algn="l">
              <a:lnSpc>
                <a:spcPts val="714"/>
              </a:lnSpc>
            </a:pPr>
            <a:r>
              <a:rPr lang="en-US" sz="1428">
                <a:solidFill>
                  <a:srgbClr val="000000"/>
                </a:solidFill>
                <a:latin typeface="Arial"/>
                <a:ea typeface="Arial"/>
                <a:cs typeface="Arial"/>
                <a:sym typeface="Arial"/>
              </a:rPr>
              <a:t>specified amount of money.</a:t>
            </a:r>
          </a:p>
          <a:p>
            <a:pPr algn="l">
              <a:lnSpc>
                <a:spcPts val="3570"/>
              </a:lnSpc>
            </a:pPr>
            <a:r>
              <a:rPr lang="en-US" sz="1428">
                <a:solidFill>
                  <a:srgbClr val="000000"/>
                </a:solidFill>
                <a:latin typeface="Arial"/>
                <a:ea typeface="Arial"/>
                <a:cs typeface="Arial"/>
                <a:sym typeface="Arial"/>
              </a:rPr>
              <a:t>A program that hides in a computer or mobile device and allows someone from a remote </a:t>
            </a:r>
          </a:p>
          <a:p>
            <a:pPr algn="l">
              <a:lnSpc>
                <a:spcPts val="714"/>
              </a:lnSpc>
            </a:pPr>
            <a:r>
              <a:rPr lang="en-US" sz="1428">
                <a:solidFill>
                  <a:srgbClr val="000000"/>
                </a:solidFill>
                <a:latin typeface="Arial"/>
                <a:ea typeface="Arial"/>
                <a:cs typeface="Arial"/>
                <a:sym typeface="Arial"/>
              </a:rPr>
              <a:t>location to take full control of the computer or device.</a:t>
            </a:r>
          </a:p>
        </p:txBody>
      </p:sp>
      <p:sp>
        <p:nvSpPr>
          <p:cNvPr name="TextBox 14" id="14"/>
          <p:cNvSpPr txBox="true"/>
          <p:nvPr/>
        </p:nvSpPr>
        <p:spPr>
          <a:xfrm rot="0">
            <a:off x="91440" y="4268276"/>
            <a:ext cx="409613" cy="257308"/>
          </a:xfrm>
          <a:prstGeom prst="rect">
            <a:avLst/>
          </a:prstGeom>
        </p:spPr>
        <p:txBody>
          <a:bodyPr anchor="t" rtlCol="false" tIns="0" lIns="0" bIns="0" rIns="0">
            <a:spAutoFit/>
          </a:bodyPr>
          <a:lstStyle/>
          <a:p>
            <a:pPr algn="l">
              <a:lnSpc>
                <a:spcPts val="1959"/>
              </a:lnSpc>
            </a:pPr>
            <a:r>
              <a:rPr lang="en-US" sz="1399">
                <a:solidFill>
                  <a:srgbClr val="000000"/>
                </a:solidFill>
                <a:latin typeface="Arial"/>
                <a:ea typeface="Arial"/>
                <a:cs typeface="Arial"/>
                <a:sym typeface="Arial"/>
              </a:rPr>
              <a:t>Virus</a:t>
            </a:r>
          </a:p>
        </p:txBody>
      </p:sp>
      <p:sp>
        <p:nvSpPr>
          <p:cNvPr name="TextBox 15" id="15"/>
          <p:cNvSpPr txBox="true"/>
          <p:nvPr/>
        </p:nvSpPr>
        <p:spPr>
          <a:xfrm rot="0">
            <a:off x="91440" y="4935788"/>
            <a:ext cx="479612" cy="257308"/>
          </a:xfrm>
          <a:prstGeom prst="rect">
            <a:avLst/>
          </a:prstGeom>
        </p:spPr>
        <p:txBody>
          <a:bodyPr anchor="t" rtlCol="false" tIns="0" lIns="0" bIns="0" rIns="0">
            <a:spAutoFit/>
          </a:bodyPr>
          <a:lstStyle/>
          <a:p>
            <a:pPr algn="l">
              <a:lnSpc>
                <a:spcPts val="1959"/>
              </a:lnSpc>
            </a:pPr>
            <a:r>
              <a:rPr lang="en-US" sz="1399">
                <a:solidFill>
                  <a:srgbClr val="000000"/>
                </a:solidFill>
                <a:latin typeface="Arial"/>
                <a:ea typeface="Arial"/>
                <a:cs typeface="Arial"/>
                <a:sym typeface="Arial"/>
              </a:rPr>
              <a:t>Worm</a:t>
            </a:r>
          </a:p>
        </p:txBody>
      </p:sp>
      <p:sp>
        <p:nvSpPr>
          <p:cNvPr name="TextBox 16" id="16"/>
          <p:cNvSpPr txBox="true"/>
          <p:nvPr/>
        </p:nvSpPr>
        <p:spPr>
          <a:xfrm rot="0">
            <a:off x="91440" y="2040188"/>
            <a:ext cx="563728" cy="257308"/>
          </a:xfrm>
          <a:prstGeom prst="rect">
            <a:avLst/>
          </a:prstGeom>
        </p:spPr>
        <p:txBody>
          <a:bodyPr anchor="t" rtlCol="false" tIns="0" lIns="0" bIns="0" rIns="0">
            <a:spAutoFit/>
          </a:bodyPr>
          <a:lstStyle/>
          <a:p>
            <a:pPr algn="l">
              <a:lnSpc>
                <a:spcPts val="1959"/>
              </a:lnSpc>
            </a:pPr>
            <a:r>
              <a:rPr lang="en-US" sz="1399">
                <a:solidFill>
                  <a:srgbClr val="000000"/>
                </a:solidFill>
                <a:latin typeface="Arial"/>
                <a:ea typeface="Arial"/>
                <a:cs typeface="Arial"/>
                <a:sym typeface="Arial"/>
              </a:rPr>
              <a:t>Rootkit</a:t>
            </a:r>
          </a:p>
        </p:txBody>
      </p:sp>
      <p:sp>
        <p:nvSpPr>
          <p:cNvPr name="TextBox 17" id="17"/>
          <p:cNvSpPr txBox="true"/>
          <p:nvPr/>
        </p:nvSpPr>
        <p:spPr>
          <a:xfrm rot="0">
            <a:off x="91440" y="2820476"/>
            <a:ext cx="704821" cy="257308"/>
          </a:xfrm>
          <a:prstGeom prst="rect">
            <a:avLst/>
          </a:prstGeom>
        </p:spPr>
        <p:txBody>
          <a:bodyPr anchor="t" rtlCol="false" tIns="0" lIns="0" bIns="0" rIns="0">
            <a:spAutoFit/>
          </a:bodyPr>
          <a:lstStyle/>
          <a:p>
            <a:pPr algn="l">
              <a:lnSpc>
                <a:spcPts val="1959"/>
              </a:lnSpc>
            </a:pPr>
            <a:r>
              <a:rPr lang="en-US" sz="1399">
                <a:solidFill>
                  <a:srgbClr val="000000"/>
                </a:solidFill>
                <a:latin typeface="Arial"/>
                <a:ea typeface="Arial"/>
                <a:cs typeface="Arial"/>
                <a:sym typeface="Arial"/>
              </a:rPr>
              <a:t>Spyware</a:t>
            </a:r>
          </a:p>
        </p:txBody>
      </p:sp>
      <p:sp>
        <p:nvSpPr>
          <p:cNvPr name="TextBox 18" id="18"/>
          <p:cNvSpPr txBox="true"/>
          <p:nvPr/>
        </p:nvSpPr>
        <p:spPr>
          <a:xfrm rot="0">
            <a:off x="91440" y="3600764"/>
            <a:ext cx="1007393" cy="257308"/>
          </a:xfrm>
          <a:prstGeom prst="rect">
            <a:avLst/>
          </a:prstGeom>
        </p:spPr>
        <p:txBody>
          <a:bodyPr anchor="t" rtlCol="false" tIns="0" lIns="0" bIns="0" rIns="0">
            <a:spAutoFit/>
          </a:bodyPr>
          <a:lstStyle/>
          <a:p>
            <a:pPr algn="l">
              <a:lnSpc>
                <a:spcPts val="1959"/>
              </a:lnSpc>
            </a:pPr>
            <a:r>
              <a:rPr lang="en-US" sz="1399">
                <a:solidFill>
                  <a:srgbClr val="000000"/>
                </a:solidFill>
                <a:latin typeface="Arial"/>
                <a:ea typeface="Arial"/>
                <a:cs typeface="Arial"/>
                <a:sym typeface="Arial"/>
              </a:rPr>
              <a:t>Trojan horse</a:t>
            </a:r>
          </a:p>
        </p:txBody>
      </p:sp>
      <p:sp>
        <p:nvSpPr>
          <p:cNvPr name="TextBox 19" id="19"/>
          <p:cNvSpPr txBox="true"/>
          <p:nvPr/>
        </p:nvSpPr>
        <p:spPr>
          <a:xfrm rot="0">
            <a:off x="91440" y="1488500"/>
            <a:ext cx="1065933" cy="257308"/>
          </a:xfrm>
          <a:prstGeom prst="rect">
            <a:avLst/>
          </a:prstGeom>
        </p:spPr>
        <p:txBody>
          <a:bodyPr anchor="t" rtlCol="false" tIns="0" lIns="0" bIns="0" rIns="0">
            <a:spAutoFit/>
          </a:bodyPr>
          <a:lstStyle/>
          <a:p>
            <a:pPr algn="l">
              <a:lnSpc>
                <a:spcPts val="1959"/>
              </a:lnSpc>
            </a:pPr>
            <a:r>
              <a:rPr lang="en-US" sz="1399">
                <a:solidFill>
                  <a:srgbClr val="000000"/>
                </a:solidFill>
                <a:latin typeface="Arial"/>
                <a:ea typeface="Arial"/>
                <a:cs typeface="Arial"/>
                <a:sym typeface="Arial"/>
              </a:rPr>
              <a:t>Ransomware</a:t>
            </a:r>
          </a:p>
        </p:txBody>
      </p:sp>
      <p:sp>
        <p:nvSpPr>
          <p:cNvPr name="TextBox 20" id="20"/>
          <p:cNvSpPr txBox="true"/>
          <p:nvPr/>
        </p:nvSpPr>
        <p:spPr>
          <a:xfrm rot="0">
            <a:off x="1491872" y="2464241"/>
            <a:ext cx="7439273" cy="820807"/>
          </a:xfrm>
          <a:prstGeom prst="rect">
            <a:avLst/>
          </a:prstGeom>
        </p:spPr>
        <p:txBody>
          <a:bodyPr anchor="t" rtlCol="false" tIns="0" lIns="0" bIns="0" rIns="0">
            <a:spAutoFit/>
          </a:bodyPr>
          <a:lstStyle/>
          <a:p>
            <a:pPr algn="l">
              <a:lnSpc>
                <a:spcPts val="3499"/>
              </a:lnSpc>
            </a:pPr>
            <a:r>
              <a:rPr lang="en-US" sz="1399">
                <a:solidFill>
                  <a:srgbClr val="000000"/>
                </a:solidFill>
                <a:latin typeface="Arial"/>
                <a:ea typeface="Arial"/>
                <a:cs typeface="Arial"/>
                <a:sym typeface="Arial"/>
              </a:rPr>
              <a:t>A program placed on a computer or mobile device without the user’s knowledge that secretly </a:t>
            </a:r>
          </a:p>
          <a:p>
            <a:pPr algn="l">
              <a:lnSpc>
                <a:spcPts val="699"/>
              </a:lnSpc>
            </a:pPr>
            <a:r>
              <a:rPr lang="en-US" sz="1399">
                <a:solidFill>
                  <a:srgbClr val="000000"/>
                </a:solidFill>
                <a:latin typeface="Arial"/>
                <a:ea typeface="Arial"/>
                <a:cs typeface="Arial"/>
                <a:sym typeface="Arial"/>
              </a:rPr>
              <a:t>collects information about the user and then communicates the information it collects to</a:t>
            </a:r>
          </a:p>
          <a:p>
            <a:pPr algn="l">
              <a:lnSpc>
                <a:spcPts val="2707"/>
              </a:lnSpc>
            </a:pPr>
            <a:r>
              <a:rPr lang="en-US" sz="1399">
                <a:solidFill>
                  <a:srgbClr val="000000"/>
                </a:solidFill>
                <a:latin typeface="Arial"/>
                <a:ea typeface="Arial"/>
                <a:cs typeface="Arial"/>
                <a:sym typeface="Arial"/>
              </a:rPr>
              <a:t>some outside source while the user is online.</a:t>
            </a:r>
          </a:p>
        </p:txBody>
      </p:sp>
      <p:sp>
        <p:nvSpPr>
          <p:cNvPr name="TextBox 21" id="21"/>
          <p:cNvSpPr txBox="true"/>
          <p:nvPr/>
        </p:nvSpPr>
        <p:spPr>
          <a:xfrm rot="0">
            <a:off x="1491872" y="3351209"/>
            <a:ext cx="7526531" cy="604399"/>
          </a:xfrm>
          <a:prstGeom prst="rect">
            <a:avLst/>
          </a:prstGeom>
        </p:spPr>
        <p:txBody>
          <a:bodyPr anchor="t" rtlCol="false" tIns="0" lIns="0" bIns="0" rIns="0">
            <a:spAutoFit/>
          </a:bodyPr>
          <a:lstStyle/>
          <a:p>
            <a:pPr algn="l">
              <a:lnSpc>
                <a:spcPts val="3499"/>
              </a:lnSpc>
            </a:pPr>
            <a:r>
              <a:rPr lang="en-US" sz="1399">
                <a:solidFill>
                  <a:srgbClr val="000000"/>
                </a:solidFill>
                <a:latin typeface="Arial"/>
                <a:ea typeface="Arial"/>
                <a:cs typeface="Arial"/>
                <a:sym typeface="Arial"/>
              </a:rPr>
              <a:t>A program that hides within or looks like a legitimate program. Unlike a virus or worm, a trojan </a:t>
            </a:r>
          </a:p>
          <a:p>
            <a:pPr algn="l">
              <a:lnSpc>
                <a:spcPts val="699"/>
              </a:lnSpc>
            </a:pPr>
            <a:r>
              <a:rPr lang="en-US" sz="1399">
                <a:solidFill>
                  <a:srgbClr val="000000"/>
                </a:solidFill>
                <a:latin typeface="Arial"/>
                <a:ea typeface="Arial"/>
                <a:cs typeface="Arial"/>
                <a:sym typeface="Arial"/>
              </a:rPr>
              <a:t>horse does not replicate itself to other computers or devices.</a:t>
            </a:r>
          </a:p>
        </p:txBody>
      </p:sp>
      <p:sp>
        <p:nvSpPr>
          <p:cNvPr name="TextBox 22" id="22"/>
          <p:cNvSpPr txBox="true"/>
          <p:nvPr/>
        </p:nvSpPr>
        <p:spPr>
          <a:xfrm rot="0">
            <a:off x="1491872" y="4018721"/>
            <a:ext cx="7592873" cy="604399"/>
          </a:xfrm>
          <a:prstGeom prst="rect">
            <a:avLst/>
          </a:prstGeom>
        </p:spPr>
        <p:txBody>
          <a:bodyPr anchor="t" rtlCol="false" tIns="0" lIns="0" bIns="0" rIns="0">
            <a:spAutoFit/>
          </a:bodyPr>
          <a:lstStyle/>
          <a:p>
            <a:pPr algn="l">
              <a:lnSpc>
                <a:spcPts val="3499"/>
              </a:lnSpc>
            </a:pPr>
            <a:r>
              <a:rPr lang="en-US" sz="1399">
                <a:solidFill>
                  <a:srgbClr val="000000"/>
                </a:solidFill>
                <a:latin typeface="Arial"/>
                <a:ea typeface="Arial"/>
                <a:cs typeface="Arial"/>
                <a:sym typeface="Arial"/>
              </a:rPr>
              <a:t>A potentially damaging program that affects, or infects, a computer or mobile device negatively </a:t>
            </a:r>
          </a:p>
          <a:p>
            <a:pPr algn="l">
              <a:lnSpc>
                <a:spcPts val="699"/>
              </a:lnSpc>
            </a:pPr>
            <a:r>
              <a:rPr lang="en-US" sz="1399">
                <a:solidFill>
                  <a:srgbClr val="000000"/>
                </a:solidFill>
                <a:latin typeface="Arial"/>
                <a:ea typeface="Arial"/>
                <a:cs typeface="Arial"/>
                <a:sym typeface="Arial"/>
              </a:rPr>
              <a:t>by altering the way the computer or device works without the user’s knowledge or permission.</a:t>
            </a:r>
          </a:p>
        </p:txBody>
      </p:sp>
      <p:sp>
        <p:nvSpPr>
          <p:cNvPr name="TextBox 23" id="23"/>
          <p:cNvSpPr txBox="true"/>
          <p:nvPr/>
        </p:nvSpPr>
        <p:spPr>
          <a:xfrm rot="0">
            <a:off x="1491872" y="4686233"/>
            <a:ext cx="7129310" cy="601351"/>
          </a:xfrm>
          <a:prstGeom prst="rect">
            <a:avLst/>
          </a:prstGeom>
        </p:spPr>
        <p:txBody>
          <a:bodyPr anchor="t" rtlCol="false" tIns="0" lIns="0" bIns="0" rIns="0">
            <a:spAutoFit/>
          </a:bodyPr>
          <a:lstStyle/>
          <a:p>
            <a:pPr algn="l">
              <a:lnSpc>
                <a:spcPts val="3499"/>
              </a:lnSpc>
            </a:pPr>
            <a:r>
              <a:rPr lang="en-US" sz="1399">
                <a:solidFill>
                  <a:srgbClr val="000000"/>
                </a:solidFill>
                <a:latin typeface="Arial"/>
                <a:ea typeface="Arial"/>
                <a:cs typeface="Arial"/>
                <a:sym typeface="Arial"/>
              </a:rPr>
              <a:t>A program that copies itself repeatedly, for example in memory or on a network, using up </a:t>
            </a:r>
          </a:p>
          <a:p>
            <a:pPr algn="l">
              <a:lnSpc>
                <a:spcPts val="699"/>
              </a:lnSpc>
            </a:pPr>
            <a:r>
              <a:rPr lang="en-US" sz="1399">
                <a:solidFill>
                  <a:srgbClr val="000000"/>
                </a:solidFill>
                <a:latin typeface="Arial"/>
                <a:ea typeface="Arial"/>
                <a:cs typeface="Arial"/>
                <a:sym typeface="Arial"/>
              </a:rPr>
              <a:t>resources and possibly shutting down the computer, device, or network.</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932640" y="0"/>
            <a:ext cx="7525560" cy="5916178"/>
          </a:xfrm>
          <a:custGeom>
            <a:avLst/>
            <a:gdLst/>
            <a:ahLst/>
            <a:cxnLst/>
            <a:rect r="r" b="b" t="t" l="l"/>
            <a:pathLst>
              <a:path h="5916178" w="7525560">
                <a:moveTo>
                  <a:pt x="0" y="0"/>
                </a:moveTo>
                <a:lnTo>
                  <a:pt x="7525560" y="0"/>
                </a:lnTo>
                <a:lnTo>
                  <a:pt x="7525560" y="5916178"/>
                </a:lnTo>
                <a:lnTo>
                  <a:pt x="0" y="5916178"/>
                </a:lnTo>
                <a:lnTo>
                  <a:pt x="0" y="0"/>
                </a:lnTo>
                <a:close/>
              </a:path>
            </a:pathLst>
          </a:custGeom>
          <a:blipFill>
            <a:blip r:embed="rId4"/>
            <a:stretch>
              <a:fillRect l="0" t="0" r="0" b="0"/>
            </a:stretch>
          </a:blipFill>
        </p:spPr>
      </p:sp>
      <p:sp>
        <p:nvSpPr>
          <p:cNvPr name="TextBox 9" id="9"/>
          <p:cNvSpPr txBox="true"/>
          <p:nvPr/>
        </p:nvSpPr>
        <p:spPr>
          <a:xfrm rot="0">
            <a:off x="8478841" y="6456950"/>
            <a:ext cx="268891" cy="202511"/>
          </a:xfrm>
          <a:prstGeom prst="rect">
            <a:avLst/>
          </a:prstGeom>
        </p:spPr>
        <p:txBody>
          <a:bodyPr anchor="t" rtlCol="false" tIns="0" lIns="0" bIns="0" rIns="0">
            <a:spAutoFit/>
          </a:bodyPr>
          <a:lstStyle/>
          <a:p>
            <a:pPr algn="l">
              <a:lnSpc>
                <a:spcPts val="1679"/>
              </a:lnSpc>
            </a:pPr>
            <a:r>
              <a:rPr lang="en-US" sz="1200" spc="51">
                <a:solidFill>
                  <a:srgbClr val="FFFFFF"/>
                </a:solidFill>
                <a:latin typeface="IBM Plex Sans"/>
                <a:ea typeface="IBM Plex Sans"/>
                <a:cs typeface="IBM Plex Sans"/>
                <a:sym typeface="IBM Plex Sans"/>
              </a:rPr>
              <a:t>5-9</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658006" y="5908034"/>
            <a:ext cx="1178881" cy="326736"/>
          </a:xfrm>
          <a:prstGeom prst="rect">
            <a:avLst/>
          </a:prstGeom>
        </p:spPr>
        <p:txBody>
          <a:bodyPr anchor="t" rtlCol="false" tIns="0" lIns="0" bIns="0" rIns="0">
            <a:spAutoFit/>
          </a:bodyPr>
          <a:lstStyle/>
          <a:p>
            <a:pPr algn="l">
              <a:lnSpc>
                <a:spcPts val="2520"/>
              </a:lnSpc>
            </a:pPr>
            <a:r>
              <a:rPr lang="en-US" b="true" sz="1800">
                <a:solidFill>
                  <a:srgbClr val="000000"/>
                </a:solidFill>
                <a:latin typeface="Arial Bold"/>
                <a:ea typeface="Arial Bold"/>
                <a:cs typeface="Arial Bold"/>
                <a:sym typeface="Arial Bold"/>
              </a:rPr>
              <a:t>Figure 5-2 </a:t>
            </a:r>
          </a:p>
        </p:txBody>
      </p:sp>
      <p:sp>
        <p:nvSpPr>
          <p:cNvPr name="TextBox 12" id="12"/>
          <p:cNvSpPr txBox="true"/>
          <p:nvPr/>
        </p:nvSpPr>
        <p:spPr>
          <a:xfrm rot="0">
            <a:off x="1813703" y="5896375"/>
            <a:ext cx="6658404" cy="326736"/>
          </a:xfrm>
          <a:prstGeom prst="rect">
            <a:avLst/>
          </a:prstGeom>
        </p:spPr>
        <p:txBody>
          <a:bodyPr anchor="t" rtlCol="false" tIns="0" lIns="0" bIns="0" rIns="0">
            <a:spAutoFit/>
          </a:bodyPr>
          <a:lstStyle/>
          <a:p>
            <a:pPr algn="l">
              <a:lnSpc>
                <a:spcPts val="2520"/>
              </a:lnSpc>
            </a:pPr>
            <a:r>
              <a:rPr lang="en-US" sz="1800">
                <a:solidFill>
                  <a:srgbClr val="000000"/>
                </a:solidFill>
                <a:latin typeface="Arial"/>
                <a:ea typeface="Arial"/>
                <a:cs typeface="Arial"/>
                <a:sym typeface="Arial"/>
              </a:rPr>
              <a:t>This figure shows how a virus can spread via an email message.</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1676400" y="6297616"/>
            <a:ext cx="6444339" cy="528638"/>
            <a:chOff x="0" y="0"/>
            <a:chExt cx="6444348" cy="528638"/>
          </a:xfrm>
        </p:grpSpPr>
        <p:sp>
          <p:nvSpPr>
            <p:cNvPr name="Freeform 8" id="8"/>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9" id="9"/>
          <p:cNvSpPr/>
          <p:nvPr/>
        </p:nvSpPr>
        <p:spPr>
          <a:xfrm flipH="false" flipV="false" rot="0">
            <a:off x="8235696" y="6641592"/>
            <a:ext cx="908304" cy="216408"/>
          </a:xfrm>
          <a:custGeom>
            <a:avLst/>
            <a:gdLst/>
            <a:ahLst/>
            <a:cxnLst/>
            <a:rect r="r" b="b" t="t" l="l"/>
            <a:pathLst>
              <a:path h="216408" w="908304">
                <a:moveTo>
                  <a:pt x="0" y="0"/>
                </a:moveTo>
                <a:lnTo>
                  <a:pt x="908304" y="0"/>
                </a:lnTo>
                <a:lnTo>
                  <a:pt x="908304" y="216408"/>
                </a:lnTo>
                <a:lnTo>
                  <a:pt x="0" y="216408"/>
                </a:lnTo>
                <a:lnTo>
                  <a:pt x="0" y="0"/>
                </a:lnTo>
                <a:close/>
              </a:path>
            </a:pathLst>
          </a:custGeom>
          <a:blipFill>
            <a:blip r:embed="rId4"/>
            <a:stretch>
              <a:fillRect l="0" t="0" r="0" b="0"/>
            </a:stretch>
          </a:blipFill>
        </p:spPr>
      </p:sp>
      <p:grpSp>
        <p:nvGrpSpPr>
          <p:cNvPr name="Group 10" id="10"/>
          <p:cNvGrpSpPr>
            <a:grpSpLocks noChangeAspect="true"/>
          </p:cNvGrpSpPr>
          <p:nvPr/>
        </p:nvGrpSpPr>
        <p:grpSpPr>
          <a:xfrm rot="0">
            <a:off x="8534400" y="6248400"/>
            <a:ext cx="609600" cy="609600"/>
            <a:chOff x="0" y="0"/>
            <a:chExt cx="609600" cy="609600"/>
          </a:xfrm>
        </p:grpSpPr>
        <p:sp>
          <p:nvSpPr>
            <p:cNvPr name="Freeform 11" id="11"/>
            <p:cNvSpPr/>
            <p:nvPr/>
          </p:nvSpPr>
          <p:spPr>
            <a:xfrm flipH="false" flipV="false" rot="0">
              <a:off x="0" y="0"/>
              <a:ext cx="609600" cy="609600"/>
            </a:xfrm>
            <a:custGeom>
              <a:avLst/>
              <a:gdLst/>
              <a:ahLst/>
              <a:cxnLst/>
              <a:rect r="r" b="b" t="t" l="l"/>
              <a:pathLst>
                <a:path h="609600" w="609600">
                  <a:moveTo>
                    <a:pt x="0" y="0"/>
                  </a:moveTo>
                  <a:lnTo>
                    <a:pt x="609600" y="0"/>
                  </a:lnTo>
                  <a:lnTo>
                    <a:pt x="609600" y="609600"/>
                  </a:lnTo>
                  <a:lnTo>
                    <a:pt x="0" y="609600"/>
                  </a:lnTo>
                  <a:close/>
                </a:path>
              </a:pathLst>
            </a:custGeom>
            <a:solidFill>
              <a:srgbClr val="005F86"/>
            </a:solidFill>
          </p:spPr>
        </p:sp>
      </p:grpSp>
      <p:sp>
        <p:nvSpPr>
          <p:cNvPr name="Freeform 12" id="12"/>
          <p:cNvSpPr/>
          <p:nvPr/>
        </p:nvSpPr>
        <p:spPr>
          <a:xfrm flipH="false" flipV="false" rot="0">
            <a:off x="0" y="0"/>
            <a:ext cx="9144000" cy="4800600"/>
          </a:xfrm>
          <a:custGeom>
            <a:avLst/>
            <a:gdLst/>
            <a:ahLst/>
            <a:cxnLst/>
            <a:rect r="r" b="b" t="t" l="l"/>
            <a:pathLst>
              <a:path h="4800600" w="9144000">
                <a:moveTo>
                  <a:pt x="0" y="0"/>
                </a:moveTo>
                <a:lnTo>
                  <a:pt x="9144000" y="0"/>
                </a:lnTo>
                <a:lnTo>
                  <a:pt x="9144000" y="4800600"/>
                </a:lnTo>
                <a:lnTo>
                  <a:pt x="0" y="4800600"/>
                </a:lnTo>
                <a:lnTo>
                  <a:pt x="0" y="0"/>
                </a:lnTo>
                <a:close/>
              </a:path>
            </a:pathLst>
          </a:custGeom>
          <a:blipFill>
            <a:blip r:embed="rId5"/>
            <a:stretch>
              <a:fillRect l="0" t="0" r="-531" b="0"/>
            </a:stretch>
          </a:blipFill>
        </p:spPr>
      </p:sp>
      <p:sp>
        <p:nvSpPr>
          <p:cNvPr name="TextBox 13" id="13"/>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5-10</a:t>
            </a:r>
          </a:p>
        </p:txBody>
      </p:sp>
      <p:sp>
        <p:nvSpPr>
          <p:cNvPr name="TextBox 14" id="14"/>
          <p:cNvSpPr txBox="true"/>
          <p:nvPr/>
        </p:nvSpPr>
        <p:spPr>
          <a:xfrm rot="0">
            <a:off x="1676400" y="6416488"/>
            <a:ext cx="2095243" cy="162963"/>
          </a:xfrm>
          <a:prstGeom prst="rect">
            <a:avLst/>
          </a:prstGeom>
        </p:spPr>
        <p:txBody>
          <a:bodyPr anchor="t" rtlCol="false" tIns="0" lIns="0" bIns="0" rIns="0">
            <a:spAutoFit/>
          </a:bodyPr>
          <a:lstStyle/>
          <a:p>
            <a:pPr algn="l">
              <a:lnSpc>
                <a:spcPts val="1205"/>
              </a:lnSpc>
            </a:pPr>
            <a:r>
              <a:rPr lang="en-US" b="true" sz="999" spc="6">
                <a:solidFill>
                  <a:srgbClr val="FFFFFF"/>
                </a:solidFill>
                <a:latin typeface="Arial Bold"/>
                <a:ea typeface="Arial Bold"/>
                <a:cs typeface="Arial Bold"/>
                <a:sym typeface="Arial Bold"/>
              </a:rPr>
              <a:t>© 2018 Cengage</a:t>
            </a:r>
            <a:r>
              <a:rPr lang="en-US" sz="999" spc="6">
                <a:solidFill>
                  <a:srgbClr val="FFFFFF"/>
                </a:solidFill>
                <a:latin typeface="Arial"/>
                <a:ea typeface="Arial"/>
                <a:cs typeface="Arial"/>
                <a:sym typeface="Arial"/>
              </a:rPr>
              <a:t>版權所有，為課本著作</a:t>
            </a:r>
          </a:p>
        </p:txBody>
      </p:sp>
      <p:sp>
        <p:nvSpPr>
          <p:cNvPr name="TextBox 15" id="15"/>
          <p:cNvSpPr txBox="true"/>
          <p:nvPr/>
        </p:nvSpPr>
        <p:spPr>
          <a:xfrm rot="0">
            <a:off x="1676400" y="6399562"/>
            <a:ext cx="1496158" cy="368722"/>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、未經授權重製和公開散</a:t>
            </a:r>
            <a:r>
              <a:rPr lang="en-US" sz="980">
                <a:solidFill>
                  <a:srgbClr val="000000"/>
                </a:solidFill>
                <a:latin typeface="Arimo"/>
                <a:ea typeface="Arimo"/>
                <a:cs typeface="Arimo"/>
                <a:sym typeface="Arimo"/>
              </a:rPr>
              <a:t> </a:t>
            </a:r>
          </a:p>
        </p:txBody>
      </p:sp>
      <p:sp>
        <p:nvSpPr>
          <p:cNvPr name="TextBox 16" id="16"/>
          <p:cNvSpPr txBox="true"/>
          <p:nvPr/>
        </p:nvSpPr>
        <p:spPr>
          <a:xfrm rot="0">
            <a:off x="3733733" y="6409649"/>
            <a:ext cx="129540" cy="152714"/>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之</a:t>
            </a:r>
          </a:p>
        </p:txBody>
      </p:sp>
      <p:sp>
        <p:nvSpPr>
          <p:cNvPr name="TextBox 17" id="17"/>
          <p:cNvSpPr txBox="true"/>
          <p:nvPr/>
        </p:nvSpPr>
        <p:spPr>
          <a:xfrm rot="0">
            <a:off x="3066098" y="6562049"/>
            <a:ext cx="129540" cy="152714"/>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佈</a:t>
            </a:r>
          </a:p>
        </p:txBody>
      </p:sp>
      <p:sp>
        <p:nvSpPr>
          <p:cNvPr name="TextBox 18" id="18"/>
          <p:cNvSpPr txBox="true"/>
          <p:nvPr/>
        </p:nvSpPr>
        <p:spPr>
          <a:xfrm rot="0">
            <a:off x="3822316" y="6399428"/>
            <a:ext cx="4378519" cy="368979"/>
          </a:xfrm>
          <a:prstGeom prst="rect">
            <a:avLst/>
          </a:prstGeom>
        </p:spPr>
        <p:txBody>
          <a:bodyPr anchor="t" rtlCol="false" tIns="0" lIns="0" bIns="0" rIns="0">
            <a:spAutoFit/>
          </a:bodyPr>
          <a:lstStyle/>
          <a:p>
            <a:pPr algn="l">
              <a:lnSpc>
                <a:spcPts val="1182"/>
              </a:lnSpc>
            </a:pP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延伸教材，亦受著作權法</a:t>
            </a: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之規範保護，僅作為授課教學使用，禁止列印、影印</a:t>
            </a:r>
          </a:p>
        </p:txBody>
      </p:sp>
      <p:sp>
        <p:nvSpPr>
          <p:cNvPr name="TextBox 19" id="19"/>
          <p:cNvSpPr txBox="true"/>
          <p:nvPr/>
        </p:nvSpPr>
        <p:spPr>
          <a:xfrm rot="0">
            <a:off x="2834640" y="6351803"/>
            <a:ext cx="2357895" cy="416604"/>
          </a:xfrm>
          <a:prstGeom prst="rect">
            <a:avLst/>
          </a:prstGeom>
        </p:spPr>
        <p:txBody>
          <a:bodyPr anchor="t" rtlCol="false" tIns="0" lIns="0" bIns="0" rIns="0">
            <a:spAutoFit/>
          </a:bodyPr>
          <a:lstStyle/>
          <a:p>
            <a:pPr algn="l">
              <a:lnSpc>
                <a:spcPts val="3359"/>
              </a:lnSpc>
            </a:pPr>
            <a:r>
              <a:rPr lang="en-US" sz="2400" spc="2">
                <a:solidFill>
                  <a:srgbClr val="000000"/>
                </a:solidFill>
                <a:latin typeface="Arial"/>
                <a:ea typeface="Arial"/>
                <a:cs typeface="Arial"/>
                <a:sym typeface="Arial"/>
              </a:rPr>
              <a:t>©2016Cengage</a:t>
            </a:r>
          </a:p>
        </p:txBody>
      </p:sp>
      <p:sp>
        <p:nvSpPr>
          <p:cNvPr name="TextBox 20" id="20"/>
          <p:cNvSpPr txBox="true"/>
          <p:nvPr/>
        </p:nvSpPr>
        <p:spPr>
          <a:xfrm rot="0">
            <a:off x="8755066" y="6458369"/>
            <a:ext cx="172250" cy="217827"/>
          </a:xfrm>
          <a:prstGeom prst="rect">
            <a:avLst/>
          </a:prstGeom>
        </p:spPr>
        <p:txBody>
          <a:bodyPr anchor="t" rtlCol="false" tIns="0" lIns="0" bIns="0" rIns="0">
            <a:spAutoFit/>
          </a:bodyPr>
          <a:lstStyle/>
          <a:p>
            <a:pPr algn="l">
              <a:lnSpc>
                <a:spcPts val="1679"/>
              </a:lnSpc>
            </a:pPr>
            <a:r>
              <a:rPr lang="en-US" b="true" sz="1200">
                <a:solidFill>
                  <a:srgbClr val="EEEBCA"/>
                </a:solidFill>
                <a:latin typeface="Arial Bold"/>
                <a:ea typeface="Arial Bold"/>
                <a:cs typeface="Arial Bold"/>
                <a:sym typeface="Arial Bold"/>
              </a:rPr>
              <a:t>10</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5-11</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863508" y="244640"/>
            <a:ext cx="7565317"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Internet and Network Attacks (4 of 5)</a:t>
            </a:r>
          </a:p>
        </p:txBody>
      </p:sp>
      <p:sp>
        <p:nvSpPr>
          <p:cNvPr name="TextBox 14" id="14"/>
          <p:cNvSpPr txBox="true"/>
          <p:nvPr/>
        </p:nvSpPr>
        <p:spPr>
          <a:xfrm rot="0">
            <a:off x="167640" y="1313555"/>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5" id="15"/>
          <p:cNvSpPr txBox="true"/>
          <p:nvPr/>
        </p:nvSpPr>
        <p:spPr>
          <a:xfrm rot="0">
            <a:off x="167640" y="2901563"/>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6" id="16"/>
          <p:cNvSpPr txBox="true"/>
          <p:nvPr/>
        </p:nvSpPr>
        <p:spPr>
          <a:xfrm rot="0">
            <a:off x="167640" y="3863588"/>
            <a:ext cx="126949" cy="1603124"/>
          </a:xfrm>
          <a:prstGeom prst="rect">
            <a:avLst/>
          </a:prstGeom>
        </p:spPr>
        <p:txBody>
          <a:bodyPr anchor="t" rtlCol="false" tIns="0" lIns="0" bIns="0" rIns="0">
            <a:spAutoFit/>
          </a:bodyPr>
          <a:lstStyle/>
          <a:p>
            <a:pPr algn="just">
              <a:lnSpc>
                <a:spcPts val="6694"/>
              </a:lnSpc>
            </a:pPr>
            <a:r>
              <a:rPr lang="en-US" sz="2800">
                <a:solidFill>
                  <a:srgbClr val="8A288F"/>
                </a:solidFill>
                <a:latin typeface="Arial"/>
                <a:ea typeface="Arial"/>
                <a:cs typeface="Arial"/>
                <a:sym typeface="Arial"/>
              </a:rPr>
              <a:t>• •</a:t>
            </a:r>
          </a:p>
        </p:txBody>
      </p:sp>
      <p:sp>
        <p:nvSpPr>
          <p:cNvPr name="TextBox 17" id="17"/>
          <p:cNvSpPr txBox="true"/>
          <p:nvPr/>
        </p:nvSpPr>
        <p:spPr>
          <a:xfrm rot="0">
            <a:off x="631193" y="1361180"/>
            <a:ext cx="8139922" cy="1245241"/>
          </a:xfrm>
          <a:prstGeom prst="rect">
            <a:avLst/>
          </a:prstGeom>
        </p:spPr>
        <p:txBody>
          <a:bodyPr anchor="t" rtlCol="false" tIns="0" lIns="0" bIns="0" rIns="0">
            <a:spAutoFit/>
          </a:bodyPr>
          <a:lstStyle/>
          <a:p>
            <a:pPr algn="l">
              <a:lnSpc>
                <a:spcPts val="3435"/>
              </a:lnSpc>
            </a:pPr>
            <a:r>
              <a:rPr lang="en-US" sz="2800">
                <a:solidFill>
                  <a:srgbClr val="000000"/>
                </a:solidFill>
                <a:latin typeface="Arial"/>
                <a:ea typeface="Arial"/>
                <a:cs typeface="Arial"/>
                <a:sym typeface="Arial"/>
              </a:rPr>
              <a:t>A </a:t>
            </a:r>
            <a:r>
              <a:rPr lang="en-US" b="true" sz="2800">
                <a:solidFill>
                  <a:srgbClr val="000000"/>
                </a:solidFill>
                <a:latin typeface="Arial Bold"/>
                <a:ea typeface="Arial Bold"/>
                <a:cs typeface="Arial Bold"/>
                <a:sym typeface="Arial Bold"/>
              </a:rPr>
              <a:t>botnet</a:t>
            </a:r>
            <a:r>
              <a:rPr lang="en-US" sz="2800">
                <a:solidFill>
                  <a:srgbClr val="000000"/>
                </a:solidFill>
                <a:latin typeface="Arial"/>
                <a:ea typeface="Arial"/>
                <a:cs typeface="Arial"/>
                <a:sym typeface="Arial"/>
              </a:rPr>
              <a:t> is a group of compromised computers or mobile devices connected to a network.</a:t>
            </a:r>
          </a:p>
          <a:p>
            <a:pPr algn="l">
              <a:lnSpc>
                <a:spcPts val="3359"/>
              </a:lnSpc>
            </a:pPr>
            <a:r>
              <a:rPr lang="en-US" sz="2400">
                <a:solidFill>
                  <a:srgbClr val="8A288F"/>
                </a:solidFill>
                <a:latin typeface="Arial"/>
                <a:ea typeface="Arial"/>
                <a:cs typeface="Arial"/>
                <a:sym typeface="Arial"/>
              </a:rPr>
              <a:t>–</a:t>
            </a:r>
            <a:r>
              <a:rPr lang="en-US" sz="2400">
                <a:solidFill>
                  <a:srgbClr val="FFFFFF"/>
                </a:solidFill>
                <a:latin typeface="Arial"/>
                <a:ea typeface="Arial"/>
                <a:cs typeface="Arial"/>
                <a:sym typeface="Arial"/>
              </a:rPr>
              <a:t> </a:t>
            </a:r>
          </a:p>
        </p:txBody>
      </p:sp>
      <p:sp>
        <p:nvSpPr>
          <p:cNvPr name="TextBox 18" id="18"/>
          <p:cNvSpPr txBox="true"/>
          <p:nvPr/>
        </p:nvSpPr>
        <p:spPr>
          <a:xfrm rot="0">
            <a:off x="1270330" y="2226335"/>
            <a:ext cx="86430" cy="378504"/>
          </a:xfrm>
          <a:prstGeom prst="rect">
            <a:avLst/>
          </a:prstGeom>
        </p:spPr>
        <p:txBody>
          <a:bodyPr anchor="t" rtlCol="false" tIns="0" lIns="0" bIns="0" rIns="0">
            <a:spAutoFit/>
          </a:bodyPr>
          <a:lstStyle/>
          <a:p>
            <a:pPr algn="l">
              <a:lnSpc>
                <a:spcPts val="2944"/>
              </a:lnSpc>
            </a:pPr>
            <a:r>
              <a:rPr lang="en-US" sz="2400">
                <a:solidFill>
                  <a:srgbClr val="000000"/>
                </a:solidFill>
                <a:latin typeface="Arial"/>
                <a:ea typeface="Arial"/>
                <a:cs typeface="Arial"/>
                <a:sym typeface="Arial"/>
              </a:rPr>
              <a:t> </a:t>
            </a:r>
          </a:p>
        </p:txBody>
      </p:sp>
      <p:sp>
        <p:nvSpPr>
          <p:cNvPr name="TextBox 19" id="19"/>
          <p:cNvSpPr txBox="true"/>
          <p:nvPr/>
        </p:nvSpPr>
        <p:spPr>
          <a:xfrm rot="0">
            <a:off x="633098" y="2958713"/>
            <a:ext cx="8096060" cy="872744"/>
          </a:xfrm>
          <a:prstGeom prst="rect">
            <a:avLst/>
          </a:prstGeom>
        </p:spPr>
        <p:txBody>
          <a:bodyPr anchor="t" rtlCol="false" tIns="0" lIns="0" bIns="0" rIns="0">
            <a:spAutoFit/>
          </a:bodyPr>
          <a:lstStyle/>
          <a:p>
            <a:pPr algn="l">
              <a:lnSpc>
                <a:spcPts val="3388"/>
              </a:lnSpc>
            </a:pPr>
            <a:r>
              <a:rPr lang="en-US" sz="2800">
                <a:solidFill>
                  <a:srgbClr val="000000"/>
                </a:solidFill>
                <a:latin typeface="Arial"/>
                <a:ea typeface="Arial"/>
                <a:cs typeface="Arial"/>
                <a:sym typeface="Arial"/>
              </a:rPr>
              <a:t>A </a:t>
            </a:r>
            <a:r>
              <a:rPr lang="en-US" b="true" sz="2800">
                <a:solidFill>
                  <a:srgbClr val="000000"/>
                </a:solidFill>
                <a:latin typeface="Arial Bold"/>
                <a:ea typeface="Arial Bold"/>
                <a:cs typeface="Arial Bold"/>
                <a:sym typeface="Arial Bold"/>
              </a:rPr>
              <a:t>Denial of Service attack </a:t>
            </a:r>
            <a:r>
              <a:rPr lang="en-US" sz="2800">
                <a:solidFill>
                  <a:srgbClr val="000000"/>
                </a:solidFill>
                <a:latin typeface="Arial"/>
                <a:ea typeface="Arial"/>
                <a:cs typeface="Arial"/>
                <a:sym typeface="Arial"/>
              </a:rPr>
              <a:t>(</a:t>
            </a:r>
            <a:r>
              <a:rPr lang="en-US" b="true" sz="2800">
                <a:solidFill>
                  <a:srgbClr val="000000"/>
                </a:solidFill>
                <a:latin typeface="Arial Bold"/>
                <a:ea typeface="Arial Bold"/>
                <a:cs typeface="Arial Bold"/>
                <a:sym typeface="Arial Bold"/>
              </a:rPr>
              <a:t>DoS attack</a:t>
            </a:r>
            <a:r>
              <a:rPr lang="en-US" sz="2800">
                <a:solidFill>
                  <a:srgbClr val="000000"/>
                </a:solidFill>
                <a:latin typeface="Arial"/>
                <a:ea typeface="Arial"/>
                <a:cs typeface="Arial"/>
                <a:sym typeface="Arial"/>
              </a:rPr>
              <a:t>) disrupts computer access to an Internet service.</a:t>
            </a:r>
          </a:p>
        </p:txBody>
      </p:sp>
      <p:sp>
        <p:nvSpPr>
          <p:cNvPr name="TextBox 20" id="20"/>
          <p:cNvSpPr txBox="true"/>
          <p:nvPr/>
        </p:nvSpPr>
        <p:spPr>
          <a:xfrm rot="0">
            <a:off x="631193" y="3802151"/>
            <a:ext cx="172860" cy="378504"/>
          </a:xfrm>
          <a:prstGeom prst="rect">
            <a:avLst/>
          </a:prstGeom>
        </p:spPr>
        <p:txBody>
          <a:bodyPr anchor="t" rtlCol="false" tIns="0" lIns="0" bIns="0" rIns="0">
            <a:spAutoFit/>
          </a:bodyPr>
          <a:lstStyle/>
          <a:p>
            <a:pPr algn="l">
              <a:lnSpc>
                <a:spcPts val="2904"/>
              </a:lnSpc>
            </a:pPr>
            <a:r>
              <a:rPr lang="en-US" sz="2400">
                <a:solidFill>
                  <a:srgbClr val="8A288F"/>
                </a:solidFill>
                <a:latin typeface="Arial"/>
                <a:ea typeface="Arial"/>
                <a:cs typeface="Arial"/>
                <a:sym typeface="Arial"/>
              </a:rPr>
              <a:t>–</a:t>
            </a:r>
          </a:p>
        </p:txBody>
      </p:sp>
      <p:sp>
        <p:nvSpPr>
          <p:cNvPr name="TextBox 21" id="21"/>
          <p:cNvSpPr txBox="true"/>
          <p:nvPr/>
        </p:nvSpPr>
        <p:spPr>
          <a:xfrm rot="0">
            <a:off x="1083945" y="3802151"/>
            <a:ext cx="5218700" cy="377952"/>
          </a:xfrm>
          <a:prstGeom prst="rect">
            <a:avLst/>
          </a:prstGeom>
        </p:spPr>
        <p:txBody>
          <a:bodyPr anchor="t" rtlCol="false" tIns="0" lIns="0" bIns="0" rIns="0">
            <a:spAutoFit/>
          </a:bodyPr>
          <a:lstStyle/>
          <a:p>
            <a:pPr algn="l">
              <a:lnSpc>
                <a:spcPts val="2904"/>
              </a:lnSpc>
            </a:pPr>
            <a:r>
              <a:rPr lang="en-US" sz="2400">
                <a:solidFill>
                  <a:srgbClr val="000000"/>
                </a:solidFill>
                <a:latin typeface="Arial"/>
                <a:ea typeface="Arial"/>
                <a:cs typeface="Arial"/>
                <a:sym typeface="Arial"/>
              </a:rPr>
              <a:t>Distributed DoS attack (DDoS attack)</a:t>
            </a:r>
          </a:p>
        </p:txBody>
      </p:sp>
      <p:sp>
        <p:nvSpPr>
          <p:cNvPr name="TextBox 22" id="22"/>
          <p:cNvSpPr txBox="true"/>
          <p:nvPr/>
        </p:nvSpPr>
        <p:spPr>
          <a:xfrm rot="0">
            <a:off x="633098" y="4177913"/>
            <a:ext cx="8418690" cy="1729994"/>
          </a:xfrm>
          <a:prstGeom prst="rect">
            <a:avLst/>
          </a:prstGeom>
        </p:spPr>
        <p:txBody>
          <a:bodyPr anchor="t" rtlCol="false" tIns="0" lIns="0" bIns="0" rIns="0">
            <a:spAutoFit/>
          </a:bodyPr>
          <a:lstStyle/>
          <a:p>
            <a:pPr algn="l">
              <a:lnSpc>
                <a:spcPts val="3388"/>
              </a:lnSpc>
            </a:pPr>
            <a:r>
              <a:rPr lang="en-US" sz="2800">
                <a:solidFill>
                  <a:srgbClr val="000000"/>
                </a:solidFill>
                <a:latin typeface="Arial"/>
                <a:ea typeface="Arial"/>
                <a:cs typeface="Arial"/>
                <a:sym typeface="Arial"/>
              </a:rPr>
              <a:t>A </a:t>
            </a:r>
            <a:r>
              <a:rPr lang="en-US" b="true" sz="2800">
                <a:solidFill>
                  <a:srgbClr val="000000"/>
                </a:solidFill>
                <a:latin typeface="Arial Bold"/>
                <a:ea typeface="Arial Bold"/>
                <a:cs typeface="Arial Bold"/>
                <a:sym typeface="Arial Bold"/>
              </a:rPr>
              <a:t>back door</a:t>
            </a:r>
            <a:r>
              <a:rPr lang="en-US" sz="2800">
                <a:solidFill>
                  <a:srgbClr val="000000"/>
                </a:solidFill>
                <a:latin typeface="Arial"/>
                <a:ea typeface="Arial"/>
                <a:cs typeface="Arial"/>
                <a:sym typeface="Arial"/>
              </a:rPr>
              <a:t> is a program or set of instructions in a program that allow users to bypass security controls </a:t>
            </a:r>
            <a:r>
              <a:rPr lang="en-US" b="true" sz="2800">
                <a:solidFill>
                  <a:srgbClr val="AF4C0F"/>
                </a:solidFill>
                <a:latin typeface="Arial Bold"/>
                <a:ea typeface="Arial Bold"/>
                <a:cs typeface="Arial Bold"/>
                <a:sym typeface="Arial Bold"/>
              </a:rPr>
              <a:t>Spoofing</a:t>
            </a:r>
            <a:r>
              <a:rPr lang="en-US" sz="2800">
                <a:solidFill>
                  <a:srgbClr val="AF4C0F"/>
                </a:solidFill>
                <a:latin typeface="Arial"/>
                <a:ea typeface="Arial"/>
                <a:cs typeface="Arial"/>
                <a:sym typeface="Arial"/>
              </a:rPr>
              <a:t> </a:t>
            </a:r>
            <a:r>
              <a:rPr lang="en-US" sz="2800">
                <a:solidFill>
                  <a:srgbClr val="000000"/>
                </a:solidFill>
                <a:latin typeface="Arial"/>
                <a:ea typeface="Arial"/>
                <a:cs typeface="Arial"/>
                <a:sym typeface="Arial"/>
              </a:rPr>
              <a:t>is a technique intruders use to make their network or Internet transmission appear legitimate.</a:t>
            </a:r>
          </a:p>
        </p:txBody>
      </p:sp>
      <p:sp>
        <p:nvSpPr>
          <p:cNvPr name="TextBox 23" id="23"/>
          <p:cNvSpPr txBox="true"/>
          <p:nvPr/>
        </p:nvSpPr>
        <p:spPr>
          <a:xfrm rot="0">
            <a:off x="1083945" y="2188235"/>
            <a:ext cx="6846370" cy="415290"/>
          </a:xfrm>
          <a:prstGeom prst="rect">
            <a:avLst/>
          </a:prstGeom>
        </p:spPr>
        <p:txBody>
          <a:bodyPr anchor="t" rtlCol="false" tIns="0" lIns="0" bIns="0" rIns="0">
            <a:spAutoFit/>
          </a:bodyPr>
          <a:lstStyle/>
          <a:p>
            <a:pPr algn="l">
              <a:lnSpc>
                <a:spcPts val="3359"/>
              </a:lnSpc>
            </a:pPr>
            <a:r>
              <a:rPr lang="en-US" sz="2400">
                <a:solidFill>
                  <a:srgbClr val="000000"/>
                </a:solidFill>
                <a:latin typeface="Arial"/>
                <a:ea typeface="Arial"/>
                <a:cs typeface="Arial"/>
                <a:sym typeface="Arial"/>
              </a:rPr>
              <a:t>A compromised computer or device is known as a</a:t>
            </a:r>
          </a:p>
        </p:txBody>
      </p:sp>
      <p:sp>
        <p:nvSpPr>
          <p:cNvPr name="TextBox 24" id="24"/>
          <p:cNvSpPr txBox="true"/>
          <p:nvPr/>
        </p:nvSpPr>
        <p:spPr>
          <a:xfrm rot="0">
            <a:off x="1083945" y="2560396"/>
            <a:ext cx="1156754" cy="416604"/>
          </a:xfrm>
          <a:prstGeom prst="rect">
            <a:avLst/>
          </a:prstGeom>
        </p:spPr>
        <p:txBody>
          <a:bodyPr anchor="t" rtlCol="false" tIns="0" lIns="0" bIns="0" rIns="0">
            <a:spAutoFit/>
          </a:bodyPr>
          <a:lstStyle/>
          <a:p>
            <a:pPr algn="l">
              <a:lnSpc>
                <a:spcPts val="3359"/>
              </a:lnSpc>
            </a:pPr>
            <a:r>
              <a:rPr lang="en-US" b="true" sz="2400">
                <a:solidFill>
                  <a:srgbClr val="000000"/>
                </a:solidFill>
                <a:latin typeface="Arial Bold"/>
                <a:ea typeface="Arial Bold"/>
                <a:cs typeface="Arial Bold"/>
                <a:sym typeface="Arial Bold"/>
              </a:rPr>
              <a:t>zombie.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1006173" y="914400"/>
            <a:ext cx="6232827" cy="4767424"/>
          </a:xfrm>
          <a:custGeom>
            <a:avLst/>
            <a:gdLst/>
            <a:ahLst/>
            <a:cxnLst/>
            <a:rect r="r" b="b" t="t" l="l"/>
            <a:pathLst>
              <a:path h="4767424" w="6232827">
                <a:moveTo>
                  <a:pt x="0" y="0"/>
                </a:moveTo>
                <a:lnTo>
                  <a:pt x="6232827" y="0"/>
                </a:lnTo>
                <a:lnTo>
                  <a:pt x="6232827" y="4767424"/>
                </a:lnTo>
                <a:lnTo>
                  <a:pt x="0" y="4767424"/>
                </a:lnTo>
                <a:lnTo>
                  <a:pt x="0" y="0"/>
                </a:lnTo>
                <a:close/>
              </a:path>
            </a:pathLst>
          </a:custGeom>
          <a:blipFill>
            <a:blip r:embed="rId4"/>
            <a:stretch>
              <a:fillRect l="0" t="0" r="0" b="0"/>
            </a:stretch>
          </a:blipFill>
        </p:spPr>
      </p:sp>
      <p:sp>
        <p:nvSpPr>
          <p:cNvPr name="TextBox 9" id="9"/>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5-12</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349072" y="18155"/>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2" id="12"/>
          <p:cNvSpPr txBox="true"/>
          <p:nvPr/>
        </p:nvSpPr>
        <p:spPr>
          <a:xfrm rot="0">
            <a:off x="796557" y="59534"/>
            <a:ext cx="7324182" cy="879780"/>
          </a:xfrm>
          <a:prstGeom prst="rect">
            <a:avLst/>
          </a:prstGeom>
        </p:spPr>
        <p:txBody>
          <a:bodyPr anchor="t" rtlCol="false" tIns="0" lIns="0" bIns="0" rIns="0">
            <a:spAutoFit/>
          </a:bodyPr>
          <a:lstStyle/>
          <a:p>
            <a:pPr algn="l">
              <a:lnSpc>
                <a:spcPts val="3407"/>
              </a:lnSpc>
            </a:pPr>
            <a:r>
              <a:rPr lang="en-US" sz="2800">
                <a:solidFill>
                  <a:srgbClr val="000000"/>
                </a:solidFill>
                <a:latin typeface="Arial"/>
                <a:ea typeface="Arial"/>
                <a:cs typeface="Arial"/>
                <a:sym typeface="Arial"/>
              </a:rPr>
              <a:t>A </a:t>
            </a:r>
            <a:r>
              <a:rPr lang="en-US" b="true" sz="2800">
                <a:solidFill>
                  <a:srgbClr val="000000"/>
                </a:solidFill>
                <a:latin typeface="Arial Bold"/>
                <a:ea typeface="Arial Bold"/>
                <a:cs typeface="Arial Bold"/>
                <a:sym typeface="Arial Bold"/>
              </a:rPr>
              <a:t>firewall</a:t>
            </a:r>
            <a:r>
              <a:rPr lang="en-US" sz="2800">
                <a:solidFill>
                  <a:srgbClr val="000000"/>
                </a:solidFill>
                <a:latin typeface="Arial"/>
                <a:ea typeface="Arial"/>
                <a:cs typeface="Arial"/>
                <a:sym typeface="Arial"/>
              </a:rPr>
              <a:t> is hardware and/or software that protects a network’s resources from intrusion.</a:t>
            </a:r>
          </a:p>
        </p:txBody>
      </p:sp>
      <p:sp>
        <p:nvSpPr>
          <p:cNvPr name="TextBox 13" id="13"/>
          <p:cNvSpPr txBox="true"/>
          <p:nvPr/>
        </p:nvSpPr>
        <p:spPr>
          <a:xfrm rot="0">
            <a:off x="252965" y="5567858"/>
            <a:ext cx="8411366" cy="590550"/>
          </a:xfrm>
          <a:prstGeom prst="rect">
            <a:avLst/>
          </a:prstGeom>
        </p:spPr>
        <p:txBody>
          <a:bodyPr anchor="t" rtlCol="false" tIns="0" lIns="0" bIns="0" rIns="0">
            <a:spAutoFit/>
          </a:bodyPr>
          <a:lstStyle/>
          <a:p>
            <a:pPr algn="l">
              <a:lnSpc>
                <a:spcPts val="2399"/>
              </a:lnSpc>
            </a:pPr>
            <a:r>
              <a:rPr lang="en-US" b="true" sz="1999">
                <a:solidFill>
                  <a:srgbClr val="000000"/>
                </a:solidFill>
                <a:latin typeface="Arial Bold"/>
                <a:ea typeface="Arial Bold"/>
                <a:cs typeface="Arial Bold"/>
                <a:sym typeface="Arial Bold"/>
              </a:rPr>
              <a:t>Figure 5-4 </a:t>
            </a:r>
            <a:r>
              <a:rPr lang="en-US" sz="1999">
                <a:solidFill>
                  <a:srgbClr val="000000"/>
                </a:solidFill>
                <a:latin typeface="Arial"/>
                <a:ea typeface="Arial"/>
                <a:cs typeface="Arial"/>
                <a:sym typeface="Arial"/>
              </a:rPr>
              <a:t>A firewall is hardware and/or software that protects a home or business’s network resources from intrusion.</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485708" y="1905000"/>
            <a:ext cx="8201092" cy="3520888"/>
          </a:xfrm>
          <a:custGeom>
            <a:avLst/>
            <a:gdLst/>
            <a:ahLst/>
            <a:cxnLst/>
            <a:rect r="r" b="b" t="t" l="l"/>
            <a:pathLst>
              <a:path h="3520888" w="8201092">
                <a:moveTo>
                  <a:pt x="0" y="0"/>
                </a:moveTo>
                <a:lnTo>
                  <a:pt x="8201092" y="0"/>
                </a:lnTo>
                <a:lnTo>
                  <a:pt x="8201092" y="3520888"/>
                </a:lnTo>
                <a:lnTo>
                  <a:pt x="0" y="3520888"/>
                </a:lnTo>
                <a:lnTo>
                  <a:pt x="0" y="0"/>
                </a:lnTo>
                <a:close/>
              </a:path>
            </a:pathLst>
          </a:custGeom>
          <a:blipFill>
            <a:blip r:embed="rId4"/>
            <a:stretch>
              <a:fillRect l="0" t="0" r="0" b="0"/>
            </a:stretch>
          </a:blipFill>
        </p:spPr>
      </p:sp>
      <p:sp>
        <p:nvSpPr>
          <p:cNvPr name="TextBox 9" id="9"/>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5-13</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558708" y="497624"/>
            <a:ext cx="8109366" cy="634422"/>
          </a:xfrm>
          <a:prstGeom prst="rect">
            <a:avLst/>
          </a:prstGeom>
        </p:spPr>
        <p:txBody>
          <a:bodyPr anchor="t" rtlCol="false" tIns="0" lIns="0" bIns="0" rIns="0">
            <a:spAutoFit/>
          </a:bodyPr>
          <a:lstStyle/>
          <a:p>
            <a:pPr algn="l">
              <a:lnSpc>
                <a:spcPts val="5040"/>
              </a:lnSpc>
            </a:pPr>
            <a:r>
              <a:rPr lang="en-US" sz="3600">
                <a:solidFill>
                  <a:srgbClr val="000000"/>
                </a:solidFill>
                <a:latin typeface="Arial"/>
                <a:ea typeface="Arial"/>
                <a:cs typeface="Arial"/>
                <a:sym typeface="Arial"/>
              </a:rPr>
              <a:t>Unauthorized Access and Use (1 of 12)</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4572000" y="802929"/>
            <a:ext cx="4572000" cy="4859855"/>
          </a:xfrm>
          <a:custGeom>
            <a:avLst/>
            <a:gdLst/>
            <a:ahLst/>
            <a:cxnLst/>
            <a:rect r="r" b="b" t="t" l="l"/>
            <a:pathLst>
              <a:path h="4859855" w="4572000">
                <a:moveTo>
                  <a:pt x="0" y="0"/>
                </a:moveTo>
                <a:lnTo>
                  <a:pt x="4572000" y="0"/>
                </a:lnTo>
                <a:lnTo>
                  <a:pt x="4572000" y="4859855"/>
                </a:lnTo>
                <a:lnTo>
                  <a:pt x="0" y="4859855"/>
                </a:lnTo>
                <a:lnTo>
                  <a:pt x="0" y="0"/>
                </a:lnTo>
                <a:close/>
              </a:path>
            </a:pathLst>
          </a:custGeom>
          <a:blipFill>
            <a:blip r:embed="rId4"/>
            <a:stretch>
              <a:fillRect l="0" t="0" r="0" b="-23295"/>
            </a:stretch>
          </a:blipFill>
        </p:spPr>
      </p:sp>
      <p:sp>
        <p:nvSpPr>
          <p:cNvPr name="TextBox 9" id="9"/>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5-14</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634908" y="156248"/>
            <a:ext cx="8109280" cy="634422"/>
          </a:xfrm>
          <a:prstGeom prst="rect">
            <a:avLst/>
          </a:prstGeom>
        </p:spPr>
        <p:txBody>
          <a:bodyPr anchor="t" rtlCol="false" tIns="0" lIns="0" bIns="0" rIns="0">
            <a:spAutoFit/>
          </a:bodyPr>
          <a:lstStyle/>
          <a:p>
            <a:pPr algn="l">
              <a:lnSpc>
                <a:spcPts val="5040"/>
              </a:lnSpc>
            </a:pPr>
            <a:r>
              <a:rPr lang="en-US" sz="3600">
                <a:solidFill>
                  <a:srgbClr val="000000"/>
                </a:solidFill>
                <a:latin typeface="Arial"/>
                <a:ea typeface="Arial"/>
                <a:cs typeface="Arial"/>
                <a:sym typeface="Arial"/>
              </a:rPr>
              <a:t>Unauthorized Access and Use (2 of 12)</a:t>
            </a:r>
          </a:p>
        </p:txBody>
      </p:sp>
      <p:sp>
        <p:nvSpPr>
          <p:cNvPr name="TextBox 12" id="12"/>
          <p:cNvSpPr txBox="true"/>
          <p:nvPr/>
        </p:nvSpPr>
        <p:spPr>
          <a:xfrm rot="0">
            <a:off x="91440" y="1084955"/>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3" id="13"/>
          <p:cNvSpPr txBox="true"/>
          <p:nvPr/>
        </p:nvSpPr>
        <p:spPr>
          <a:xfrm rot="0">
            <a:off x="556898" y="1142105"/>
            <a:ext cx="4161758" cy="1721615"/>
          </a:xfrm>
          <a:prstGeom prst="rect">
            <a:avLst/>
          </a:prstGeom>
        </p:spPr>
        <p:txBody>
          <a:bodyPr anchor="t" rtlCol="false" tIns="0" lIns="0" bIns="0" rIns="0">
            <a:spAutoFit/>
          </a:bodyPr>
          <a:lstStyle/>
          <a:p>
            <a:pPr algn="l">
              <a:lnSpc>
                <a:spcPts val="3396"/>
              </a:lnSpc>
            </a:pPr>
            <a:r>
              <a:rPr lang="en-US" sz="2800" spc="2">
                <a:solidFill>
                  <a:srgbClr val="000000"/>
                </a:solidFill>
                <a:latin typeface="Arial"/>
                <a:ea typeface="Arial"/>
                <a:cs typeface="Arial"/>
                <a:sym typeface="Arial"/>
              </a:rPr>
              <a:t>Organizations take several measures to help prevent unauthorized access and use</a:t>
            </a:r>
          </a:p>
        </p:txBody>
      </p:sp>
      <p:sp>
        <p:nvSpPr>
          <p:cNvPr name="TextBox 14" id="14"/>
          <p:cNvSpPr txBox="true"/>
          <p:nvPr/>
        </p:nvSpPr>
        <p:spPr>
          <a:xfrm rot="0">
            <a:off x="548640" y="2876702"/>
            <a:ext cx="172860" cy="858936"/>
          </a:xfrm>
          <a:prstGeom prst="rect">
            <a:avLst/>
          </a:prstGeom>
        </p:spPr>
        <p:txBody>
          <a:bodyPr anchor="t" rtlCol="false" tIns="0" lIns="0" bIns="0" rIns="0">
            <a:spAutoFit/>
          </a:bodyPr>
          <a:lstStyle/>
          <a:p>
            <a:pPr algn="just">
              <a:lnSpc>
                <a:spcPts val="3408"/>
              </a:lnSpc>
            </a:pPr>
            <a:r>
              <a:rPr lang="en-US" sz="2400" spc="2">
                <a:solidFill>
                  <a:srgbClr val="8A288F"/>
                </a:solidFill>
                <a:latin typeface="Arial"/>
                <a:ea typeface="Arial"/>
                <a:cs typeface="Arial"/>
                <a:sym typeface="Arial"/>
              </a:rPr>
              <a:t>– –</a:t>
            </a:r>
          </a:p>
        </p:txBody>
      </p:sp>
      <p:sp>
        <p:nvSpPr>
          <p:cNvPr name="TextBox 15" id="15"/>
          <p:cNvSpPr txBox="true"/>
          <p:nvPr/>
        </p:nvSpPr>
        <p:spPr>
          <a:xfrm rot="0">
            <a:off x="1005840" y="2876702"/>
            <a:ext cx="3184074" cy="1227744"/>
          </a:xfrm>
          <a:prstGeom prst="rect">
            <a:avLst/>
          </a:prstGeom>
        </p:spPr>
        <p:txBody>
          <a:bodyPr anchor="t" rtlCol="false" tIns="0" lIns="0" bIns="0" rIns="0">
            <a:spAutoFit/>
          </a:bodyPr>
          <a:lstStyle/>
          <a:p>
            <a:pPr algn="l">
              <a:lnSpc>
                <a:spcPts val="3408"/>
              </a:lnSpc>
            </a:pPr>
            <a:r>
              <a:rPr lang="en-US" sz="2400" spc="2">
                <a:solidFill>
                  <a:srgbClr val="000000"/>
                </a:solidFill>
                <a:latin typeface="Arial"/>
                <a:ea typeface="Arial"/>
                <a:cs typeface="Arial"/>
                <a:sym typeface="Arial"/>
              </a:rPr>
              <a:t>Acceptable use policy Disable file and printer </a:t>
            </a:r>
          </a:p>
          <a:p>
            <a:pPr algn="l">
              <a:lnSpc>
                <a:spcPts val="2400"/>
              </a:lnSpc>
            </a:pPr>
            <a:r>
              <a:rPr lang="en-US" sz="2400" spc="2">
                <a:solidFill>
                  <a:srgbClr val="000000"/>
                </a:solidFill>
                <a:latin typeface="Arial"/>
                <a:ea typeface="Arial"/>
                <a:cs typeface="Arial"/>
                <a:sym typeface="Arial"/>
              </a:rPr>
              <a:t>sharing</a:t>
            </a:r>
          </a:p>
        </p:txBody>
      </p:sp>
      <p:sp>
        <p:nvSpPr>
          <p:cNvPr name="TextBox 16" id="16"/>
          <p:cNvSpPr txBox="true"/>
          <p:nvPr/>
        </p:nvSpPr>
        <p:spPr>
          <a:xfrm rot="0">
            <a:off x="545297" y="5521776"/>
            <a:ext cx="8053397" cy="544287"/>
          </a:xfrm>
          <a:prstGeom prst="rect">
            <a:avLst/>
          </a:prstGeom>
        </p:spPr>
        <p:txBody>
          <a:bodyPr anchor="t" rtlCol="false" tIns="0" lIns="0" bIns="0" rIns="0">
            <a:spAutoFit/>
          </a:bodyPr>
          <a:lstStyle/>
          <a:p>
            <a:pPr algn="l">
              <a:lnSpc>
                <a:spcPts val="2088"/>
              </a:lnSpc>
            </a:pPr>
            <a:r>
              <a:rPr lang="en-US" b="true" sz="1800">
                <a:solidFill>
                  <a:srgbClr val="000000"/>
                </a:solidFill>
                <a:latin typeface="Arial Bold"/>
                <a:ea typeface="Arial Bold"/>
                <a:cs typeface="Arial Bold"/>
                <a:sym typeface="Arial Bold"/>
              </a:rPr>
              <a:t>Figure 5-5 </a:t>
            </a:r>
            <a:r>
              <a:rPr lang="en-US" sz="1800">
                <a:solidFill>
                  <a:srgbClr val="000000"/>
                </a:solidFill>
                <a:latin typeface="Arial"/>
                <a:ea typeface="Arial"/>
                <a:cs typeface="Arial"/>
                <a:sym typeface="Arial"/>
              </a:rPr>
              <a:t>To protect files on your device’s hard drive from hackers and other intruders, turn off file and printer sharing on your device. Source: Microsoft</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5-15</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596808" y="244640"/>
            <a:ext cx="8109366"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Unauthorized Access and Use (3 of 12)</a:t>
            </a:r>
          </a:p>
        </p:txBody>
      </p:sp>
      <p:sp>
        <p:nvSpPr>
          <p:cNvPr name="TextBox 14" id="14"/>
          <p:cNvSpPr txBox="true"/>
          <p:nvPr/>
        </p:nvSpPr>
        <p:spPr>
          <a:xfrm rot="0">
            <a:off x="167640" y="1313555"/>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5" id="15"/>
          <p:cNvSpPr txBox="true"/>
          <p:nvPr/>
        </p:nvSpPr>
        <p:spPr>
          <a:xfrm rot="0">
            <a:off x="167640" y="2685155"/>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6" id="16"/>
          <p:cNvSpPr txBox="true"/>
          <p:nvPr/>
        </p:nvSpPr>
        <p:spPr>
          <a:xfrm rot="0">
            <a:off x="685162" y="1370705"/>
            <a:ext cx="8418119" cy="2641067"/>
          </a:xfrm>
          <a:prstGeom prst="rect">
            <a:avLst/>
          </a:prstGeom>
        </p:spPr>
        <p:txBody>
          <a:bodyPr anchor="t" rtlCol="false" tIns="0" lIns="0" bIns="0" rIns="0">
            <a:spAutoFit/>
          </a:bodyPr>
          <a:lstStyle/>
          <a:p>
            <a:pPr algn="l">
              <a:lnSpc>
                <a:spcPts val="3343"/>
              </a:lnSpc>
            </a:pPr>
            <a:r>
              <a:rPr lang="en-US" sz="2800">
                <a:solidFill>
                  <a:srgbClr val="AF4C0F"/>
                </a:solidFill>
                <a:latin typeface="Arial"/>
                <a:ea typeface="Arial"/>
                <a:cs typeface="Arial"/>
                <a:sym typeface="Arial"/>
              </a:rPr>
              <a:t>Access controls</a:t>
            </a:r>
            <a:r>
              <a:rPr lang="en-US" sz="2800">
                <a:solidFill>
                  <a:srgbClr val="000000"/>
                </a:solidFill>
                <a:latin typeface="Arial"/>
                <a:ea typeface="Arial"/>
                <a:cs typeface="Arial"/>
                <a:sym typeface="Arial"/>
              </a:rPr>
              <a:t> define who can access a computer, device, or network; when they can access it; and what actions they can take while accessing it.</a:t>
            </a:r>
          </a:p>
          <a:p>
            <a:pPr algn="l">
              <a:lnSpc>
                <a:spcPts val="4944"/>
              </a:lnSpc>
            </a:pPr>
            <a:r>
              <a:rPr lang="en-US" sz="2800">
                <a:solidFill>
                  <a:srgbClr val="000000"/>
                </a:solidFill>
                <a:latin typeface="Arial"/>
                <a:ea typeface="Arial"/>
                <a:cs typeface="Arial"/>
                <a:sym typeface="Arial"/>
              </a:rPr>
              <a:t>The computer, device, or network should maintain </a:t>
            </a:r>
          </a:p>
          <a:p>
            <a:pPr algn="l">
              <a:lnSpc>
                <a:spcPts val="1680"/>
              </a:lnSpc>
            </a:pPr>
            <a:r>
              <a:rPr lang="en-US" sz="2800" spc="2">
                <a:solidFill>
                  <a:srgbClr val="000000"/>
                </a:solidFill>
                <a:latin typeface="Arial"/>
                <a:ea typeface="Arial"/>
                <a:cs typeface="Arial"/>
                <a:sym typeface="Arial"/>
              </a:rPr>
              <a:t>an </a:t>
            </a:r>
            <a:r>
              <a:rPr lang="en-US" sz="2800" spc="2">
                <a:solidFill>
                  <a:srgbClr val="AF4C0F"/>
                </a:solidFill>
                <a:latin typeface="Arial"/>
                <a:ea typeface="Arial"/>
                <a:cs typeface="Arial"/>
                <a:sym typeface="Arial"/>
              </a:rPr>
              <a:t>audit trail</a:t>
            </a:r>
            <a:r>
              <a:rPr lang="en-US" sz="2800" spc="2">
                <a:solidFill>
                  <a:srgbClr val="000000"/>
                </a:solidFill>
                <a:latin typeface="Arial"/>
                <a:ea typeface="Arial"/>
                <a:cs typeface="Arial"/>
                <a:sym typeface="Arial"/>
              </a:rPr>
              <a:t> that records in a file both successful </a:t>
            </a:r>
          </a:p>
          <a:p>
            <a:pPr algn="l">
              <a:lnSpc>
                <a:spcPts val="5135"/>
              </a:lnSpc>
            </a:pPr>
            <a:r>
              <a:rPr lang="en-US" sz="2800" spc="2">
                <a:solidFill>
                  <a:srgbClr val="000000"/>
                </a:solidFill>
                <a:latin typeface="Arial"/>
                <a:ea typeface="Arial"/>
                <a:cs typeface="Arial"/>
                <a:sym typeface="Arial"/>
              </a:rPr>
              <a:t>and unsuccessful access attempts.</a:t>
            </a:r>
          </a:p>
        </p:txBody>
      </p:sp>
      <p:sp>
        <p:nvSpPr>
          <p:cNvPr name="TextBox 17" id="17"/>
          <p:cNvSpPr txBox="true"/>
          <p:nvPr/>
        </p:nvSpPr>
        <p:spPr>
          <a:xfrm rot="0">
            <a:off x="1083945" y="4161739"/>
            <a:ext cx="1469574" cy="756828"/>
          </a:xfrm>
          <a:prstGeom prst="rect">
            <a:avLst/>
          </a:prstGeom>
        </p:spPr>
        <p:txBody>
          <a:bodyPr anchor="t" rtlCol="false" tIns="0" lIns="0" bIns="0" rIns="0">
            <a:spAutoFit/>
          </a:bodyPr>
          <a:lstStyle/>
          <a:p>
            <a:pPr algn="ctr">
              <a:lnSpc>
                <a:spcPts val="2224"/>
              </a:lnSpc>
            </a:pPr>
            <a:r>
              <a:rPr lang="en-US" b="true" sz="2400">
                <a:solidFill>
                  <a:srgbClr val="000000"/>
                </a:solidFill>
                <a:latin typeface="Arial Bold"/>
                <a:ea typeface="Arial Bold"/>
                <a:cs typeface="Arial Bold"/>
                <a:sym typeface="Arial Bold"/>
              </a:rPr>
              <a:t> </a:t>
            </a:r>
          </a:p>
          <a:p>
            <a:pPr algn="ctr">
              <a:lnSpc>
                <a:spcPts val="3504"/>
              </a:lnSpc>
            </a:pPr>
            <a:r>
              <a:rPr lang="en-US" b="true" sz="2400">
                <a:solidFill>
                  <a:srgbClr val="000000"/>
                </a:solidFill>
                <a:latin typeface="Arial Bold"/>
                <a:ea typeface="Arial Bold"/>
                <a:cs typeface="Arial Bold"/>
                <a:sym typeface="Arial Bold"/>
              </a:rPr>
              <a:t>Password</a:t>
            </a:r>
          </a:p>
        </p:txBody>
      </p:sp>
      <p:sp>
        <p:nvSpPr>
          <p:cNvPr name="TextBox 18" id="18"/>
          <p:cNvSpPr txBox="true"/>
          <p:nvPr/>
        </p:nvSpPr>
        <p:spPr>
          <a:xfrm rot="0">
            <a:off x="631193" y="4022369"/>
            <a:ext cx="172860" cy="880653"/>
          </a:xfrm>
          <a:prstGeom prst="rect">
            <a:avLst/>
          </a:prstGeom>
        </p:spPr>
        <p:txBody>
          <a:bodyPr anchor="t" rtlCol="false" tIns="0" lIns="0" bIns="0" rIns="0">
            <a:spAutoFit/>
          </a:bodyPr>
          <a:lstStyle/>
          <a:p>
            <a:pPr algn="just">
              <a:lnSpc>
                <a:spcPts val="3504"/>
              </a:lnSpc>
            </a:pPr>
            <a:r>
              <a:rPr lang="en-US" sz="2400">
                <a:solidFill>
                  <a:srgbClr val="8A288F"/>
                </a:solidFill>
                <a:latin typeface="Arial"/>
                <a:ea typeface="Arial"/>
                <a:cs typeface="Arial"/>
                <a:sym typeface="Arial"/>
              </a:rPr>
              <a:t>– –</a:t>
            </a:r>
          </a:p>
        </p:txBody>
      </p:sp>
      <p:sp>
        <p:nvSpPr>
          <p:cNvPr name="TextBox 19" id="19"/>
          <p:cNvSpPr txBox="true"/>
          <p:nvPr/>
        </p:nvSpPr>
        <p:spPr>
          <a:xfrm rot="0">
            <a:off x="1083945" y="4037914"/>
            <a:ext cx="1591161" cy="435654"/>
          </a:xfrm>
          <a:prstGeom prst="rect">
            <a:avLst/>
          </a:prstGeom>
        </p:spPr>
        <p:txBody>
          <a:bodyPr anchor="t" rtlCol="false" tIns="0" lIns="0" bIns="0" rIns="0">
            <a:spAutoFit/>
          </a:bodyPr>
          <a:lstStyle/>
          <a:p>
            <a:pPr algn="l">
              <a:lnSpc>
                <a:spcPts val="3504"/>
              </a:lnSpc>
            </a:pPr>
            <a:r>
              <a:rPr lang="en-US" b="true" sz="2400">
                <a:solidFill>
                  <a:srgbClr val="000000"/>
                </a:solidFill>
                <a:latin typeface="Arial Bold"/>
                <a:ea typeface="Arial Bold"/>
                <a:cs typeface="Arial Bold"/>
                <a:sym typeface="Arial Bold"/>
              </a:rPr>
              <a:t>Username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78841" y="6456950"/>
            <a:ext cx="268891" cy="202511"/>
          </a:xfrm>
          <a:prstGeom prst="rect">
            <a:avLst/>
          </a:prstGeom>
        </p:spPr>
        <p:txBody>
          <a:bodyPr anchor="t" rtlCol="false" tIns="0" lIns="0" bIns="0" rIns="0">
            <a:spAutoFit/>
          </a:bodyPr>
          <a:lstStyle/>
          <a:p>
            <a:pPr algn="l">
              <a:lnSpc>
                <a:spcPts val="1679"/>
              </a:lnSpc>
            </a:pPr>
            <a:r>
              <a:rPr lang="en-US" sz="1200" spc="51">
                <a:solidFill>
                  <a:srgbClr val="FFFFFF"/>
                </a:solidFill>
                <a:latin typeface="IBM Plex Sans"/>
                <a:ea typeface="IBM Plex Sans"/>
                <a:cs typeface="IBM Plex Sans"/>
                <a:sym typeface="IBM Plex Sans"/>
              </a:rPr>
              <a:t>5-2</a:t>
            </a:r>
          </a:p>
        </p:txBody>
      </p:sp>
      <p:sp>
        <p:nvSpPr>
          <p:cNvPr name="TextBox 12" id="12"/>
          <p:cNvSpPr txBox="true"/>
          <p:nvPr/>
        </p:nvSpPr>
        <p:spPr>
          <a:xfrm rot="0">
            <a:off x="1676400" y="6416488"/>
            <a:ext cx="6567354" cy="162963"/>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p:txBody>
      </p:sp>
      <p:sp>
        <p:nvSpPr>
          <p:cNvPr name="TextBox 13" id="13"/>
          <p:cNvSpPr txBox="true"/>
          <p:nvPr/>
        </p:nvSpPr>
        <p:spPr>
          <a:xfrm rot="0">
            <a:off x="1676400" y="6562049"/>
            <a:ext cx="1547031" cy="152714"/>
          </a:xfrm>
          <a:prstGeom prst="rect">
            <a:avLst/>
          </a:prstGeom>
        </p:spPr>
        <p:txBody>
          <a:bodyPr anchor="t" rtlCol="false" tIns="0" lIns="0" bIns="0" rIns="0">
            <a:spAutoFit/>
          </a:bodyPr>
          <a:lstStyle/>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4" id="14"/>
          <p:cNvSpPr txBox="true"/>
          <p:nvPr/>
        </p:nvSpPr>
        <p:spPr>
          <a:xfrm rot="0">
            <a:off x="1701803" y="244640"/>
            <a:ext cx="5855160"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Objectives Overview (1 of 2)</a:t>
            </a:r>
          </a:p>
        </p:txBody>
      </p:sp>
      <p:sp>
        <p:nvSpPr>
          <p:cNvPr name="TextBox 15" id="15"/>
          <p:cNvSpPr txBox="true"/>
          <p:nvPr/>
        </p:nvSpPr>
        <p:spPr>
          <a:xfrm rot="0">
            <a:off x="243840" y="976703"/>
            <a:ext cx="117881" cy="722776"/>
          </a:xfrm>
          <a:prstGeom prst="rect">
            <a:avLst/>
          </a:prstGeom>
        </p:spPr>
        <p:txBody>
          <a:bodyPr anchor="t" rtlCol="false" tIns="0" lIns="0" bIns="0" rIns="0">
            <a:spAutoFit/>
          </a:bodyPr>
          <a:lstStyle/>
          <a:p>
            <a:pPr algn="l">
              <a:lnSpc>
                <a:spcPts val="6499"/>
              </a:lnSpc>
            </a:pPr>
            <a:r>
              <a:rPr lang="en-US" sz="2599">
                <a:solidFill>
                  <a:srgbClr val="8A288F"/>
                </a:solidFill>
                <a:latin typeface="Arial"/>
                <a:ea typeface="Arial"/>
                <a:cs typeface="Arial"/>
                <a:sym typeface="Arial"/>
              </a:rPr>
              <a:t>•</a:t>
            </a:r>
          </a:p>
        </p:txBody>
      </p:sp>
      <p:sp>
        <p:nvSpPr>
          <p:cNvPr name="TextBox 16" id="16"/>
          <p:cNvSpPr txBox="true"/>
          <p:nvPr/>
        </p:nvSpPr>
        <p:spPr>
          <a:xfrm rot="0">
            <a:off x="243840" y="1854527"/>
            <a:ext cx="117881" cy="722776"/>
          </a:xfrm>
          <a:prstGeom prst="rect">
            <a:avLst/>
          </a:prstGeom>
        </p:spPr>
        <p:txBody>
          <a:bodyPr anchor="t" rtlCol="false" tIns="0" lIns="0" bIns="0" rIns="0">
            <a:spAutoFit/>
          </a:bodyPr>
          <a:lstStyle/>
          <a:p>
            <a:pPr algn="l">
              <a:lnSpc>
                <a:spcPts val="6499"/>
              </a:lnSpc>
            </a:pPr>
            <a:r>
              <a:rPr lang="en-US" sz="2599">
                <a:solidFill>
                  <a:srgbClr val="8A288F"/>
                </a:solidFill>
                <a:latin typeface="Arial"/>
                <a:ea typeface="Arial"/>
                <a:cs typeface="Arial"/>
                <a:sym typeface="Arial"/>
              </a:rPr>
              <a:t>•</a:t>
            </a:r>
          </a:p>
        </p:txBody>
      </p:sp>
      <p:sp>
        <p:nvSpPr>
          <p:cNvPr name="TextBox 17" id="17"/>
          <p:cNvSpPr txBox="true"/>
          <p:nvPr/>
        </p:nvSpPr>
        <p:spPr>
          <a:xfrm rot="0">
            <a:off x="243840" y="2729303"/>
            <a:ext cx="117881" cy="722776"/>
          </a:xfrm>
          <a:prstGeom prst="rect">
            <a:avLst/>
          </a:prstGeom>
        </p:spPr>
        <p:txBody>
          <a:bodyPr anchor="t" rtlCol="false" tIns="0" lIns="0" bIns="0" rIns="0">
            <a:spAutoFit/>
          </a:bodyPr>
          <a:lstStyle/>
          <a:p>
            <a:pPr algn="l">
              <a:lnSpc>
                <a:spcPts val="6499"/>
              </a:lnSpc>
            </a:pPr>
            <a:r>
              <a:rPr lang="en-US" sz="2599">
                <a:solidFill>
                  <a:srgbClr val="8A288F"/>
                </a:solidFill>
                <a:latin typeface="Arial"/>
                <a:ea typeface="Arial"/>
                <a:cs typeface="Arial"/>
                <a:sym typeface="Arial"/>
              </a:rPr>
              <a:t>•</a:t>
            </a:r>
          </a:p>
        </p:txBody>
      </p:sp>
      <p:sp>
        <p:nvSpPr>
          <p:cNvPr name="TextBox 18" id="18"/>
          <p:cNvSpPr txBox="true"/>
          <p:nvPr/>
        </p:nvSpPr>
        <p:spPr>
          <a:xfrm rot="0">
            <a:off x="243840" y="3591887"/>
            <a:ext cx="117881" cy="722776"/>
          </a:xfrm>
          <a:prstGeom prst="rect">
            <a:avLst/>
          </a:prstGeom>
        </p:spPr>
        <p:txBody>
          <a:bodyPr anchor="t" rtlCol="false" tIns="0" lIns="0" bIns="0" rIns="0">
            <a:spAutoFit/>
          </a:bodyPr>
          <a:lstStyle/>
          <a:p>
            <a:pPr algn="l">
              <a:lnSpc>
                <a:spcPts val="6499"/>
              </a:lnSpc>
            </a:pPr>
            <a:r>
              <a:rPr lang="en-US" sz="2599">
                <a:solidFill>
                  <a:srgbClr val="8A288F"/>
                </a:solidFill>
                <a:latin typeface="Arial"/>
                <a:ea typeface="Arial"/>
                <a:cs typeface="Arial"/>
                <a:sym typeface="Arial"/>
              </a:rPr>
              <a:t>•</a:t>
            </a:r>
          </a:p>
        </p:txBody>
      </p:sp>
      <p:sp>
        <p:nvSpPr>
          <p:cNvPr name="TextBox 19" id="19"/>
          <p:cNvSpPr txBox="true"/>
          <p:nvPr/>
        </p:nvSpPr>
        <p:spPr>
          <a:xfrm rot="0">
            <a:off x="243840" y="4469711"/>
            <a:ext cx="117881" cy="722776"/>
          </a:xfrm>
          <a:prstGeom prst="rect">
            <a:avLst/>
          </a:prstGeom>
        </p:spPr>
        <p:txBody>
          <a:bodyPr anchor="t" rtlCol="false" tIns="0" lIns="0" bIns="0" rIns="0">
            <a:spAutoFit/>
          </a:bodyPr>
          <a:lstStyle/>
          <a:p>
            <a:pPr algn="l">
              <a:lnSpc>
                <a:spcPts val="6499"/>
              </a:lnSpc>
            </a:pPr>
            <a:r>
              <a:rPr lang="en-US" sz="2599">
                <a:solidFill>
                  <a:srgbClr val="8A288F"/>
                </a:solidFill>
                <a:latin typeface="Arial"/>
                <a:ea typeface="Arial"/>
                <a:cs typeface="Arial"/>
                <a:sym typeface="Arial"/>
              </a:rPr>
              <a:t>•</a:t>
            </a:r>
          </a:p>
        </p:txBody>
      </p:sp>
      <p:sp>
        <p:nvSpPr>
          <p:cNvPr name="TextBox 20" id="20"/>
          <p:cNvSpPr txBox="true"/>
          <p:nvPr/>
        </p:nvSpPr>
        <p:spPr>
          <a:xfrm rot="0">
            <a:off x="761362" y="1300553"/>
            <a:ext cx="8306295" cy="4285126"/>
          </a:xfrm>
          <a:prstGeom prst="rect">
            <a:avLst/>
          </a:prstGeom>
        </p:spPr>
        <p:txBody>
          <a:bodyPr anchor="t" rtlCol="false" tIns="0" lIns="0" bIns="0" rIns="0">
            <a:spAutoFit/>
          </a:bodyPr>
          <a:lstStyle/>
          <a:p>
            <a:pPr algn="l">
              <a:lnSpc>
                <a:spcPts val="3096"/>
              </a:lnSpc>
            </a:pPr>
            <a:r>
              <a:rPr lang="en-US" sz="2599">
                <a:solidFill>
                  <a:srgbClr val="000000"/>
                </a:solidFill>
                <a:latin typeface="Arial"/>
                <a:ea typeface="Arial"/>
                <a:cs typeface="Arial"/>
                <a:sym typeface="Arial"/>
              </a:rPr>
              <a:t>Define the term, digital security risks, and briefly describe the types of cybercriminals.</a:t>
            </a:r>
          </a:p>
          <a:p>
            <a:pPr algn="l">
              <a:lnSpc>
                <a:spcPts val="4536"/>
              </a:lnSpc>
            </a:pPr>
            <a:r>
              <a:rPr lang="en-US" sz="2599" spc="2">
                <a:solidFill>
                  <a:srgbClr val="000000"/>
                </a:solidFill>
                <a:latin typeface="Arial"/>
                <a:ea typeface="Arial"/>
                <a:cs typeface="Arial"/>
                <a:sym typeface="Arial"/>
              </a:rPr>
              <a:t>Describe various types of Internet and network attacks, </a:t>
            </a:r>
          </a:p>
          <a:p>
            <a:pPr algn="l">
              <a:lnSpc>
                <a:spcPts val="1656"/>
              </a:lnSpc>
            </a:pPr>
            <a:r>
              <a:rPr lang="en-US" sz="2599" spc="2">
                <a:solidFill>
                  <a:srgbClr val="000000"/>
                </a:solidFill>
                <a:latin typeface="Arial"/>
                <a:ea typeface="Arial"/>
                <a:cs typeface="Arial"/>
                <a:sym typeface="Arial"/>
              </a:rPr>
              <a:t>and explain ways to safeguard against these attacks.</a:t>
            </a:r>
          </a:p>
          <a:p>
            <a:pPr algn="l">
              <a:lnSpc>
                <a:spcPts val="5927"/>
              </a:lnSpc>
            </a:pPr>
            <a:r>
              <a:rPr lang="en-US" sz="2599" spc="2">
                <a:solidFill>
                  <a:srgbClr val="000000"/>
                </a:solidFill>
                <a:latin typeface="Arial"/>
                <a:ea typeface="Arial"/>
                <a:cs typeface="Arial"/>
                <a:sym typeface="Arial"/>
              </a:rPr>
              <a:t>Discuss techniques to prevent unauthorized computer </a:t>
            </a:r>
          </a:p>
          <a:p>
            <a:pPr algn="l">
              <a:lnSpc>
                <a:spcPts val="1299"/>
              </a:lnSpc>
            </a:pPr>
            <a:r>
              <a:rPr lang="en-US" sz="2599" spc="2">
                <a:solidFill>
                  <a:srgbClr val="000000"/>
                </a:solidFill>
                <a:latin typeface="Arial"/>
                <a:ea typeface="Arial"/>
                <a:cs typeface="Arial"/>
                <a:sym typeface="Arial"/>
              </a:rPr>
              <a:t>access and use.</a:t>
            </a:r>
          </a:p>
          <a:p>
            <a:pPr algn="l">
              <a:lnSpc>
                <a:spcPts val="6091"/>
              </a:lnSpc>
            </a:pPr>
            <a:r>
              <a:rPr lang="en-US" sz="2599" spc="2">
                <a:solidFill>
                  <a:srgbClr val="000000"/>
                </a:solidFill>
                <a:latin typeface="Arial"/>
                <a:ea typeface="Arial"/>
                <a:cs typeface="Arial"/>
                <a:sym typeface="Arial"/>
              </a:rPr>
              <a:t>Explain the ways that software manufacturers protect </a:t>
            </a:r>
          </a:p>
          <a:p>
            <a:pPr algn="l">
              <a:lnSpc>
                <a:spcPts val="1299"/>
              </a:lnSpc>
            </a:pPr>
            <a:r>
              <a:rPr lang="en-US" sz="2599">
                <a:solidFill>
                  <a:srgbClr val="000000"/>
                </a:solidFill>
                <a:latin typeface="Arial"/>
                <a:ea typeface="Arial"/>
                <a:cs typeface="Arial"/>
                <a:sym typeface="Arial"/>
              </a:rPr>
              <a:t>against software piracy.</a:t>
            </a:r>
          </a:p>
          <a:p>
            <a:pPr algn="l">
              <a:lnSpc>
                <a:spcPts val="6284"/>
              </a:lnSpc>
            </a:pPr>
            <a:r>
              <a:rPr lang="en-US" sz="2599" spc="2">
                <a:solidFill>
                  <a:srgbClr val="000000"/>
                </a:solidFill>
                <a:latin typeface="Arial"/>
                <a:ea typeface="Arial"/>
                <a:cs typeface="Arial"/>
                <a:sym typeface="Arial"/>
              </a:rPr>
              <a:t>Discuss how encryption, digital signatures, and digital </a:t>
            </a:r>
          </a:p>
          <a:p>
            <a:pPr algn="l">
              <a:lnSpc>
                <a:spcPts val="1299"/>
              </a:lnSpc>
            </a:pPr>
            <a:r>
              <a:rPr lang="en-US" sz="2599">
                <a:solidFill>
                  <a:srgbClr val="000000"/>
                </a:solidFill>
                <a:latin typeface="Arial"/>
                <a:ea typeface="Arial"/>
                <a:cs typeface="Arial"/>
                <a:sym typeface="Arial"/>
              </a:rPr>
              <a:t>certificates work.</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622945" y="0"/>
            <a:ext cx="7723870" cy="5486400"/>
          </a:xfrm>
          <a:custGeom>
            <a:avLst/>
            <a:gdLst/>
            <a:ahLst/>
            <a:cxnLst/>
            <a:rect r="r" b="b" t="t" l="l"/>
            <a:pathLst>
              <a:path h="5486400" w="7723870">
                <a:moveTo>
                  <a:pt x="0" y="0"/>
                </a:moveTo>
                <a:lnTo>
                  <a:pt x="7723870" y="0"/>
                </a:lnTo>
                <a:lnTo>
                  <a:pt x="7723870" y="5486400"/>
                </a:lnTo>
                <a:lnTo>
                  <a:pt x="0" y="5486400"/>
                </a:lnTo>
                <a:lnTo>
                  <a:pt x="0" y="0"/>
                </a:lnTo>
                <a:close/>
              </a:path>
            </a:pathLst>
          </a:custGeom>
          <a:blipFill>
            <a:blip r:embed="rId4"/>
            <a:stretch>
              <a:fillRect l="0" t="-409" r="0" b="-25166"/>
            </a:stretch>
          </a:blipFill>
        </p:spPr>
      </p:sp>
      <p:sp>
        <p:nvSpPr>
          <p:cNvPr name="TextBox 9" id="9"/>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5-16</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339552" y="5337972"/>
            <a:ext cx="8290655" cy="834228"/>
          </a:xfrm>
          <a:prstGeom prst="rect">
            <a:avLst/>
          </a:prstGeom>
        </p:spPr>
        <p:txBody>
          <a:bodyPr anchor="t" rtlCol="false" tIns="0" lIns="0" bIns="0" rIns="0">
            <a:spAutoFit/>
          </a:bodyPr>
          <a:lstStyle/>
          <a:p>
            <a:pPr algn="l">
              <a:lnSpc>
                <a:spcPts val="2167"/>
              </a:lnSpc>
            </a:pPr>
            <a:r>
              <a:rPr lang="en-US" b="true" sz="1800">
                <a:solidFill>
                  <a:srgbClr val="000000"/>
                </a:solidFill>
                <a:latin typeface="Arial Bold"/>
                <a:ea typeface="Arial Bold"/>
                <a:cs typeface="Arial Bold"/>
                <a:sym typeface="Arial Bold"/>
              </a:rPr>
              <a:t>Figure 5-6 </a:t>
            </a:r>
            <a:r>
              <a:rPr lang="en-US" sz="1800">
                <a:solidFill>
                  <a:srgbClr val="000000"/>
                </a:solidFill>
                <a:latin typeface="Arial"/>
                <a:ea typeface="Arial"/>
                <a:cs typeface="Arial"/>
                <a:sym typeface="Arial"/>
              </a:rPr>
              <a:t>Many websites that maintain personal and confidential data, such as Citibank’s credit card system, require a user to enter a user name (user ID) and password. Source: Citigroup Inc</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1676400" y="6297616"/>
            <a:ext cx="6444339" cy="528638"/>
            <a:chOff x="0" y="0"/>
            <a:chExt cx="6444348" cy="528638"/>
          </a:xfrm>
        </p:grpSpPr>
        <p:sp>
          <p:nvSpPr>
            <p:cNvPr name="Freeform 8" id="8"/>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9" id="9"/>
          <p:cNvSpPr/>
          <p:nvPr/>
        </p:nvSpPr>
        <p:spPr>
          <a:xfrm flipH="false" flipV="false" rot="0">
            <a:off x="8235696" y="6641592"/>
            <a:ext cx="908304" cy="216408"/>
          </a:xfrm>
          <a:custGeom>
            <a:avLst/>
            <a:gdLst/>
            <a:ahLst/>
            <a:cxnLst/>
            <a:rect r="r" b="b" t="t" l="l"/>
            <a:pathLst>
              <a:path h="216408" w="908304">
                <a:moveTo>
                  <a:pt x="0" y="0"/>
                </a:moveTo>
                <a:lnTo>
                  <a:pt x="908304" y="0"/>
                </a:lnTo>
                <a:lnTo>
                  <a:pt x="908304" y="216408"/>
                </a:lnTo>
                <a:lnTo>
                  <a:pt x="0" y="216408"/>
                </a:lnTo>
                <a:lnTo>
                  <a:pt x="0" y="0"/>
                </a:lnTo>
                <a:close/>
              </a:path>
            </a:pathLst>
          </a:custGeom>
          <a:blipFill>
            <a:blip r:embed="rId4"/>
            <a:stretch>
              <a:fillRect l="0" t="0" r="0" b="0"/>
            </a:stretch>
          </a:blipFill>
        </p:spPr>
      </p:sp>
      <p:grpSp>
        <p:nvGrpSpPr>
          <p:cNvPr name="Group 10" id="10"/>
          <p:cNvGrpSpPr>
            <a:grpSpLocks noChangeAspect="true"/>
          </p:cNvGrpSpPr>
          <p:nvPr/>
        </p:nvGrpSpPr>
        <p:grpSpPr>
          <a:xfrm rot="0">
            <a:off x="8534400" y="6248400"/>
            <a:ext cx="609600" cy="609600"/>
            <a:chOff x="0" y="0"/>
            <a:chExt cx="609600" cy="609600"/>
          </a:xfrm>
        </p:grpSpPr>
        <p:sp>
          <p:nvSpPr>
            <p:cNvPr name="Freeform 11" id="11"/>
            <p:cNvSpPr/>
            <p:nvPr/>
          </p:nvSpPr>
          <p:spPr>
            <a:xfrm flipH="false" flipV="false" rot="0">
              <a:off x="0" y="0"/>
              <a:ext cx="609600" cy="609600"/>
            </a:xfrm>
            <a:custGeom>
              <a:avLst/>
              <a:gdLst/>
              <a:ahLst/>
              <a:cxnLst/>
              <a:rect r="r" b="b" t="t" l="l"/>
              <a:pathLst>
                <a:path h="609600" w="609600">
                  <a:moveTo>
                    <a:pt x="0" y="0"/>
                  </a:moveTo>
                  <a:lnTo>
                    <a:pt x="609600" y="0"/>
                  </a:lnTo>
                  <a:lnTo>
                    <a:pt x="609600" y="609600"/>
                  </a:lnTo>
                  <a:lnTo>
                    <a:pt x="0" y="609600"/>
                  </a:lnTo>
                  <a:close/>
                </a:path>
              </a:pathLst>
            </a:custGeom>
            <a:solidFill>
              <a:srgbClr val="005F86"/>
            </a:solidFill>
          </p:spPr>
        </p:sp>
      </p:grpSp>
      <p:sp>
        <p:nvSpPr>
          <p:cNvPr name="Freeform 12" id="12"/>
          <p:cNvSpPr/>
          <p:nvPr/>
        </p:nvSpPr>
        <p:spPr>
          <a:xfrm flipH="false" flipV="false" rot="0">
            <a:off x="0" y="0"/>
            <a:ext cx="9144000" cy="6833806"/>
          </a:xfrm>
          <a:custGeom>
            <a:avLst/>
            <a:gdLst/>
            <a:ahLst/>
            <a:cxnLst/>
            <a:rect r="r" b="b" t="t" l="l"/>
            <a:pathLst>
              <a:path h="6833806" w="9144000">
                <a:moveTo>
                  <a:pt x="0" y="0"/>
                </a:moveTo>
                <a:lnTo>
                  <a:pt x="9144000" y="0"/>
                </a:lnTo>
                <a:lnTo>
                  <a:pt x="9144000" y="6833806"/>
                </a:lnTo>
                <a:lnTo>
                  <a:pt x="0" y="6833806"/>
                </a:lnTo>
                <a:lnTo>
                  <a:pt x="0" y="0"/>
                </a:lnTo>
                <a:close/>
              </a:path>
            </a:pathLst>
          </a:custGeom>
          <a:blipFill>
            <a:blip r:embed="rId5"/>
            <a:stretch>
              <a:fillRect l="0" t="0" r="0" b="0"/>
            </a:stretch>
          </a:blipFill>
        </p:spPr>
      </p:sp>
      <p:sp>
        <p:nvSpPr>
          <p:cNvPr name="TextBox 13" id="13"/>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5-17</a:t>
            </a:r>
          </a:p>
        </p:txBody>
      </p:sp>
      <p:sp>
        <p:nvSpPr>
          <p:cNvPr name="TextBox 14" id="14"/>
          <p:cNvSpPr txBox="true"/>
          <p:nvPr/>
        </p:nvSpPr>
        <p:spPr>
          <a:xfrm rot="0">
            <a:off x="1676400" y="6416488"/>
            <a:ext cx="2095243" cy="162963"/>
          </a:xfrm>
          <a:prstGeom prst="rect">
            <a:avLst/>
          </a:prstGeom>
        </p:spPr>
        <p:txBody>
          <a:bodyPr anchor="t" rtlCol="false" tIns="0" lIns="0" bIns="0" rIns="0">
            <a:spAutoFit/>
          </a:bodyPr>
          <a:lstStyle/>
          <a:p>
            <a:pPr algn="l">
              <a:lnSpc>
                <a:spcPts val="1205"/>
              </a:lnSpc>
            </a:pPr>
            <a:r>
              <a:rPr lang="en-US" b="true" sz="999" spc="6">
                <a:solidFill>
                  <a:srgbClr val="FFFFFF"/>
                </a:solidFill>
                <a:latin typeface="Arial Bold"/>
                <a:ea typeface="Arial Bold"/>
                <a:cs typeface="Arial Bold"/>
                <a:sym typeface="Arial Bold"/>
              </a:rPr>
              <a:t>© 2018 Cengage</a:t>
            </a:r>
            <a:r>
              <a:rPr lang="en-US" sz="999" spc="6">
                <a:solidFill>
                  <a:srgbClr val="FFFFFF"/>
                </a:solidFill>
                <a:latin typeface="Arial"/>
                <a:ea typeface="Arial"/>
                <a:cs typeface="Arial"/>
                <a:sym typeface="Arial"/>
              </a:rPr>
              <a:t>版權所有，為課本著作</a:t>
            </a:r>
          </a:p>
        </p:txBody>
      </p:sp>
      <p:sp>
        <p:nvSpPr>
          <p:cNvPr name="TextBox 15" id="15"/>
          <p:cNvSpPr txBox="true"/>
          <p:nvPr/>
        </p:nvSpPr>
        <p:spPr>
          <a:xfrm rot="0">
            <a:off x="1676400" y="6399562"/>
            <a:ext cx="1496158" cy="368722"/>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、未經授權重製和公開散</a:t>
            </a:r>
            <a:r>
              <a:rPr lang="en-US" sz="980">
                <a:solidFill>
                  <a:srgbClr val="000000"/>
                </a:solidFill>
                <a:latin typeface="Arimo"/>
                <a:ea typeface="Arimo"/>
                <a:cs typeface="Arimo"/>
                <a:sym typeface="Arimo"/>
              </a:rPr>
              <a:t> </a:t>
            </a:r>
          </a:p>
        </p:txBody>
      </p:sp>
      <p:sp>
        <p:nvSpPr>
          <p:cNvPr name="TextBox 16" id="16"/>
          <p:cNvSpPr txBox="true"/>
          <p:nvPr/>
        </p:nvSpPr>
        <p:spPr>
          <a:xfrm rot="0">
            <a:off x="3733733" y="6409649"/>
            <a:ext cx="129540" cy="152714"/>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之</a:t>
            </a:r>
          </a:p>
        </p:txBody>
      </p:sp>
      <p:sp>
        <p:nvSpPr>
          <p:cNvPr name="TextBox 17" id="17"/>
          <p:cNvSpPr txBox="true"/>
          <p:nvPr/>
        </p:nvSpPr>
        <p:spPr>
          <a:xfrm rot="0">
            <a:off x="3066098" y="6562049"/>
            <a:ext cx="129540" cy="152714"/>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佈</a:t>
            </a:r>
          </a:p>
        </p:txBody>
      </p:sp>
      <p:sp>
        <p:nvSpPr>
          <p:cNvPr name="TextBox 18" id="18"/>
          <p:cNvSpPr txBox="true"/>
          <p:nvPr/>
        </p:nvSpPr>
        <p:spPr>
          <a:xfrm rot="0">
            <a:off x="3822316" y="6399428"/>
            <a:ext cx="4378519" cy="368979"/>
          </a:xfrm>
          <a:prstGeom prst="rect">
            <a:avLst/>
          </a:prstGeom>
        </p:spPr>
        <p:txBody>
          <a:bodyPr anchor="t" rtlCol="false" tIns="0" lIns="0" bIns="0" rIns="0">
            <a:spAutoFit/>
          </a:bodyPr>
          <a:lstStyle/>
          <a:p>
            <a:pPr algn="l">
              <a:lnSpc>
                <a:spcPts val="1182"/>
              </a:lnSpc>
            </a:pP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延伸教材，亦受著作權法</a:t>
            </a: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之規範保護，僅作為授課教學使用，禁止列印、影印</a:t>
            </a:r>
          </a:p>
        </p:txBody>
      </p:sp>
      <p:sp>
        <p:nvSpPr>
          <p:cNvPr name="TextBox 19" id="19"/>
          <p:cNvSpPr txBox="true"/>
          <p:nvPr/>
        </p:nvSpPr>
        <p:spPr>
          <a:xfrm rot="0">
            <a:off x="2834640" y="6351803"/>
            <a:ext cx="2357895" cy="416604"/>
          </a:xfrm>
          <a:prstGeom prst="rect">
            <a:avLst/>
          </a:prstGeom>
        </p:spPr>
        <p:txBody>
          <a:bodyPr anchor="t" rtlCol="false" tIns="0" lIns="0" bIns="0" rIns="0">
            <a:spAutoFit/>
          </a:bodyPr>
          <a:lstStyle/>
          <a:p>
            <a:pPr algn="l">
              <a:lnSpc>
                <a:spcPts val="3359"/>
              </a:lnSpc>
            </a:pPr>
            <a:r>
              <a:rPr lang="en-US" sz="2400" spc="2">
                <a:solidFill>
                  <a:srgbClr val="000000"/>
                </a:solidFill>
                <a:latin typeface="Arial"/>
                <a:ea typeface="Arial"/>
                <a:cs typeface="Arial"/>
                <a:sym typeface="Arial"/>
              </a:rPr>
              <a:t>©2016Cengage</a:t>
            </a:r>
          </a:p>
        </p:txBody>
      </p:sp>
      <p:sp>
        <p:nvSpPr>
          <p:cNvPr name="TextBox 20" id="20"/>
          <p:cNvSpPr txBox="true"/>
          <p:nvPr/>
        </p:nvSpPr>
        <p:spPr>
          <a:xfrm rot="0">
            <a:off x="579149" y="958942"/>
            <a:ext cx="8175917" cy="739902"/>
          </a:xfrm>
          <a:prstGeom prst="rect">
            <a:avLst/>
          </a:prstGeom>
        </p:spPr>
        <p:txBody>
          <a:bodyPr anchor="t" rtlCol="false" tIns="0" lIns="0" bIns="0" rIns="0">
            <a:spAutoFit/>
          </a:bodyPr>
          <a:lstStyle/>
          <a:p>
            <a:pPr algn="l">
              <a:lnSpc>
                <a:spcPts val="2904"/>
              </a:lnSpc>
            </a:pPr>
            <a:r>
              <a:rPr lang="en-US" sz="2400">
                <a:solidFill>
                  <a:srgbClr val="000000"/>
                </a:solidFill>
                <a:latin typeface="Arial"/>
                <a:ea typeface="Arial"/>
                <a:cs typeface="Arial"/>
                <a:sym typeface="Arial"/>
              </a:rPr>
              <a:t>CAPTCHA: Completely Automated Public Turing test to tell Computers and Humans Apart</a:t>
            </a:r>
          </a:p>
        </p:txBody>
      </p:sp>
      <p:sp>
        <p:nvSpPr>
          <p:cNvPr name="TextBox 21" id="21"/>
          <p:cNvSpPr txBox="true"/>
          <p:nvPr/>
        </p:nvSpPr>
        <p:spPr>
          <a:xfrm rot="0">
            <a:off x="8755066" y="6458369"/>
            <a:ext cx="172250" cy="217827"/>
          </a:xfrm>
          <a:prstGeom prst="rect">
            <a:avLst/>
          </a:prstGeom>
        </p:spPr>
        <p:txBody>
          <a:bodyPr anchor="t" rtlCol="false" tIns="0" lIns="0" bIns="0" rIns="0">
            <a:spAutoFit/>
          </a:bodyPr>
          <a:lstStyle/>
          <a:p>
            <a:pPr algn="l">
              <a:lnSpc>
                <a:spcPts val="1679"/>
              </a:lnSpc>
            </a:pPr>
            <a:r>
              <a:rPr lang="en-US" b="true" sz="1200">
                <a:solidFill>
                  <a:srgbClr val="EEEBCA"/>
                </a:solidFill>
                <a:latin typeface="Arial Bold"/>
                <a:ea typeface="Arial Bold"/>
                <a:cs typeface="Arial Bold"/>
                <a:sym typeface="Arial Bold"/>
              </a:rPr>
              <a:t>17</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FFF8F8"/>
        </a:solidFill>
      </p:bgPr>
    </p:bg>
    <p:spTree>
      <p:nvGrpSpPr>
        <p:cNvPr id="1" name=""/>
        <p:cNvGrpSpPr/>
        <p:nvPr/>
      </p:nvGrpSpPr>
      <p:grpSpPr>
        <a:xfrm>
          <a:off x="0" y="0"/>
          <a:ext cx="0" cy="0"/>
          <a:chOff x="0" y="0"/>
          <a:chExt cx="0" cy="0"/>
        </a:xfrm>
      </p:grpSpPr>
      <p:sp>
        <p:nvSpPr>
          <p:cNvPr name="Freeform 2" id="2"/>
          <p:cNvSpPr/>
          <p:nvPr/>
        </p:nvSpPr>
        <p:spPr>
          <a:xfrm flipH="false" flipV="false" rot="0">
            <a:off x="-99556" y="3551293"/>
            <a:ext cx="3233057" cy="3233057"/>
          </a:xfrm>
          <a:custGeom>
            <a:avLst/>
            <a:gdLst/>
            <a:ahLst/>
            <a:cxnLst/>
            <a:rect r="r" b="b" t="t" l="l"/>
            <a:pathLst>
              <a:path h="3233057" w="3233057">
                <a:moveTo>
                  <a:pt x="0" y="0"/>
                </a:moveTo>
                <a:lnTo>
                  <a:pt x="3233057" y="0"/>
                </a:lnTo>
                <a:lnTo>
                  <a:pt x="3233057" y="3233057"/>
                </a:lnTo>
                <a:lnTo>
                  <a:pt x="0" y="32330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6074520" y="73650"/>
            <a:ext cx="3233057" cy="3233057"/>
          </a:xfrm>
          <a:custGeom>
            <a:avLst/>
            <a:gdLst/>
            <a:ahLst/>
            <a:cxnLst/>
            <a:rect r="r" b="b" t="t" l="l"/>
            <a:pathLst>
              <a:path h="3233057" w="3233057">
                <a:moveTo>
                  <a:pt x="3233057" y="3233057"/>
                </a:moveTo>
                <a:lnTo>
                  <a:pt x="0" y="3233057"/>
                </a:lnTo>
                <a:lnTo>
                  <a:pt x="0" y="0"/>
                </a:lnTo>
                <a:lnTo>
                  <a:pt x="3233057" y="0"/>
                </a:lnTo>
                <a:lnTo>
                  <a:pt x="3233057" y="3233057"/>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646611" y="842554"/>
            <a:ext cx="7850777" cy="5172891"/>
            <a:chOff x="0" y="0"/>
            <a:chExt cx="3289514" cy="2167467"/>
          </a:xfrm>
        </p:grpSpPr>
        <p:sp>
          <p:nvSpPr>
            <p:cNvPr name="Freeform 5" id="5"/>
            <p:cNvSpPr/>
            <p:nvPr/>
          </p:nvSpPr>
          <p:spPr>
            <a:xfrm flipH="false" flipV="false" rot="0">
              <a:off x="0" y="0"/>
              <a:ext cx="3289514" cy="2167467"/>
            </a:xfrm>
            <a:custGeom>
              <a:avLst/>
              <a:gdLst/>
              <a:ahLst/>
              <a:cxnLst/>
              <a:rect r="r" b="b" t="t" l="l"/>
              <a:pathLst>
                <a:path h="2167467" w="3289514">
                  <a:moveTo>
                    <a:pt x="0" y="0"/>
                  </a:moveTo>
                  <a:lnTo>
                    <a:pt x="3289514" y="0"/>
                  </a:lnTo>
                  <a:lnTo>
                    <a:pt x="3289514" y="2167467"/>
                  </a:lnTo>
                  <a:lnTo>
                    <a:pt x="0" y="2167467"/>
                  </a:lnTo>
                  <a:close/>
                </a:path>
              </a:pathLst>
            </a:custGeom>
            <a:solidFill>
              <a:srgbClr val="FFFFFF"/>
            </a:solidFill>
          </p:spPr>
        </p:sp>
        <p:sp>
          <p:nvSpPr>
            <p:cNvPr name="TextBox 6" id="6"/>
            <p:cNvSpPr txBox="true"/>
            <p:nvPr/>
          </p:nvSpPr>
          <p:spPr>
            <a:xfrm>
              <a:off x="0" y="-19050"/>
              <a:ext cx="3289514" cy="2186517"/>
            </a:xfrm>
            <a:prstGeom prst="rect">
              <a:avLst/>
            </a:prstGeom>
          </p:spPr>
          <p:txBody>
            <a:bodyPr anchor="ctr" rtlCol="false" tIns="30722" lIns="30722" bIns="30722" rIns="30722"/>
            <a:lstStyle/>
            <a:p>
              <a:pPr algn="ctr">
                <a:lnSpc>
                  <a:spcPts val="1693"/>
                </a:lnSpc>
                <a:spcBef>
                  <a:spcPct val="0"/>
                </a:spcBef>
              </a:pPr>
            </a:p>
          </p:txBody>
        </p:sp>
      </p:grpSp>
      <p:sp>
        <p:nvSpPr>
          <p:cNvPr name="Freeform 7" id="7"/>
          <p:cNvSpPr/>
          <p:nvPr/>
        </p:nvSpPr>
        <p:spPr>
          <a:xfrm flipH="false" flipV="true" rot="0">
            <a:off x="-374715" y="195943"/>
            <a:ext cx="2586446" cy="2586446"/>
          </a:xfrm>
          <a:custGeom>
            <a:avLst/>
            <a:gdLst/>
            <a:ahLst/>
            <a:cxnLst/>
            <a:rect r="r" b="b" t="t" l="l"/>
            <a:pathLst>
              <a:path h="2586446" w="2586446">
                <a:moveTo>
                  <a:pt x="0" y="2586446"/>
                </a:moveTo>
                <a:lnTo>
                  <a:pt x="2586446" y="2586446"/>
                </a:lnTo>
                <a:lnTo>
                  <a:pt x="2586446" y="0"/>
                </a:lnTo>
                <a:lnTo>
                  <a:pt x="0" y="0"/>
                </a:lnTo>
                <a:lnTo>
                  <a:pt x="0" y="2586446"/>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true" flipV="false" rot="0">
            <a:off x="6721131" y="4197904"/>
            <a:ext cx="2586446" cy="2586446"/>
          </a:xfrm>
          <a:custGeom>
            <a:avLst/>
            <a:gdLst/>
            <a:ahLst/>
            <a:cxnLst/>
            <a:rect r="r" b="b" t="t" l="l"/>
            <a:pathLst>
              <a:path h="2586446" w="2586446">
                <a:moveTo>
                  <a:pt x="2586446" y="0"/>
                </a:moveTo>
                <a:lnTo>
                  <a:pt x="0" y="0"/>
                </a:lnTo>
                <a:lnTo>
                  <a:pt x="0" y="2586446"/>
                </a:lnTo>
                <a:lnTo>
                  <a:pt x="2586446" y="2586446"/>
                </a:lnTo>
                <a:lnTo>
                  <a:pt x="2586446" y="0"/>
                </a:lnTo>
                <a:close/>
              </a:path>
            </a:pathLst>
          </a:custGeom>
          <a:blipFill>
            <a:blip r:embed="rId8">
              <a:extLst>
                <a:ext uri="{96DAC541-7B7A-43D3-8B79-37D633B846F1}">
                  <asvg:svgBlip xmlns:asvg="http://schemas.microsoft.com/office/drawing/2016/SVG/main" r:embed="rId9"/>
                </a:ext>
              </a:extLst>
            </a:blip>
            <a:stretch>
              <a:fillRect l="0" t="0" r="0" b="0"/>
            </a:stretch>
          </a:blipFill>
        </p:spPr>
      </p:sp>
      <p:pic>
        <p:nvPicPr>
          <p:cNvPr name="Picture 9" id="9"/>
          <p:cNvPicPr>
            <a:picLocks noChangeAspect="true"/>
          </p:cNvPicPr>
          <p:nvPr>
            <a:videoFile r:link="rId11"/>
          </p:nvPr>
        </p:nvPicPr>
        <p:blipFill>
          <a:blip r:embed="rId10"/>
          <a:stretch>
            <a:fillRect/>
          </a:stretch>
        </p:blipFill>
        <p:spPr>
          <a:xfrm rot="0">
            <a:off x="108005" y="539825"/>
            <a:ext cx="8962039" cy="5037212"/>
          </a:xfrm>
          <a:prstGeom prst="rect">
            <a:avLst/>
          </a:prstGeom>
        </p:spPr>
      </p:pic>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5-18</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596808" y="244640"/>
            <a:ext cx="8109366"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Unauthorized Access and Use (5 of 12)</a:t>
            </a:r>
          </a:p>
        </p:txBody>
      </p:sp>
      <p:sp>
        <p:nvSpPr>
          <p:cNvPr name="TextBox 14" id="14"/>
          <p:cNvSpPr txBox="true"/>
          <p:nvPr/>
        </p:nvSpPr>
        <p:spPr>
          <a:xfrm rot="0">
            <a:off x="167640" y="1313555"/>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5" id="15"/>
          <p:cNvSpPr txBox="true"/>
          <p:nvPr/>
        </p:nvSpPr>
        <p:spPr>
          <a:xfrm rot="0">
            <a:off x="167640" y="3105779"/>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6" id="16"/>
          <p:cNvSpPr txBox="true"/>
          <p:nvPr/>
        </p:nvSpPr>
        <p:spPr>
          <a:xfrm rot="0">
            <a:off x="685162" y="1370705"/>
            <a:ext cx="8296837" cy="3073908"/>
          </a:xfrm>
          <a:prstGeom prst="rect">
            <a:avLst/>
          </a:prstGeom>
        </p:spPr>
        <p:txBody>
          <a:bodyPr anchor="t" rtlCol="false" tIns="0" lIns="0" bIns="0" rIns="0">
            <a:spAutoFit/>
          </a:bodyPr>
          <a:lstStyle/>
          <a:p>
            <a:pPr algn="l">
              <a:lnSpc>
                <a:spcPts val="3396"/>
              </a:lnSpc>
            </a:pPr>
            <a:r>
              <a:rPr lang="en-US" sz="2800">
                <a:solidFill>
                  <a:srgbClr val="000000"/>
                </a:solidFill>
                <a:latin typeface="Arial"/>
                <a:ea typeface="Arial"/>
                <a:cs typeface="Arial"/>
                <a:sym typeface="Arial"/>
              </a:rPr>
              <a:t>A </a:t>
            </a:r>
            <a:r>
              <a:rPr lang="en-US" sz="2800">
                <a:solidFill>
                  <a:srgbClr val="AF4C0F"/>
                </a:solidFill>
                <a:latin typeface="Arial"/>
                <a:ea typeface="Arial"/>
                <a:cs typeface="Arial"/>
                <a:sym typeface="Arial"/>
              </a:rPr>
              <a:t>passphrase</a:t>
            </a:r>
            <a:r>
              <a:rPr lang="en-US" sz="2800" i="true">
                <a:solidFill>
                  <a:srgbClr val="000000"/>
                </a:solidFill>
                <a:latin typeface="Arial Italics"/>
                <a:ea typeface="Arial Italics"/>
                <a:cs typeface="Arial Italics"/>
                <a:sym typeface="Arial Italics"/>
              </a:rPr>
              <a:t> </a:t>
            </a:r>
            <a:r>
              <a:rPr lang="en-US" sz="2800">
                <a:solidFill>
                  <a:srgbClr val="000000"/>
                </a:solidFill>
                <a:latin typeface="Arial"/>
                <a:ea typeface="Arial"/>
                <a:cs typeface="Arial"/>
                <a:sym typeface="Arial"/>
              </a:rPr>
              <a:t>is a private combination of words, often containing mixed capitalization and punctuation, associated with a user name that allows access to certain computer resources.</a:t>
            </a:r>
          </a:p>
          <a:p>
            <a:pPr algn="l">
              <a:lnSpc>
                <a:spcPts val="4463"/>
              </a:lnSpc>
            </a:pPr>
            <a:r>
              <a:rPr lang="en-US" sz="2800">
                <a:solidFill>
                  <a:srgbClr val="000000"/>
                </a:solidFill>
                <a:latin typeface="Arial"/>
                <a:ea typeface="Arial"/>
                <a:cs typeface="Arial"/>
                <a:sym typeface="Arial"/>
              </a:rPr>
              <a:t>A </a:t>
            </a:r>
            <a:r>
              <a:rPr lang="en-US" b="true" sz="2800">
                <a:solidFill>
                  <a:srgbClr val="AF4C0F"/>
                </a:solidFill>
                <a:latin typeface="Arial Bold"/>
                <a:ea typeface="Arial Bold"/>
                <a:cs typeface="Arial Bold"/>
                <a:sym typeface="Arial Bold"/>
              </a:rPr>
              <a:t>PIN</a:t>
            </a:r>
            <a:r>
              <a:rPr lang="en-US" sz="2800">
                <a:solidFill>
                  <a:srgbClr val="AF4C0F"/>
                </a:solidFill>
                <a:latin typeface="Arial"/>
                <a:ea typeface="Arial"/>
                <a:cs typeface="Arial"/>
                <a:sym typeface="Arial"/>
              </a:rPr>
              <a:t> (Personal Identification Number)</a:t>
            </a:r>
            <a:r>
              <a:rPr lang="en-US" sz="2800">
                <a:solidFill>
                  <a:srgbClr val="000000"/>
                </a:solidFill>
                <a:latin typeface="Arial"/>
                <a:ea typeface="Arial"/>
                <a:cs typeface="Arial"/>
                <a:sym typeface="Arial"/>
              </a:rPr>
              <a:t>, sometimes </a:t>
            </a:r>
          </a:p>
          <a:p>
            <a:pPr algn="l">
              <a:lnSpc>
                <a:spcPts val="2352"/>
              </a:lnSpc>
            </a:pPr>
            <a:r>
              <a:rPr lang="en-US" sz="2800" spc="2">
                <a:solidFill>
                  <a:srgbClr val="000000"/>
                </a:solidFill>
                <a:latin typeface="Arial"/>
                <a:ea typeface="Arial"/>
                <a:cs typeface="Arial"/>
                <a:sym typeface="Arial"/>
              </a:rPr>
              <a:t>called a </a:t>
            </a:r>
            <a:r>
              <a:rPr lang="en-US" sz="2800" spc="2">
                <a:solidFill>
                  <a:srgbClr val="AF4C0F"/>
                </a:solidFill>
                <a:latin typeface="Arial"/>
                <a:ea typeface="Arial"/>
                <a:cs typeface="Arial"/>
                <a:sym typeface="Arial"/>
              </a:rPr>
              <a:t>passcode</a:t>
            </a:r>
            <a:r>
              <a:rPr lang="en-US" sz="2800" spc="2">
                <a:solidFill>
                  <a:srgbClr val="000000"/>
                </a:solidFill>
                <a:latin typeface="Arial"/>
                <a:ea typeface="Arial"/>
                <a:cs typeface="Arial"/>
                <a:sym typeface="Arial"/>
              </a:rPr>
              <a:t>, is a numeric password, either </a:t>
            </a:r>
          </a:p>
          <a:p>
            <a:pPr algn="l">
              <a:lnSpc>
                <a:spcPts val="4415"/>
              </a:lnSpc>
            </a:pPr>
            <a:r>
              <a:rPr lang="en-US" sz="2800" spc="2">
                <a:solidFill>
                  <a:srgbClr val="000000"/>
                </a:solidFill>
                <a:latin typeface="Arial"/>
                <a:ea typeface="Arial"/>
                <a:cs typeface="Arial"/>
                <a:sym typeface="Arial"/>
              </a:rPr>
              <a:t>assigned by a company or selected by a user+</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72745" y="424359"/>
            <a:ext cx="7598511" cy="5384432"/>
          </a:xfrm>
          <a:custGeom>
            <a:avLst/>
            <a:gdLst/>
            <a:ahLst/>
            <a:cxnLst/>
            <a:rect r="r" b="b" t="t" l="l"/>
            <a:pathLst>
              <a:path h="5384432" w="7598511">
                <a:moveTo>
                  <a:pt x="0" y="0"/>
                </a:moveTo>
                <a:lnTo>
                  <a:pt x="7598510" y="0"/>
                </a:lnTo>
                <a:lnTo>
                  <a:pt x="7598510" y="5384432"/>
                </a:lnTo>
                <a:lnTo>
                  <a:pt x="0" y="5384432"/>
                </a:lnTo>
                <a:lnTo>
                  <a:pt x="0" y="0"/>
                </a:lnTo>
                <a:close/>
              </a:path>
            </a:pathLst>
          </a:custGeom>
          <a:blipFill>
            <a:blip r:embed="rId2"/>
            <a:stretch>
              <a:fillRect l="0" t="0" r="0" b="0"/>
            </a:stretch>
          </a:blipFill>
        </p:spPr>
      </p:sp>
      <p:sp>
        <p:nvSpPr>
          <p:cNvPr name="TextBox 3" id="3"/>
          <p:cNvSpPr txBox="true"/>
          <p:nvPr/>
        </p:nvSpPr>
        <p:spPr>
          <a:xfrm rot="0">
            <a:off x="1953816" y="5789741"/>
            <a:ext cx="5236369" cy="198119"/>
          </a:xfrm>
          <a:prstGeom prst="rect">
            <a:avLst/>
          </a:prstGeom>
        </p:spPr>
        <p:txBody>
          <a:bodyPr anchor="t" rtlCol="false" tIns="0" lIns="0" bIns="0" rIns="0">
            <a:spAutoFit/>
          </a:bodyPr>
          <a:lstStyle/>
          <a:p>
            <a:pPr algn="ctr">
              <a:lnSpc>
                <a:spcPts val="1680"/>
              </a:lnSpc>
            </a:pPr>
            <a:r>
              <a:rPr lang="en-US" sz="1200">
                <a:solidFill>
                  <a:srgbClr val="000000"/>
                </a:solidFill>
                <a:latin typeface="Noto Sans T Chinese"/>
                <a:ea typeface="Noto Sans T Chinese"/>
                <a:cs typeface="Noto Sans T Chinese"/>
                <a:sym typeface="Noto Sans T Chinese"/>
              </a:rPr>
              <a:t>Source:https://www.techtarget.com/searchsecurity/definition/passphrase</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5-19</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596808" y="244640"/>
            <a:ext cx="8109366"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Unauthorized Access and Use (6 of 12)</a:t>
            </a:r>
          </a:p>
        </p:txBody>
      </p:sp>
      <p:sp>
        <p:nvSpPr>
          <p:cNvPr name="TextBox 14" id="14"/>
          <p:cNvSpPr txBox="true"/>
          <p:nvPr/>
        </p:nvSpPr>
        <p:spPr>
          <a:xfrm rot="0">
            <a:off x="167640" y="1313555"/>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5" id="15"/>
          <p:cNvSpPr txBox="true"/>
          <p:nvPr/>
        </p:nvSpPr>
        <p:spPr>
          <a:xfrm rot="0">
            <a:off x="167640" y="2685155"/>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6" id="16"/>
          <p:cNvSpPr txBox="true"/>
          <p:nvPr/>
        </p:nvSpPr>
        <p:spPr>
          <a:xfrm rot="0">
            <a:off x="685162" y="1370705"/>
            <a:ext cx="8240525" cy="3478809"/>
          </a:xfrm>
          <a:prstGeom prst="rect">
            <a:avLst/>
          </a:prstGeom>
        </p:spPr>
        <p:txBody>
          <a:bodyPr anchor="t" rtlCol="false" tIns="0" lIns="0" bIns="0" rIns="0">
            <a:spAutoFit/>
          </a:bodyPr>
          <a:lstStyle/>
          <a:p>
            <a:pPr algn="l">
              <a:lnSpc>
                <a:spcPts val="3343"/>
              </a:lnSpc>
            </a:pPr>
            <a:r>
              <a:rPr lang="en-US" sz="2800">
                <a:solidFill>
                  <a:srgbClr val="000000"/>
                </a:solidFill>
                <a:latin typeface="Arial"/>
                <a:ea typeface="Arial"/>
                <a:cs typeface="Arial"/>
                <a:sym typeface="Arial"/>
              </a:rPr>
              <a:t>A </a:t>
            </a:r>
            <a:r>
              <a:rPr lang="en-US" sz="2800">
                <a:solidFill>
                  <a:srgbClr val="AF4C0F"/>
                </a:solidFill>
                <a:latin typeface="Arial"/>
                <a:ea typeface="Arial"/>
                <a:cs typeface="Arial"/>
                <a:sym typeface="Arial"/>
              </a:rPr>
              <a:t>possessed object </a:t>
            </a:r>
            <a:r>
              <a:rPr lang="en-US" sz="2800">
                <a:solidFill>
                  <a:srgbClr val="000000"/>
                </a:solidFill>
                <a:latin typeface="Arial"/>
                <a:ea typeface="Arial"/>
                <a:cs typeface="Arial"/>
                <a:sym typeface="Arial"/>
              </a:rPr>
              <a:t>is any item that you must possess, or carry with you, in order to gain access to a computer or computer facility.</a:t>
            </a:r>
          </a:p>
          <a:p>
            <a:pPr algn="l">
              <a:lnSpc>
                <a:spcPts val="4944"/>
              </a:lnSpc>
            </a:pPr>
            <a:r>
              <a:rPr lang="en-US" sz="2800">
                <a:solidFill>
                  <a:srgbClr val="000000"/>
                </a:solidFill>
                <a:latin typeface="Arial"/>
                <a:ea typeface="Arial"/>
                <a:cs typeface="Arial"/>
                <a:sym typeface="Arial"/>
              </a:rPr>
              <a:t>A </a:t>
            </a:r>
            <a:r>
              <a:rPr lang="en-US" b="true" sz="2800">
                <a:solidFill>
                  <a:srgbClr val="AF4C0F"/>
                </a:solidFill>
                <a:latin typeface="Arial Bold"/>
                <a:ea typeface="Arial Bold"/>
                <a:cs typeface="Arial Bold"/>
                <a:sym typeface="Arial Bold"/>
              </a:rPr>
              <a:t>biometric device</a:t>
            </a:r>
            <a:r>
              <a:rPr lang="en-US" sz="2800">
                <a:solidFill>
                  <a:srgbClr val="AF4C0F"/>
                </a:solidFill>
                <a:latin typeface="Arial"/>
                <a:ea typeface="Arial"/>
                <a:cs typeface="Arial"/>
                <a:sym typeface="Arial"/>
              </a:rPr>
              <a:t> </a:t>
            </a:r>
            <a:r>
              <a:rPr lang="en-US" sz="2800">
                <a:solidFill>
                  <a:srgbClr val="000000"/>
                </a:solidFill>
                <a:latin typeface="Arial"/>
                <a:ea typeface="Arial"/>
                <a:cs typeface="Arial"/>
                <a:sym typeface="Arial"/>
              </a:rPr>
              <a:t>authenticates a person’s </a:t>
            </a:r>
          </a:p>
          <a:p>
            <a:pPr algn="l">
              <a:lnSpc>
                <a:spcPts val="1680"/>
              </a:lnSpc>
            </a:pPr>
            <a:r>
              <a:rPr lang="en-US" sz="2800" spc="2">
                <a:solidFill>
                  <a:srgbClr val="000000"/>
                </a:solidFill>
                <a:latin typeface="Arial"/>
                <a:ea typeface="Arial"/>
                <a:cs typeface="Arial"/>
                <a:sym typeface="Arial"/>
              </a:rPr>
              <a:t>identity by translating a personal characteristic into </a:t>
            </a:r>
          </a:p>
          <a:p>
            <a:pPr algn="l">
              <a:lnSpc>
                <a:spcPts val="5135"/>
              </a:lnSpc>
            </a:pPr>
            <a:r>
              <a:rPr lang="en-US" sz="2800" spc="2">
                <a:solidFill>
                  <a:srgbClr val="000000"/>
                </a:solidFill>
                <a:latin typeface="Arial"/>
                <a:ea typeface="Arial"/>
                <a:cs typeface="Arial"/>
                <a:sym typeface="Arial"/>
              </a:rPr>
              <a:t>a digital code that is compared with a digital code </a:t>
            </a:r>
          </a:p>
          <a:p>
            <a:pPr algn="l">
              <a:lnSpc>
                <a:spcPts val="1632"/>
              </a:lnSpc>
            </a:pPr>
            <a:r>
              <a:rPr lang="en-US" sz="2800" spc="2">
                <a:solidFill>
                  <a:srgbClr val="000000"/>
                </a:solidFill>
                <a:latin typeface="Arial"/>
                <a:ea typeface="Arial"/>
                <a:cs typeface="Arial"/>
                <a:sym typeface="Arial"/>
              </a:rPr>
              <a:t>stored in a computer or mobile device verifying a </a:t>
            </a:r>
          </a:p>
          <a:p>
            <a:pPr algn="l">
              <a:lnSpc>
                <a:spcPts val="4992"/>
              </a:lnSpc>
            </a:pPr>
            <a:r>
              <a:rPr lang="en-US" sz="2800" spc="2">
                <a:solidFill>
                  <a:srgbClr val="000000"/>
                </a:solidFill>
                <a:latin typeface="Arial"/>
                <a:ea typeface="Arial"/>
                <a:cs typeface="Arial"/>
                <a:sym typeface="Arial"/>
              </a:rPr>
              <a:t>physical or behavioral characteristic.</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2"/>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521494" y="457200"/>
            <a:ext cx="6914274" cy="5410200"/>
          </a:xfrm>
          <a:custGeom>
            <a:avLst/>
            <a:gdLst/>
            <a:ahLst/>
            <a:cxnLst/>
            <a:rect r="r" b="b" t="t" l="l"/>
            <a:pathLst>
              <a:path h="5410200" w="6914274">
                <a:moveTo>
                  <a:pt x="0" y="0"/>
                </a:moveTo>
                <a:lnTo>
                  <a:pt x="6914273" y="0"/>
                </a:lnTo>
                <a:lnTo>
                  <a:pt x="6914273" y="5410200"/>
                </a:lnTo>
                <a:lnTo>
                  <a:pt x="0" y="5410200"/>
                </a:lnTo>
                <a:lnTo>
                  <a:pt x="0" y="0"/>
                </a:lnTo>
                <a:close/>
              </a:path>
            </a:pathLst>
          </a:custGeom>
          <a:blipFill>
            <a:blip r:embed="rId3"/>
            <a:stretch>
              <a:fillRect l="0" t="0" r="0" b="0"/>
            </a:stretch>
          </a:blipFill>
        </p:spPr>
      </p:sp>
      <p:sp>
        <p:nvSpPr>
          <p:cNvPr name="TextBox 9" id="9"/>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5-20</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624840" y="39395"/>
            <a:ext cx="108814" cy="416604"/>
          </a:xfrm>
          <a:prstGeom prst="rect">
            <a:avLst/>
          </a:prstGeom>
        </p:spPr>
        <p:txBody>
          <a:bodyPr anchor="t" rtlCol="false" tIns="0" lIns="0" bIns="0" rIns="0">
            <a:spAutoFit/>
          </a:bodyPr>
          <a:lstStyle/>
          <a:p>
            <a:pPr algn="l">
              <a:lnSpc>
                <a:spcPts val="3359"/>
              </a:lnSpc>
            </a:pPr>
            <a:r>
              <a:rPr lang="en-US" sz="2400">
                <a:solidFill>
                  <a:srgbClr val="8A288F"/>
                </a:solidFill>
                <a:latin typeface="Arial"/>
                <a:ea typeface="Arial"/>
                <a:cs typeface="Arial"/>
                <a:sym typeface="Arial"/>
              </a:rPr>
              <a:t>•</a:t>
            </a:r>
          </a:p>
        </p:txBody>
      </p:sp>
      <p:sp>
        <p:nvSpPr>
          <p:cNvPr name="TextBox 12" id="12"/>
          <p:cNvSpPr txBox="true"/>
          <p:nvPr/>
        </p:nvSpPr>
        <p:spPr>
          <a:xfrm rot="0">
            <a:off x="1090298" y="54940"/>
            <a:ext cx="2676468" cy="416604"/>
          </a:xfrm>
          <a:prstGeom prst="rect">
            <a:avLst/>
          </a:prstGeom>
        </p:spPr>
        <p:txBody>
          <a:bodyPr anchor="t" rtlCol="false" tIns="0" lIns="0" bIns="0" rIns="0">
            <a:spAutoFit/>
          </a:bodyPr>
          <a:lstStyle/>
          <a:p>
            <a:pPr algn="l">
              <a:lnSpc>
                <a:spcPts val="3359"/>
              </a:lnSpc>
            </a:pPr>
            <a:r>
              <a:rPr lang="en-US" b="true" sz="2400">
                <a:solidFill>
                  <a:srgbClr val="000000"/>
                </a:solidFill>
                <a:latin typeface="Arial Bold"/>
                <a:ea typeface="Arial Bold"/>
                <a:cs typeface="Arial Bold"/>
                <a:sym typeface="Arial Bold"/>
              </a:rPr>
              <a:t>Fingerprint reader</a:t>
            </a:r>
          </a:p>
        </p:txBody>
      </p:sp>
      <p:sp>
        <p:nvSpPr>
          <p:cNvPr name="TextBox 13" id="13"/>
          <p:cNvSpPr txBox="true"/>
          <p:nvPr/>
        </p:nvSpPr>
        <p:spPr>
          <a:xfrm rot="0">
            <a:off x="612934" y="5919664"/>
            <a:ext cx="1309145" cy="337642"/>
          </a:xfrm>
          <a:prstGeom prst="rect">
            <a:avLst/>
          </a:prstGeom>
        </p:spPr>
        <p:txBody>
          <a:bodyPr anchor="t" rtlCol="false" tIns="0" lIns="0" bIns="0" rIns="0">
            <a:spAutoFit/>
          </a:bodyPr>
          <a:lstStyle/>
          <a:p>
            <a:pPr algn="l">
              <a:lnSpc>
                <a:spcPts val="2799"/>
              </a:lnSpc>
            </a:pPr>
            <a:r>
              <a:rPr lang="en-US" b="true" sz="1999">
                <a:solidFill>
                  <a:srgbClr val="000000"/>
                </a:solidFill>
                <a:latin typeface="Arial Bold"/>
                <a:ea typeface="Arial Bold"/>
                <a:cs typeface="Arial Bold"/>
                <a:sym typeface="Arial Bold"/>
              </a:rPr>
              <a:t>Figure 5-8 </a:t>
            </a:r>
          </a:p>
        </p:txBody>
      </p:sp>
      <p:sp>
        <p:nvSpPr>
          <p:cNvPr name="TextBox 14" id="14"/>
          <p:cNvSpPr txBox="true"/>
          <p:nvPr/>
        </p:nvSpPr>
        <p:spPr>
          <a:xfrm rot="0">
            <a:off x="1895637" y="5906710"/>
            <a:ext cx="2258530" cy="337642"/>
          </a:xfrm>
          <a:prstGeom prst="rect">
            <a:avLst/>
          </a:prstGeom>
        </p:spPr>
        <p:txBody>
          <a:bodyPr anchor="t" rtlCol="false" tIns="0" lIns="0" bIns="0" rIns="0">
            <a:spAutoFit/>
          </a:bodyPr>
          <a:lstStyle/>
          <a:p>
            <a:pPr algn="l">
              <a:lnSpc>
                <a:spcPts val="2799"/>
              </a:lnSpc>
            </a:pPr>
            <a:r>
              <a:rPr lang="en-US" sz="1999">
                <a:solidFill>
                  <a:srgbClr val="000000"/>
                </a:solidFill>
                <a:latin typeface="Arial"/>
                <a:ea typeface="Arial"/>
                <a:cs typeface="Arial"/>
                <a:sym typeface="Arial"/>
              </a:rPr>
              <a:t>A fingerprint reader.</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2"/>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478060" y="457200"/>
            <a:ext cx="7085295" cy="5257800"/>
          </a:xfrm>
          <a:custGeom>
            <a:avLst/>
            <a:gdLst/>
            <a:ahLst/>
            <a:cxnLst/>
            <a:rect r="r" b="b" t="t" l="l"/>
            <a:pathLst>
              <a:path h="5257800" w="7085295">
                <a:moveTo>
                  <a:pt x="0" y="0"/>
                </a:moveTo>
                <a:lnTo>
                  <a:pt x="7085295" y="0"/>
                </a:lnTo>
                <a:lnTo>
                  <a:pt x="7085295" y="5257800"/>
                </a:lnTo>
                <a:lnTo>
                  <a:pt x="0" y="5257800"/>
                </a:lnTo>
                <a:lnTo>
                  <a:pt x="0" y="0"/>
                </a:lnTo>
                <a:close/>
              </a:path>
            </a:pathLst>
          </a:custGeom>
          <a:blipFill>
            <a:blip r:embed="rId3"/>
            <a:stretch>
              <a:fillRect l="0" t="0" r="0" b="0"/>
            </a:stretch>
          </a:blipFill>
        </p:spPr>
      </p:sp>
      <p:sp>
        <p:nvSpPr>
          <p:cNvPr name="TextBox 9" id="9"/>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5-21</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624840" y="30251"/>
            <a:ext cx="108814" cy="416604"/>
          </a:xfrm>
          <a:prstGeom prst="rect">
            <a:avLst/>
          </a:prstGeom>
        </p:spPr>
        <p:txBody>
          <a:bodyPr anchor="t" rtlCol="false" tIns="0" lIns="0" bIns="0" rIns="0">
            <a:spAutoFit/>
          </a:bodyPr>
          <a:lstStyle/>
          <a:p>
            <a:pPr algn="l">
              <a:lnSpc>
                <a:spcPts val="3359"/>
              </a:lnSpc>
            </a:pPr>
            <a:r>
              <a:rPr lang="en-US" sz="2400">
                <a:solidFill>
                  <a:srgbClr val="8A288F"/>
                </a:solidFill>
                <a:latin typeface="Arial"/>
                <a:ea typeface="Arial"/>
                <a:cs typeface="Arial"/>
                <a:sym typeface="Arial"/>
              </a:rPr>
              <a:t>•</a:t>
            </a:r>
          </a:p>
        </p:txBody>
      </p:sp>
      <p:sp>
        <p:nvSpPr>
          <p:cNvPr name="TextBox 12" id="12"/>
          <p:cNvSpPr txBox="true"/>
          <p:nvPr/>
        </p:nvSpPr>
        <p:spPr>
          <a:xfrm rot="0">
            <a:off x="1090298" y="30251"/>
            <a:ext cx="3371174" cy="416604"/>
          </a:xfrm>
          <a:prstGeom prst="rect">
            <a:avLst/>
          </a:prstGeom>
        </p:spPr>
        <p:txBody>
          <a:bodyPr anchor="t" rtlCol="false" tIns="0" lIns="0" bIns="0" rIns="0">
            <a:spAutoFit/>
          </a:bodyPr>
          <a:lstStyle/>
          <a:p>
            <a:pPr algn="l">
              <a:lnSpc>
                <a:spcPts val="3359"/>
              </a:lnSpc>
            </a:pPr>
            <a:r>
              <a:rPr lang="en-US" sz="2400">
                <a:solidFill>
                  <a:srgbClr val="000000"/>
                </a:solidFill>
                <a:latin typeface="Arial"/>
                <a:ea typeface="Arial"/>
                <a:cs typeface="Arial"/>
                <a:sym typeface="Arial"/>
              </a:rPr>
              <a:t>Face recognition system</a:t>
            </a:r>
          </a:p>
        </p:txBody>
      </p:sp>
      <p:sp>
        <p:nvSpPr>
          <p:cNvPr name="TextBox 13" id="13"/>
          <p:cNvSpPr txBox="true"/>
          <p:nvPr/>
        </p:nvSpPr>
        <p:spPr>
          <a:xfrm rot="0">
            <a:off x="320040" y="5716210"/>
            <a:ext cx="8590883" cy="604342"/>
          </a:xfrm>
          <a:prstGeom prst="rect">
            <a:avLst/>
          </a:prstGeom>
        </p:spPr>
        <p:txBody>
          <a:bodyPr anchor="t" rtlCol="false" tIns="0" lIns="0" bIns="0" rIns="0">
            <a:spAutoFit/>
          </a:bodyPr>
          <a:lstStyle/>
          <a:p>
            <a:pPr algn="l">
              <a:lnSpc>
                <a:spcPts val="2399"/>
              </a:lnSpc>
            </a:pPr>
            <a:r>
              <a:rPr lang="en-US" b="true" sz="1999">
                <a:solidFill>
                  <a:srgbClr val="000000"/>
                </a:solidFill>
                <a:latin typeface="Arial Bold"/>
                <a:ea typeface="Arial Bold"/>
                <a:cs typeface="Arial Bold"/>
                <a:sym typeface="Arial Bold"/>
              </a:rPr>
              <a:t>Figure 5-9 </a:t>
            </a:r>
            <a:r>
              <a:rPr lang="en-US" sz="1999">
                <a:solidFill>
                  <a:srgbClr val="000000"/>
                </a:solidFill>
                <a:latin typeface="Arial"/>
                <a:ea typeface="Arial"/>
                <a:cs typeface="Arial"/>
                <a:sym typeface="Arial"/>
              </a:rPr>
              <a:t>Some ways users unlock screens include entering a passcode, scanning a fingerprint, and swiping a gesture.</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2"/>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4343400" y="0"/>
            <a:ext cx="4648200" cy="5723725"/>
          </a:xfrm>
          <a:custGeom>
            <a:avLst/>
            <a:gdLst/>
            <a:ahLst/>
            <a:cxnLst/>
            <a:rect r="r" b="b" t="t" l="l"/>
            <a:pathLst>
              <a:path h="5723725" w="4648200">
                <a:moveTo>
                  <a:pt x="0" y="0"/>
                </a:moveTo>
                <a:lnTo>
                  <a:pt x="4648200" y="0"/>
                </a:lnTo>
                <a:lnTo>
                  <a:pt x="4648200" y="5723725"/>
                </a:lnTo>
                <a:lnTo>
                  <a:pt x="0" y="5723725"/>
                </a:lnTo>
                <a:lnTo>
                  <a:pt x="0" y="0"/>
                </a:lnTo>
                <a:close/>
              </a:path>
            </a:pathLst>
          </a:custGeom>
          <a:blipFill>
            <a:blip r:embed="rId3"/>
            <a:stretch>
              <a:fillRect l="0" t="-332" r="0" b="0"/>
            </a:stretch>
          </a:blipFill>
        </p:spPr>
      </p:sp>
      <p:sp>
        <p:nvSpPr>
          <p:cNvPr name="TextBox 9" id="9"/>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5-22</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624840" y="39395"/>
            <a:ext cx="108814" cy="416604"/>
          </a:xfrm>
          <a:prstGeom prst="rect">
            <a:avLst/>
          </a:prstGeom>
        </p:spPr>
        <p:txBody>
          <a:bodyPr anchor="t" rtlCol="false" tIns="0" lIns="0" bIns="0" rIns="0">
            <a:spAutoFit/>
          </a:bodyPr>
          <a:lstStyle/>
          <a:p>
            <a:pPr algn="l">
              <a:lnSpc>
                <a:spcPts val="3359"/>
              </a:lnSpc>
            </a:pPr>
            <a:r>
              <a:rPr lang="en-US" sz="2400">
                <a:solidFill>
                  <a:srgbClr val="8A288F"/>
                </a:solidFill>
                <a:latin typeface="Arial"/>
                <a:ea typeface="Arial"/>
                <a:cs typeface="Arial"/>
                <a:sym typeface="Arial"/>
              </a:rPr>
              <a:t>•</a:t>
            </a:r>
          </a:p>
        </p:txBody>
      </p:sp>
      <p:sp>
        <p:nvSpPr>
          <p:cNvPr name="TextBox 12" id="12"/>
          <p:cNvSpPr txBox="true"/>
          <p:nvPr/>
        </p:nvSpPr>
        <p:spPr>
          <a:xfrm rot="0">
            <a:off x="1090298" y="39395"/>
            <a:ext cx="3197876" cy="416604"/>
          </a:xfrm>
          <a:prstGeom prst="rect">
            <a:avLst/>
          </a:prstGeom>
        </p:spPr>
        <p:txBody>
          <a:bodyPr anchor="t" rtlCol="false" tIns="0" lIns="0" bIns="0" rIns="0">
            <a:spAutoFit/>
          </a:bodyPr>
          <a:lstStyle/>
          <a:p>
            <a:pPr algn="l">
              <a:lnSpc>
                <a:spcPts val="3359"/>
              </a:lnSpc>
            </a:pPr>
            <a:r>
              <a:rPr lang="en-US" sz="2400">
                <a:solidFill>
                  <a:srgbClr val="000000"/>
                </a:solidFill>
                <a:latin typeface="Arial"/>
                <a:ea typeface="Arial"/>
                <a:cs typeface="Arial"/>
                <a:sym typeface="Arial"/>
              </a:rPr>
              <a:t>Hand geometry system</a:t>
            </a:r>
          </a:p>
        </p:txBody>
      </p:sp>
      <p:sp>
        <p:nvSpPr>
          <p:cNvPr name="TextBox 13" id="13"/>
          <p:cNvSpPr txBox="true"/>
          <p:nvPr/>
        </p:nvSpPr>
        <p:spPr>
          <a:xfrm rot="0">
            <a:off x="320997" y="5382811"/>
            <a:ext cx="8044805" cy="634203"/>
          </a:xfrm>
          <a:prstGeom prst="rect">
            <a:avLst/>
          </a:prstGeom>
        </p:spPr>
        <p:txBody>
          <a:bodyPr anchor="t" rtlCol="false" tIns="0" lIns="0" bIns="0" rIns="0">
            <a:spAutoFit/>
          </a:bodyPr>
          <a:lstStyle/>
          <a:p>
            <a:pPr algn="l">
              <a:lnSpc>
                <a:spcPts val="2496"/>
              </a:lnSpc>
            </a:pPr>
            <a:r>
              <a:rPr lang="en-US" b="true" sz="1800">
                <a:solidFill>
                  <a:srgbClr val="000000"/>
                </a:solidFill>
                <a:latin typeface="Arial Bold"/>
                <a:ea typeface="Arial Bold"/>
                <a:cs typeface="Arial Bold"/>
                <a:sym typeface="Arial Bold"/>
              </a:rPr>
              <a:t>Figure 5-10 </a:t>
            </a:r>
            <a:r>
              <a:rPr lang="en-US" sz="1800">
                <a:solidFill>
                  <a:srgbClr val="000000"/>
                </a:solidFill>
                <a:latin typeface="Arial"/>
                <a:ea typeface="Arial"/>
                <a:cs typeface="Arial"/>
                <a:sym typeface="Arial"/>
              </a:rPr>
              <a:t>A hand geometry system verifies identity based on the shape and size of a person’s hand. Courtesy of Ingersoll Rand Security Technologies</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4572000" y="0"/>
            <a:ext cx="4572000" cy="4343400"/>
          </a:xfrm>
          <a:custGeom>
            <a:avLst/>
            <a:gdLst/>
            <a:ahLst/>
            <a:cxnLst/>
            <a:rect r="r" b="b" t="t" l="l"/>
            <a:pathLst>
              <a:path h="4343400" w="4572000">
                <a:moveTo>
                  <a:pt x="0" y="0"/>
                </a:moveTo>
                <a:lnTo>
                  <a:pt x="4572000" y="0"/>
                </a:lnTo>
                <a:lnTo>
                  <a:pt x="4572000" y="4343400"/>
                </a:lnTo>
                <a:lnTo>
                  <a:pt x="0" y="4343400"/>
                </a:lnTo>
                <a:lnTo>
                  <a:pt x="0" y="0"/>
                </a:lnTo>
                <a:close/>
              </a:path>
            </a:pathLst>
          </a:custGeom>
          <a:blipFill>
            <a:blip r:embed="rId4"/>
            <a:stretch>
              <a:fillRect l="0" t="0" r="-69" b="0"/>
            </a:stretch>
          </a:blipFill>
        </p:spPr>
      </p:sp>
      <p:sp>
        <p:nvSpPr>
          <p:cNvPr name="TextBox 9" id="9"/>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5-23</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91440" y="20726"/>
            <a:ext cx="108814" cy="1300896"/>
          </a:xfrm>
          <a:prstGeom prst="rect">
            <a:avLst/>
          </a:prstGeom>
        </p:spPr>
        <p:txBody>
          <a:bodyPr anchor="t" rtlCol="false" tIns="0" lIns="0" bIns="0" rIns="0">
            <a:spAutoFit/>
          </a:bodyPr>
          <a:lstStyle/>
          <a:p>
            <a:pPr algn="just">
              <a:lnSpc>
                <a:spcPts val="3424"/>
              </a:lnSpc>
            </a:pPr>
            <a:r>
              <a:rPr lang="en-US" sz="2400">
                <a:solidFill>
                  <a:srgbClr val="8A288F"/>
                </a:solidFill>
                <a:latin typeface="Arial"/>
                <a:ea typeface="Arial"/>
                <a:cs typeface="Arial"/>
                <a:sym typeface="Arial"/>
              </a:rPr>
              <a:t>• • •</a:t>
            </a:r>
          </a:p>
        </p:txBody>
      </p:sp>
      <p:sp>
        <p:nvSpPr>
          <p:cNvPr name="TextBox 12" id="12"/>
          <p:cNvSpPr txBox="true"/>
          <p:nvPr/>
        </p:nvSpPr>
        <p:spPr>
          <a:xfrm rot="0">
            <a:off x="556898" y="20726"/>
            <a:ext cx="3976764" cy="1300896"/>
          </a:xfrm>
          <a:prstGeom prst="rect">
            <a:avLst/>
          </a:prstGeom>
        </p:spPr>
        <p:txBody>
          <a:bodyPr anchor="t" rtlCol="false" tIns="0" lIns="0" bIns="0" rIns="0">
            <a:spAutoFit/>
          </a:bodyPr>
          <a:lstStyle/>
          <a:p>
            <a:pPr algn="l">
              <a:lnSpc>
                <a:spcPts val="3424"/>
              </a:lnSpc>
            </a:pPr>
            <a:r>
              <a:rPr lang="en-US" sz="2400">
                <a:solidFill>
                  <a:srgbClr val="000000"/>
                </a:solidFill>
                <a:latin typeface="Arial"/>
                <a:ea typeface="Arial"/>
                <a:cs typeface="Arial"/>
                <a:sym typeface="Arial"/>
              </a:rPr>
              <a:t>Iris recognition system Signature verification system Voice verification system</a:t>
            </a:r>
          </a:p>
        </p:txBody>
      </p:sp>
      <p:sp>
        <p:nvSpPr>
          <p:cNvPr name="TextBox 13" id="13"/>
          <p:cNvSpPr txBox="true"/>
          <p:nvPr/>
        </p:nvSpPr>
        <p:spPr>
          <a:xfrm rot="0">
            <a:off x="320040" y="5374634"/>
            <a:ext cx="4280087" cy="326736"/>
          </a:xfrm>
          <a:prstGeom prst="rect">
            <a:avLst/>
          </a:prstGeom>
        </p:spPr>
        <p:txBody>
          <a:bodyPr anchor="t" rtlCol="false" tIns="0" lIns="0" bIns="0" rIns="0">
            <a:spAutoFit/>
          </a:bodyPr>
          <a:lstStyle/>
          <a:p>
            <a:pPr algn="l">
              <a:lnSpc>
                <a:spcPts val="2520"/>
              </a:lnSpc>
            </a:pPr>
            <a:r>
              <a:rPr lang="en-US" b="true" sz="1800">
                <a:solidFill>
                  <a:srgbClr val="000000"/>
                </a:solidFill>
                <a:latin typeface="Arial Bold"/>
                <a:ea typeface="Arial Bold"/>
                <a:cs typeface="Arial Bold"/>
                <a:sym typeface="Arial Bold"/>
              </a:rPr>
              <a:t>Figure 5-11 An iris recognition system.</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78841" y="6456950"/>
            <a:ext cx="268891" cy="202511"/>
          </a:xfrm>
          <a:prstGeom prst="rect">
            <a:avLst/>
          </a:prstGeom>
        </p:spPr>
        <p:txBody>
          <a:bodyPr anchor="t" rtlCol="false" tIns="0" lIns="0" bIns="0" rIns="0">
            <a:spAutoFit/>
          </a:bodyPr>
          <a:lstStyle/>
          <a:p>
            <a:pPr algn="l">
              <a:lnSpc>
                <a:spcPts val="1679"/>
              </a:lnSpc>
            </a:pPr>
            <a:r>
              <a:rPr lang="en-US" sz="1200" spc="51">
                <a:solidFill>
                  <a:srgbClr val="FFFFFF"/>
                </a:solidFill>
                <a:latin typeface="IBM Plex Sans"/>
                <a:ea typeface="IBM Plex Sans"/>
                <a:cs typeface="IBM Plex Sans"/>
                <a:sym typeface="IBM Plex Sans"/>
              </a:rPr>
              <a:t>5-3</a:t>
            </a:r>
          </a:p>
        </p:txBody>
      </p:sp>
      <p:sp>
        <p:nvSpPr>
          <p:cNvPr name="TextBox 12" id="12"/>
          <p:cNvSpPr txBox="true"/>
          <p:nvPr/>
        </p:nvSpPr>
        <p:spPr>
          <a:xfrm rot="0">
            <a:off x="1676400" y="6416488"/>
            <a:ext cx="6567354" cy="162963"/>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p:txBody>
      </p:sp>
      <p:sp>
        <p:nvSpPr>
          <p:cNvPr name="TextBox 13" id="13"/>
          <p:cNvSpPr txBox="true"/>
          <p:nvPr/>
        </p:nvSpPr>
        <p:spPr>
          <a:xfrm rot="0">
            <a:off x="1676400" y="6562049"/>
            <a:ext cx="1547031" cy="152714"/>
          </a:xfrm>
          <a:prstGeom prst="rect">
            <a:avLst/>
          </a:prstGeom>
        </p:spPr>
        <p:txBody>
          <a:bodyPr anchor="t" rtlCol="false" tIns="0" lIns="0" bIns="0" rIns="0">
            <a:spAutoFit/>
          </a:bodyPr>
          <a:lstStyle/>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4" id="14"/>
          <p:cNvSpPr txBox="true"/>
          <p:nvPr/>
        </p:nvSpPr>
        <p:spPr>
          <a:xfrm rot="0">
            <a:off x="1701803" y="244640"/>
            <a:ext cx="5854932"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Objectives Overview (2 of 2)</a:t>
            </a:r>
          </a:p>
        </p:txBody>
      </p:sp>
      <p:sp>
        <p:nvSpPr>
          <p:cNvPr name="TextBox 15" id="15"/>
          <p:cNvSpPr txBox="true"/>
          <p:nvPr/>
        </p:nvSpPr>
        <p:spPr>
          <a:xfrm rot="0">
            <a:off x="320040" y="1018280"/>
            <a:ext cx="126949" cy="790832"/>
          </a:xfrm>
          <a:prstGeom prst="rect">
            <a:avLst/>
          </a:prstGeom>
        </p:spPr>
        <p:txBody>
          <a:bodyPr anchor="t" rtlCol="false" tIns="0" lIns="0" bIns="0" rIns="0">
            <a:spAutoFit/>
          </a:bodyPr>
          <a:lstStyle/>
          <a:p>
            <a:pPr algn="l">
              <a:lnSpc>
                <a:spcPts val="7000"/>
              </a:lnSpc>
            </a:pPr>
            <a:r>
              <a:rPr lang="en-US" sz="2800">
                <a:solidFill>
                  <a:srgbClr val="8A288F"/>
                </a:solidFill>
                <a:latin typeface="Arial"/>
                <a:ea typeface="Arial"/>
                <a:cs typeface="Arial"/>
                <a:sym typeface="Arial"/>
              </a:rPr>
              <a:t>•</a:t>
            </a:r>
          </a:p>
        </p:txBody>
      </p:sp>
      <p:sp>
        <p:nvSpPr>
          <p:cNvPr name="TextBox 16" id="16"/>
          <p:cNvSpPr txBox="true"/>
          <p:nvPr/>
        </p:nvSpPr>
        <p:spPr>
          <a:xfrm rot="0">
            <a:off x="320040" y="1960112"/>
            <a:ext cx="126949" cy="1296800"/>
          </a:xfrm>
          <a:prstGeom prst="rect">
            <a:avLst/>
          </a:prstGeom>
        </p:spPr>
        <p:txBody>
          <a:bodyPr anchor="t" rtlCol="false" tIns="0" lIns="0" bIns="0" rIns="0">
            <a:spAutoFit/>
          </a:bodyPr>
          <a:lstStyle/>
          <a:p>
            <a:pPr algn="just">
              <a:lnSpc>
                <a:spcPts val="7000"/>
              </a:lnSpc>
            </a:pPr>
            <a:r>
              <a:rPr lang="en-US" sz="2800">
                <a:solidFill>
                  <a:srgbClr val="8A288F"/>
                </a:solidFill>
                <a:latin typeface="Arial"/>
                <a:ea typeface="Arial"/>
                <a:cs typeface="Arial"/>
                <a:sym typeface="Arial"/>
              </a:rPr>
              <a:t>•</a:t>
            </a:r>
          </a:p>
          <a:p>
            <a:pPr algn="just">
              <a:lnSpc>
                <a:spcPts val="1400"/>
              </a:lnSpc>
            </a:pPr>
            <a:r>
              <a:rPr lang="en-US" sz="2800">
                <a:solidFill>
                  <a:srgbClr val="8A288F"/>
                </a:solidFill>
                <a:latin typeface="Arial"/>
                <a:ea typeface="Arial"/>
                <a:cs typeface="Arial"/>
                <a:sym typeface="Arial"/>
              </a:rPr>
              <a:t>•</a:t>
            </a:r>
          </a:p>
        </p:txBody>
      </p:sp>
      <p:sp>
        <p:nvSpPr>
          <p:cNvPr name="TextBox 17" id="17"/>
          <p:cNvSpPr txBox="true"/>
          <p:nvPr/>
        </p:nvSpPr>
        <p:spPr>
          <a:xfrm rot="0">
            <a:off x="320040" y="3407912"/>
            <a:ext cx="126949" cy="790832"/>
          </a:xfrm>
          <a:prstGeom prst="rect">
            <a:avLst/>
          </a:prstGeom>
        </p:spPr>
        <p:txBody>
          <a:bodyPr anchor="t" rtlCol="false" tIns="0" lIns="0" bIns="0" rIns="0">
            <a:spAutoFit/>
          </a:bodyPr>
          <a:lstStyle/>
          <a:p>
            <a:pPr algn="l">
              <a:lnSpc>
                <a:spcPts val="7000"/>
              </a:lnSpc>
            </a:pPr>
            <a:r>
              <a:rPr lang="en-US" sz="2800">
                <a:solidFill>
                  <a:srgbClr val="8A288F"/>
                </a:solidFill>
                <a:latin typeface="Arial"/>
                <a:ea typeface="Arial"/>
                <a:cs typeface="Arial"/>
                <a:sym typeface="Arial"/>
              </a:rPr>
              <a:t>•</a:t>
            </a:r>
          </a:p>
        </p:txBody>
      </p:sp>
      <p:sp>
        <p:nvSpPr>
          <p:cNvPr name="TextBox 18" id="18"/>
          <p:cNvSpPr txBox="true"/>
          <p:nvPr/>
        </p:nvSpPr>
        <p:spPr>
          <a:xfrm rot="0">
            <a:off x="320040" y="5074787"/>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9" id="19"/>
          <p:cNvSpPr txBox="true"/>
          <p:nvPr/>
        </p:nvSpPr>
        <p:spPr>
          <a:xfrm rot="0">
            <a:off x="685800" y="1444862"/>
            <a:ext cx="8092145" cy="4175430"/>
          </a:xfrm>
          <a:prstGeom prst="rect">
            <a:avLst/>
          </a:prstGeom>
        </p:spPr>
        <p:txBody>
          <a:bodyPr anchor="t" rtlCol="false" tIns="0" lIns="0" bIns="0" rIns="0">
            <a:spAutoFit/>
          </a:bodyPr>
          <a:lstStyle/>
          <a:p>
            <a:pPr algn="l">
              <a:lnSpc>
                <a:spcPts val="3407"/>
              </a:lnSpc>
            </a:pPr>
            <a:r>
              <a:rPr lang="en-US" sz="2800" spc="2">
                <a:solidFill>
                  <a:srgbClr val="000000"/>
                </a:solidFill>
                <a:latin typeface="Arial"/>
                <a:ea typeface="Arial"/>
                <a:cs typeface="Arial"/>
                <a:sym typeface="Arial"/>
              </a:rPr>
              <a:t>Identify safeguards against hardware theft, vandalism, and failure.</a:t>
            </a:r>
          </a:p>
          <a:p>
            <a:pPr algn="l">
              <a:lnSpc>
                <a:spcPts val="4608"/>
              </a:lnSpc>
            </a:pPr>
            <a:r>
              <a:rPr lang="en-US" sz="2800" spc="2">
                <a:solidFill>
                  <a:srgbClr val="000000"/>
                </a:solidFill>
                <a:latin typeface="Arial"/>
                <a:ea typeface="Arial"/>
                <a:cs typeface="Arial"/>
                <a:sym typeface="Arial"/>
              </a:rPr>
              <a:t>Explain options available for </a:t>
            </a:r>
            <a:r>
              <a:rPr lang="en-US" sz="2800" spc="2">
                <a:solidFill>
                  <a:srgbClr val="AF4C0F"/>
                </a:solidFill>
                <a:latin typeface="Arial"/>
                <a:ea typeface="Arial"/>
                <a:cs typeface="Arial"/>
                <a:sym typeface="Arial"/>
              </a:rPr>
              <a:t>backing up</a:t>
            </a:r>
            <a:r>
              <a:rPr lang="en-US" sz="2800" spc="2">
                <a:solidFill>
                  <a:srgbClr val="000000"/>
                </a:solidFill>
                <a:latin typeface="Arial"/>
                <a:ea typeface="Arial"/>
                <a:cs typeface="Arial"/>
                <a:sym typeface="Arial"/>
              </a:rPr>
              <a:t>.</a:t>
            </a:r>
          </a:p>
          <a:p>
            <a:pPr algn="l">
              <a:lnSpc>
                <a:spcPts val="3407"/>
              </a:lnSpc>
            </a:pPr>
            <a:r>
              <a:rPr lang="en-US" sz="2800" spc="2">
                <a:solidFill>
                  <a:srgbClr val="000000"/>
                </a:solidFill>
                <a:latin typeface="Arial"/>
                <a:ea typeface="Arial"/>
                <a:cs typeface="Arial"/>
                <a:sym typeface="Arial"/>
              </a:rPr>
              <a:t>Identify risks and safeguards associated with wireless communications.</a:t>
            </a:r>
          </a:p>
          <a:p>
            <a:pPr algn="l">
              <a:lnSpc>
                <a:spcPts val="4561"/>
              </a:lnSpc>
            </a:pPr>
            <a:r>
              <a:rPr lang="en-US" sz="2800">
                <a:solidFill>
                  <a:srgbClr val="000000"/>
                </a:solidFill>
                <a:latin typeface="Arial"/>
                <a:ea typeface="Arial"/>
                <a:cs typeface="Arial"/>
                <a:sym typeface="Arial"/>
              </a:rPr>
              <a:t>Recognize issues related to information accuracy, </a:t>
            </a:r>
          </a:p>
          <a:p>
            <a:pPr algn="l">
              <a:lnSpc>
                <a:spcPts val="2209"/>
              </a:lnSpc>
            </a:pPr>
            <a:r>
              <a:rPr lang="en-US" sz="2800" spc="2">
                <a:solidFill>
                  <a:srgbClr val="000000"/>
                </a:solidFill>
                <a:latin typeface="Arial"/>
                <a:ea typeface="Arial"/>
                <a:cs typeface="Arial"/>
                <a:sym typeface="Arial"/>
              </a:rPr>
              <a:t>intellectual property rights, codes of conduct, and </a:t>
            </a:r>
          </a:p>
          <a:p>
            <a:pPr algn="l">
              <a:lnSpc>
                <a:spcPts val="4608"/>
              </a:lnSpc>
            </a:pPr>
            <a:r>
              <a:rPr lang="en-US" sz="2800" spc="2">
                <a:solidFill>
                  <a:srgbClr val="AF4C0F"/>
                </a:solidFill>
                <a:latin typeface="Arial"/>
                <a:ea typeface="Arial"/>
                <a:cs typeface="Arial"/>
                <a:sym typeface="Arial"/>
              </a:rPr>
              <a:t>green computing</a:t>
            </a:r>
            <a:r>
              <a:rPr lang="en-US" sz="2800" spc="2">
                <a:solidFill>
                  <a:srgbClr val="000000"/>
                </a:solidFill>
                <a:latin typeface="Arial"/>
                <a:ea typeface="Arial"/>
                <a:cs typeface="Arial"/>
                <a:sym typeface="Arial"/>
              </a:rPr>
              <a:t>.</a:t>
            </a:r>
          </a:p>
          <a:p>
            <a:pPr algn="l">
              <a:lnSpc>
                <a:spcPts val="3407"/>
              </a:lnSpc>
            </a:pPr>
            <a:r>
              <a:rPr lang="en-US" sz="2800">
                <a:solidFill>
                  <a:srgbClr val="000000"/>
                </a:solidFill>
                <a:latin typeface="Arial"/>
                <a:ea typeface="Arial"/>
                <a:cs typeface="Arial"/>
                <a:sym typeface="Arial"/>
              </a:rPr>
              <a:t>Discuss issues surrounding information privacy.</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1345330" y="762000"/>
            <a:ext cx="6109087" cy="5181600"/>
          </a:xfrm>
          <a:custGeom>
            <a:avLst/>
            <a:gdLst/>
            <a:ahLst/>
            <a:cxnLst/>
            <a:rect r="r" b="b" t="t" l="l"/>
            <a:pathLst>
              <a:path h="5181600" w="6109087">
                <a:moveTo>
                  <a:pt x="0" y="0"/>
                </a:moveTo>
                <a:lnTo>
                  <a:pt x="6109087" y="0"/>
                </a:lnTo>
                <a:lnTo>
                  <a:pt x="6109087" y="5181600"/>
                </a:lnTo>
                <a:lnTo>
                  <a:pt x="0" y="5181600"/>
                </a:lnTo>
                <a:lnTo>
                  <a:pt x="0" y="0"/>
                </a:lnTo>
                <a:close/>
              </a:path>
            </a:pathLst>
          </a:custGeom>
          <a:blipFill>
            <a:blip r:embed="rId4"/>
            <a:stretch>
              <a:fillRect l="0" t="0" r="0" b="-7155"/>
            </a:stretch>
          </a:blipFill>
        </p:spPr>
      </p:sp>
      <p:sp>
        <p:nvSpPr>
          <p:cNvPr name="TextBox 9" id="9"/>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5-24</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396240" y="30251"/>
            <a:ext cx="108814" cy="416604"/>
          </a:xfrm>
          <a:prstGeom prst="rect">
            <a:avLst/>
          </a:prstGeom>
        </p:spPr>
        <p:txBody>
          <a:bodyPr anchor="t" rtlCol="false" tIns="0" lIns="0" bIns="0" rIns="0">
            <a:spAutoFit/>
          </a:bodyPr>
          <a:lstStyle/>
          <a:p>
            <a:pPr algn="l">
              <a:lnSpc>
                <a:spcPts val="3359"/>
              </a:lnSpc>
            </a:pPr>
            <a:r>
              <a:rPr lang="en-US" sz="2400">
                <a:solidFill>
                  <a:srgbClr val="8A288F"/>
                </a:solidFill>
                <a:latin typeface="Arial"/>
                <a:ea typeface="Arial"/>
                <a:cs typeface="Arial"/>
                <a:sym typeface="Arial"/>
              </a:rPr>
              <a:t>•</a:t>
            </a:r>
          </a:p>
        </p:txBody>
      </p:sp>
      <p:sp>
        <p:nvSpPr>
          <p:cNvPr name="TextBox 12" id="12"/>
          <p:cNvSpPr txBox="true"/>
          <p:nvPr/>
        </p:nvSpPr>
        <p:spPr>
          <a:xfrm rot="0">
            <a:off x="861698" y="68351"/>
            <a:ext cx="7751493" cy="747303"/>
          </a:xfrm>
          <a:prstGeom prst="rect">
            <a:avLst/>
          </a:prstGeom>
        </p:spPr>
        <p:txBody>
          <a:bodyPr anchor="t" rtlCol="false" tIns="0" lIns="0" bIns="0" rIns="0">
            <a:spAutoFit/>
          </a:bodyPr>
          <a:lstStyle/>
          <a:p>
            <a:pPr algn="l">
              <a:lnSpc>
                <a:spcPts val="2904"/>
              </a:lnSpc>
            </a:pPr>
            <a:r>
              <a:rPr lang="en-US" b="true" sz="2400">
                <a:solidFill>
                  <a:srgbClr val="000000"/>
                </a:solidFill>
                <a:latin typeface="Arial Bold"/>
                <a:ea typeface="Arial Bold"/>
                <a:cs typeface="Arial Bold"/>
                <a:sym typeface="Arial Bold"/>
              </a:rPr>
              <a:t>Two-step verification</a:t>
            </a:r>
            <a:r>
              <a:rPr lang="en-US" sz="2400">
                <a:solidFill>
                  <a:srgbClr val="000000"/>
                </a:solidFill>
                <a:latin typeface="Arial"/>
                <a:ea typeface="Arial"/>
                <a:cs typeface="Arial"/>
                <a:sym typeface="Arial"/>
              </a:rPr>
              <a:t> uses two separate methods, one after the next, to verify the identity of a user.</a:t>
            </a:r>
          </a:p>
        </p:txBody>
      </p:sp>
      <p:sp>
        <p:nvSpPr>
          <p:cNvPr name="TextBox 13" id="13"/>
          <p:cNvSpPr txBox="true"/>
          <p:nvPr/>
        </p:nvSpPr>
        <p:spPr>
          <a:xfrm rot="0">
            <a:off x="91440" y="5984234"/>
            <a:ext cx="1308430" cy="326736"/>
          </a:xfrm>
          <a:prstGeom prst="rect">
            <a:avLst/>
          </a:prstGeom>
        </p:spPr>
        <p:txBody>
          <a:bodyPr anchor="t" rtlCol="false" tIns="0" lIns="0" bIns="0" rIns="0">
            <a:spAutoFit/>
          </a:bodyPr>
          <a:lstStyle/>
          <a:p>
            <a:pPr algn="l">
              <a:lnSpc>
                <a:spcPts val="2520"/>
              </a:lnSpc>
            </a:pPr>
            <a:r>
              <a:rPr lang="en-US" b="true" sz="1800">
                <a:solidFill>
                  <a:srgbClr val="000000"/>
                </a:solidFill>
                <a:latin typeface="Arial Bold"/>
                <a:ea typeface="Arial Bold"/>
                <a:cs typeface="Arial Bold"/>
                <a:sym typeface="Arial Bold"/>
              </a:rPr>
              <a:t>Figure 5-12 </a:t>
            </a:r>
          </a:p>
        </p:txBody>
      </p:sp>
      <p:sp>
        <p:nvSpPr>
          <p:cNvPr name="TextBox 14" id="14"/>
          <p:cNvSpPr txBox="true"/>
          <p:nvPr/>
        </p:nvSpPr>
        <p:spPr>
          <a:xfrm rot="0">
            <a:off x="1374143" y="5972575"/>
            <a:ext cx="7746721" cy="326736"/>
          </a:xfrm>
          <a:prstGeom prst="rect">
            <a:avLst/>
          </a:prstGeom>
        </p:spPr>
        <p:txBody>
          <a:bodyPr anchor="t" rtlCol="false" tIns="0" lIns="0" bIns="0" rIns="0">
            <a:spAutoFit/>
          </a:bodyPr>
          <a:lstStyle/>
          <a:p>
            <a:pPr algn="l">
              <a:lnSpc>
                <a:spcPts val="2520"/>
              </a:lnSpc>
            </a:pPr>
            <a:r>
              <a:rPr lang="en-US" sz="1800">
                <a:solidFill>
                  <a:srgbClr val="000000"/>
                </a:solidFill>
                <a:latin typeface="Arial"/>
                <a:ea typeface="Arial"/>
                <a:cs typeface="Arial"/>
                <a:sym typeface="Arial"/>
              </a:rPr>
              <a:t>This figure shows an example of two-step authentication. Source: Microsoft</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5-25</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469802" y="244640"/>
            <a:ext cx="8368465"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Unauthorized Access and Use (12 of 12)</a:t>
            </a:r>
          </a:p>
        </p:txBody>
      </p:sp>
      <p:sp>
        <p:nvSpPr>
          <p:cNvPr name="TextBox 14" id="14"/>
          <p:cNvSpPr txBox="true"/>
          <p:nvPr/>
        </p:nvSpPr>
        <p:spPr>
          <a:xfrm rot="0">
            <a:off x="167640" y="1313555"/>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5" id="15"/>
          <p:cNvSpPr txBox="true"/>
          <p:nvPr/>
        </p:nvSpPr>
        <p:spPr>
          <a:xfrm rot="0">
            <a:off x="167640" y="2685155"/>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6" id="16"/>
          <p:cNvSpPr txBox="true"/>
          <p:nvPr/>
        </p:nvSpPr>
        <p:spPr>
          <a:xfrm rot="0">
            <a:off x="685162" y="1370705"/>
            <a:ext cx="8027499" cy="1795907"/>
          </a:xfrm>
          <a:prstGeom prst="rect">
            <a:avLst/>
          </a:prstGeom>
        </p:spPr>
        <p:txBody>
          <a:bodyPr anchor="t" rtlCol="false" tIns="0" lIns="0" bIns="0" rIns="0">
            <a:spAutoFit/>
          </a:bodyPr>
          <a:lstStyle/>
          <a:p>
            <a:pPr algn="l">
              <a:lnSpc>
                <a:spcPts val="3343"/>
              </a:lnSpc>
            </a:pPr>
            <a:r>
              <a:rPr lang="en-US" b="true" sz="2800">
                <a:solidFill>
                  <a:srgbClr val="000000"/>
                </a:solidFill>
                <a:latin typeface="Arial Bold"/>
                <a:ea typeface="Arial Bold"/>
                <a:cs typeface="Arial Bold"/>
                <a:sym typeface="Arial Bold"/>
              </a:rPr>
              <a:t>Digital forensics</a:t>
            </a:r>
            <a:r>
              <a:rPr lang="en-US" sz="2800">
                <a:solidFill>
                  <a:srgbClr val="000000"/>
                </a:solidFill>
                <a:latin typeface="Arial"/>
                <a:ea typeface="Arial"/>
                <a:cs typeface="Arial"/>
                <a:sym typeface="Arial"/>
              </a:rPr>
              <a:t> is the discovery, collection, and analysis of evidence found on computers and networks.</a:t>
            </a:r>
          </a:p>
          <a:p>
            <a:pPr algn="l">
              <a:lnSpc>
                <a:spcPts val="4944"/>
              </a:lnSpc>
            </a:pPr>
            <a:r>
              <a:rPr lang="en-US" sz="2800" spc="2">
                <a:solidFill>
                  <a:srgbClr val="000000"/>
                </a:solidFill>
                <a:latin typeface="Arial"/>
                <a:ea typeface="Arial"/>
                <a:cs typeface="Arial"/>
                <a:sym typeface="Arial"/>
              </a:rPr>
              <a:t>Many areas use digital forensics</a:t>
            </a:r>
          </a:p>
        </p:txBody>
      </p:sp>
      <p:sp>
        <p:nvSpPr>
          <p:cNvPr name="TextBox 17" id="17"/>
          <p:cNvSpPr txBox="true"/>
          <p:nvPr/>
        </p:nvSpPr>
        <p:spPr>
          <a:xfrm rot="0">
            <a:off x="1644348" y="3276752"/>
            <a:ext cx="86430" cy="330879"/>
          </a:xfrm>
          <a:prstGeom prst="rect">
            <a:avLst/>
          </a:prstGeom>
        </p:spPr>
        <p:txBody>
          <a:bodyPr anchor="t" rtlCol="false" tIns="0" lIns="0" bIns="0" rIns="0">
            <a:spAutoFit/>
          </a:bodyPr>
          <a:lstStyle/>
          <a:p>
            <a:pPr algn="l">
              <a:lnSpc>
                <a:spcPts val="2464"/>
              </a:lnSpc>
            </a:pPr>
            <a:r>
              <a:rPr lang="en-US" sz="2400">
                <a:solidFill>
                  <a:srgbClr val="000000"/>
                </a:solidFill>
                <a:latin typeface="Arial"/>
                <a:ea typeface="Arial"/>
                <a:cs typeface="Arial"/>
                <a:sym typeface="Arial"/>
              </a:rPr>
              <a:t> </a:t>
            </a:r>
          </a:p>
        </p:txBody>
      </p:sp>
      <p:sp>
        <p:nvSpPr>
          <p:cNvPr name="TextBox 18" id="18"/>
          <p:cNvSpPr txBox="true"/>
          <p:nvPr/>
        </p:nvSpPr>
        <p:spPr>
          <a:xfrm rot="0">
            <a:off x="631193" y="3171977"/>
            <a:ext cx="172860" cy="2188254"/>
          </a:xfrm>
          <a:prstGeom prst="rect">
            <a:avLst/>
          </a:prstGeom>
        </p:spPr>
        <p:txBody>
          <a:bodyPr anchor="t" rtlCol="false" tIns="0" lIns="0" bIns="0" rIns="0">
            <a:spAutoFit/>
          </a:bodyPr>
          <a:lstStyle/>
          <a:p>
            <a:pPr algn="just">
              <a:lnSpc>
                <a:spcPts val="3504"/>
              </a:lnSpc>
            </a:pPr>
            <a:r>
              <a:rPr lang="en-US" sz="2400" spc="12">
                <a:solidFill>
                  <a:srgbClr val="8A288F"/>
                </a:solidFill>
                <a:latin typeface="Arial"/>
                <a:ea typeface="Arial"/>
                <a:cs typeface="Arial"/>
                <a:sym typeface="Arial"/>
              </a:rPr>
              <a:t>–</a:t>
            </a:r>
            <a:r>
              <a:rPr lang="en-US" sz="2400" spc="12">
                <a:solidFill>
                  <a:srgbClr val="FFFFFF"/>
                </a:solidFill>
                <a:latin typeface="Arial"/>
                <a:ea typeface="Arial"/>
                <a:cs typeface="Arial"/>
                <a:sym typeface="Arial"/>
              </a:rPr>
              <a:t> </a:t>
            </a:r>
            <a:r>
              <a:rPr lang="en-US" sz="2400" spc="12">
                <a:solidFill>
                  <a:srgbClr val="8A288F"/>
                </a:solidFill>
                <a:latin typeface="Arial"/>
                <a:ea typeface="Arial"/>
                <a:cs typeface="Arial"/>
                <a:sym typeface="Arial"/>
              </a:rPr>
              <a:t>– – –</a:t>
            </a:r>
          </a:p>
          <a:p>
            <a:pPr algn="just">
              <a:lnSpc>
                <a:spcPts val="3072"/>
              </a:lnSpc>
            </a:pPr>
            <a:r>
              <a:rPr lang="en-US" sz="2400">
                <a:solidFill>
                  <a:srgbClr val="8A288F"/>
                </a:solidFill>
                <a:latin typeface="Arial"/>
                <a:ea typeface="Arial"/>
                <a:cs typeface="Arial"/>
                <a:sym typeface="Arial"/>
              </a:rPr>
              <a:t>–</a:t>
            </a:r>
          </a:p>
        </p:txBody>
      </p:sp>
      <p:sp>
        <p:nvSpPr>
          <p:cNvPr name="TextBox 19" id="19"/>
          <p:cNvSpPr txBox="true"/>
          <p:nvPr/>
        </p:nvSpPr>
        <p:spPr>
          <a:xfrm rot="0">
            <a:off x="1083945" y="3171977"/>
            <a:ext cx="2542194" cy="435654"/>
          </a:xfrm>
          <a:prstGeom prst="rect">
            <a:avLst/>
          </a:prstGeom>
        </p:spPr>
        <p:txBody>
          <a:bodyPr anchor="t" rtlCol="false" tIns="0" lIns="0" bIns="0" rIns="0">
            <a:spAutoFit/>
          </a:bodyPr>
          <a:lstStyle/>
          <a:p>
            <a:pPr algn="l">
              <a:lnSpc>
                <a:spcPts val="3504"/>
              </a:lnSpc>
            </a:pPr>
            <a:r>
              <a:rPr lang="en-US" sz="2400" spc="12">
                <a:solidFill>
                  <a:srgbClr val="000000"/>
                </a:solidFill>
                <a:latin typeface="Arial"/>
                <a:ea typeface="Arial"/>
                <a:cs typeface="Arial"/>
                <a:sym typeface="Arial"/>
              </a:rPr>
              <a:t>Law</a:t>
            </a:r>
            <a:r>
              <a:rPr lang="en-US" sz="2400" spc="12">
                <a:solidFill>
                  <a:srgbClr val="FFFFFF"/>
                </a:solidFill>
                <a:latin typeface="Arial"/>
                <a:ea typeface="Arial"/>
                <a:cs typeface="Arial"/>
                <a:sym typeface="Arial"/>
              </a:rPr>
              <a:t> </a:t>
            </a:r>
            <a:r>
              <a:rPr lang="en-US" sz="2400" spc="12">
                <a:solidFill>
                  <a:srgbClr val="000000"/>
                </a:solidFill>
                <a:latin typeface="Arial"/>
                <a:ea typeface="Arial"/>
                <a:cs typeface="Arial"/>
                <a:sym typeface="Arial"/>
              </a:rPr>
              <a:t>enforcementz</a:t>
            </a:r>
          </a:p>
        </p:txBody>
      </p:sp>
      <p:sp>
        <p:nvSpPr>
          <p:cNvPr name="TextBox 20" id="20"/>
          <p:cNvSpPr txBox="true"/>
          <p:nvPr/>
        </p:nvSpPr>
        <p:spPr>
          <a:xfrm rot="0">
            <a:off x="1083945" y="3616985"/>
            <a:ext cx="4529195" cy="1743237"/>
          </a:xfrm>
          <a:prstGeom prst="rect">
            <a:avLst/>
          </a:prstGeom>
        </p:spPr>
        <p:txBody>
          <a:bodyPr anchor="t" rtlCol="false" tIns="0" lIns="0" bIns="0" rIns="0">
            <a:spAutoFit/>
          </a:bodyPr>
          <a:lstStyle/>
          <a:p>
            <a:pPr algn="l">
              <a:lnSpc>
                <a:spcPts val="3504"/>
              </a:lnSpc>
            </a:pPr>
            <a:r>
              <a:rPr lang="en-US" sz="2400" spc="2">
                <a:solidFill>
                  <a:srgbClr val="000000"/>
                </a:solidFill>
                <a:latin typeface="Arial"/>
                <a:ea typeface="Arial"/>
                <a:cs typeface="Arial"/>
                <a:sym typeface="Arial"/>
              </a:rPr>
              <a:t>Criminal prosecutors Military intelligence Insurance agencies</a:t>
            </a:r>
          </a:p>
          <a:p>
            <a:pPr algn="l">
              <a:lnSpc>
                <a:spcPts val="3072"/>
              </a:lnSpc>
            </a:pPr>
            <a:r>
              <a:rPr lang="en-US" sz="2400">
                <a:solidFill>
                  <a:srgbClr val="000000"/>
                </a:solidFill>
                <a:latin typeface="Arial"/>
                <a:ea typeface="Arial"/>
                <a:cs typeface="Arial"/>
                <a:sym typeface="Arial"/>
              </a:rPr>
              <a:t>Information security departments</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bg>
      <p:bgPr>
        <a:solidFill>
          <a:srgbClr val="FFF8F8"/>
        </a:solidFill>
      </p:bgPr>
    </p:bg>
    <p:spTree>
      <p:nvGrpSpPr>
        <p:cNvPr id="1" name=""/>
        <p:cNvGrpSpPr/>
        <p:nvPr/>
      </p:nvGrpSpPr>
      <p:grpSpPr>
        <a:xfrm>
          <a:off x="0" y="0"/>
          <a:ext cx="0" cy="0"/>
          <a:chOff x="0" y="0"/>
          <a:chExt cx="0" cy="0"/>
        </a:xfrm>
      </p:grpSpPr>
      <p:sp>
        <p:nvSpPr>
          <p:cNvPr name="Freeform 2" id="2"/>
          <p:cNvSpPr/>
          <p:nvPr/>
        </p:nvSpPr>
        <p:spPr>
          <a:xfrm flipH="false" flipV="false" rot="0">
            <a:off x="-99556" y="3551293"/>
            <a:ext cx="3233057" cy="3233057"/>
          </a:xfrm>
          <a:custGeom>
            <a:avLst/>
            <a:gdLst/>
            <a:ahLst/>
            <a:cxnLst/>
            <a:rect r="r" b="b" t="t" l="l"/>
            <a:pathLst>
              <a:path h="3233057" w="3233057">
                <a:moveTo>
                  <a:pt x="0" y="0"/>
                </a:moveTo>
                <a:lnTo>
                  <a:pt x="3233057" y="0"/>
                </a:lnTo>
                <a:lnTo>
                  <a:pt x="3233057" y="3233057"/>
                </a:lnTo>
                <a:lnTo>
                  <a:pt x="0" y="32330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6074520" y="73650"/>
            <a:ext cx="3233057" cy="3233057"/>
          </a:xfrm>
          <a:custGeom>
            <a:avLst/>
            <a:gdLst/>
            <a:ahLst/>
            <a:cxnLst/>
            <a:rect r="r" b="b" t="t" l="l"/>
            <a:pathLst>
              <a:path h="3233057" w="3233057">
                <a:moveTo>
                  <a:pt x="3233057" y="3233057"/>
                </a:moveTo>
                <a:lnTo>
                  <a:pt x="0" y="3233057"/>
                </a:lnTo>
                <a:lnTo>
                  <a:pt x="0" y="0"/>
                </a:lnTo>
                <a:lnTo>
                  <a:pt x="3233057" y="0"/>
                </a:lnTo>
                <a:lnTo>
                  <a:pt x="3233057" y="3233057"/>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646611" y="842554"/>
            <a:ext cx="7850777" cy="5172891"/>
            <a:chOff x="0" y="0"/>
            <a:chExt cx="3289514" cy="2167467"/>
          </a:xfrm>
        </p:grpSpPr>
        <p:sp>
          <p:nvSpPr>
            <p:cNvPr name="Freeform 5" id="5"/>
            <p:cNvSpPr/>
            <p:nvPr/>
          </p:nvSpPr>
          <p:spPr>
            <a:xfrm flipH="false" flipV="false" rot="0">
              <a:off x="0" y="0"/>
              <a:ext cx="3289514" cy="2167467"/>
            </a:xfrm>
            <a:custGeom>
              <a:avLst/>
              <a:gdLst/>
              <a:ahLst/>
              <a:cxnLst/>
              <a:rect r="r" b="b" t="t" l="l"/>
              <a:pathLst>
                <a:path h="2167467" w="3289514">
                  <a:moveTo>
                    <a:pt x="0" y="0"/>
                  </a:moveTo>
                  <a:lnTo>
                    <a:pt x="3289514" y="0"/>
                  </a:lnTo>
                  <a:lnTo>
                    <a:pt x="3289514" y="2167467"/>
                  </a:lnTo>
                  <a:lnTo>
                    <a:pt x="0" y="2167467"/>
                  </a:lnTo>
                  <a:close/>
                </a:path>
              </a:pathLst>
            </a:custGeom>
            <a:solidFill>
              <a:srgbClr val="FFFFFF"/>
            </a:solidFill>
          </p:spPr>
        </p:sp>
        <p:sp>
          <p:nvSpPr>
            <p:cNvPr name="TextBox 6" id="6"/>
            <p:cNvSpPr txBox="true"/>
            <p:nvPr/>
          </p:nvSpPr>
          <p:spPr>
            <a:xfrm>
              <a:off x="0" y="-19050"/>
              <a:ext cx="3289514" cy="2186517"/>
            </a:xfrm>
            <a:prstGeom prst="rect">
              <a:avLst/>
            </a:prstGeom>
          </p:spPr>
          <p:txBody>
            <a:bodyPr anchor="ctr" rtlCol="false" tIns="30722" lIns="30722" bIns="30722" rIns="30722"/>
            <a:lstStyle/>
            <a:p>
              <a:pPr algn="ctr">
                <a:lnSpc>
                  <a:spcPts val="1693"/>
                </a:lnSpc>
                <a:spcBef>
                  <a:spcPct val="0"/>
                </a:spcBef>
              </a:pPr>
            </a:p>
          </p:txBody>
        </p:sp>
      </p:grpSp>
      <p:sp>
        <p:nvSpPr>
          <p:cNvPr name="Freeform 7" id="7"/>
          <p:cNvSpPr/>
          <p:nvPr/>
        </p:nvSpPr>
        <p:spPr>
          <a:xfrm flipH="false" flipV="true" rot="0">
            <a:off x="-374715" y="195943"/>
            <a:ext cx="2586446" cy="2586446"/>
          </a:xfrm>
          <a:custGeom>
            <a:avLst/>
            <a:gdLst/>
            <a:ahLst/>
            <a:cxnLst/>
            <a:rect r="r" b="b" t="t" l="l"/>
            <a:pathLst>
              <a:path h="2586446" w="2586446">
                <a:moveTo>
                  <a:pt x="0" y="2586446"/>
                </a:moveTo>
                <a:lnTo>
                  <a:pt x="2586446" y="2586446"/>
                </a:lnTo>
                <a:lnTo>
                  <a:pt x="2586446" y="0"/>
                </a:lnTo>
                <a:lnTo>
                  <a:pt x="0" y="0"/>
                </a:lnTo>
                <a:lnTo>
                  <a:pt x="0" y="2586446"/>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true" flipV="false" rot="0">
            <a:off x="6721131" y="4197904"/>
            <a:ext cx="2586446" cy="2586446"/>
          </a:xfrm>
          <a:custGeom>
            <a:avLst/>
            <a:gdLst/>
            <a:ahLst/>
            <a:cxnLst/>
            <a:rect r="r" b="b" t="t" l="l"/>
            <a:pathLst>
              <a:path h="2586446" w="2586446">
                <a:moveTo>
                  <a:pt x="2586446" y="0"/>
                </a:moveTo>
                <a:lnTo>
                  <a:pt x="0" y="0"/>
                </a:lnTo>
                <a:lnTo>
                  <a:pt x="0" y="2586446"/>
                </a:lnTo>
                <a:lnTo>
                  <a:pt x="2586446" y="2586446"/>
                </a:lnTo>
                <a:lnTo>
                  <a:pt x="2586446" y="0"/>
                </a:lnTo>
                <a:close/>
              </a:path>
            </a:pathLst>
          </a:custGeom>
          <a:blipFill>
            <a:blip r:embed="rId8">
              <a:extLst>
                <a:ext uri="{96DAC541-7B7A-43D3-8B79-37D633B846F1}">
                  <asvg:svgBlip xmlns:asvg="http://schemas.microsoft.com/office/drawing/2016/SVG/main" r:embed="rId9"/>
                </a:ext>
              </a:extLst>
            </a:blip>
            <a:stretch>
              <a:fillRect l="0" t="0" r="0" b="0"/>
            </a:stretch>
          </a:blipFill>
        </p:spPr>
      </p:sp>
      <p:pic>
        <p:nvPicPr>
          <p:cNvPr name="Picture 9" id="9"/>
          <p:cNvPicPr>
            <a:picLocks noChangeAspect="true"/>
          </p:cNvPicPr>
          <p:nvPr>
            <a:videoFile r:link="rId11"/>
          </p:nvPr>
        </p:nvPicPr>
        <p:blipFill>
          <a:blip r:embed="rId10"/>
          <a:stretch>
            <a:fillRect/>
          </a:stretch>
        </p:blipFill>
        <p:spPr>
          <a:xfrm rot="0">
            <a:off x="108005" y="539825"/>
            <a:ext cx="8962039" cy="5037212"/>
          </a:xfrm>
          <a:prstGeom prst="rect">
            <a:avLst/>
          </a:prstGeom>
        </p:spPr>
      </p:pic>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5-26</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476112" y="512128"/>
            <a:ext cx="6540413" cy="1147445"/>
          </a:xfrm>
          <a:prstGeom prst="rect">
            <a:avLst/>
          </a:prstGeom>
        </p:spPr>
        <p:txBody>
          <a:bodyPr anchor="t" rtlCol="false" tIns="0" lIns="0" bIns="0" rIns="0">
            <a:spAutoFit/>
          </a:bodyPr>
          <a:lstStyle/>
          <a:p>
            <a:pPr algn="r">
              <a:lnSpc>
                <a:spcPts val="5040"/>
              </a:lnSpc>
            </a:pPr>
            <a:r>
              <a:rPr lang="en-US" sz="3600">
                <a:solidFill>
                  <a:srgbClr val="FFFFFF"/>
                </a:solidFill>
                <a:latin typeface="Arial"/>
                <a:ea typeface="Arial"/>
                <a:cs typeface="Arial"/>
                <a:sym typeface="Arial"/>
              </a:rPr>
              <a:t>Software Theft (1 of 4)</a:t>
            </a:r>
          </a:p>
          <a:p>
            <a:pPr algn="just">
              <a:lnSpc>
                <a:spcPts val="3920"/>
              </a:lnSpc>
            </a:pPr>
            <a:r>
              <a:rPr lang="en-US" sz="2800" spc="2">
                <a:solidFill>
                  <a:srgbClr val="000000"/>
                </a:solidFill>
                <a:latin typeface="Arial"/>
                <a:ea typeface="Arial"/>
                <a:cs typeface="Arial"/>
                <a:sym typeface="Arial"/>
              </a:rPr>
              <a:t>Software theft </a:t>
            </a:r>
            <a:r>
              <a:rPr lang="en-US" sz="2800" spc="2">
                <a:solidFill>
                  <a:srgbClr val="000000"/>
                </a:solidFill>
                <a:latin typeface="Arial"/>
                <a:ea typeface="Arial"/>
                <a:cs typeface="Arial"/>
                <a:sym typeface="Arial"/>
              </a:rPr>
              <a:t>occurs when someone:</a:t>
            </a:r>
          </a:p>
        </p:txBody>
      </p:sp>
      <p:sp>
        <p:nvSpPr>
          <p:cNvPr name="TextBox 14" id="14"/>
          <p:cNvSpPr txBox="true"/>
          <p:nvPr/>
        </p:nvSpPr>
        <p:spPr>
          <a:xfrm rot="0">
            <a:off x="349162" y="1745393"/>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5" id="15"/>
          <p:cNvSpPr txBox="true"/>
          <p:nvPr/>
        </p:nvSpPr>
        <p:spPr>
          <a:xfrm rot="0">
            <a:off x="685800" y="1745393"/>
            <a:ext cx="2422408" cy="495557"/>
          </a:xfrm>
          <a:prstGeom prst="rect">
            <a:avLst/>
          </a:prstGeom>
        </p:spPr>
        <p:txBody>
          <a:bodyPr anchor="t" rtlCol="false" tIns="0" lIns="0" bIns="0" rIns="0">
            <a:spAutoFit/>
          </a:bodyPr>
          <a:lstStyle/>
          <a:p>
            <a:pPr algn="l">
              <a:lnSpc>
                <a:spcPts val="3920"/>
              </a:lnSpc>
            </a:pPr>
            <a:r>
              <a:rPr lang="en-US" b="true" sz="2800" spc="2">
                <a:solidFill>
                  <a:srgbClr val="000000"/>
                </a:solidFill>
                <a:latin typeface="Arial Bold"/>
                <a:ea typeface="Arial Bold"/>
                <a:cs typeface="Arial Bold"/>
                <a:sym typeface="Arial Bold"/>
              </a:rPr>
              <a:t>Software theft</a:t>
            </a:r>
          </a:p>
        </p:txBody>
      </p:sp>
      <p:sp>
        <p:nvSpPr>
          <p:cNvPr name="TextBox 16" id="16"/>
          <p:cNvSpPr txBox="true"/>
          <p:nvPr/>
        </p:nvSpPr>
        <p:spPr>
          <a:xfrm rot="0">
            <a:off x="757238" y="2527278"/>
            <a:ext cx="172860" cy="1736769"/>
          </a:xfrm>
          <a:prstGeom prst="rect">
            <a:avLst/>
          </a:prstGeom>
        </p:spPr>
        <p:txBody>
          <a:bodyPr anchor="t" rtlCol="false" tIns="0" lIns="0" bIns="0" rIns="0">
            <a:spAutoFit/>
          </a:bodyPr>
          <a:lstStyle/>
          <a:p>
            <a:pPr algn="just">
              <a:lnSpc>
                <a:spcPts val="3408"/>
              </a:lnSpc>
            </a:pPr>
            <a:r>
              <a:rPr lang="en-US" sz="2400">
                <a:solidFill>
                  <a:srgbClr val="8A288F"/>
                </a:solidFill>
                <a:latin typeface="Arial"/>
                <a:ea typeface="Arial"/>
                <a:cs typeface="Arial"/>
                <a:sym typeface="Arial"/>
              </a:rPr>
              <a:t>– – – –</a:t>
            </a:r>
          </a:p>
        </p:txBody>
      </p:sp>
      <p:sp>
        <p:nvSpPr>
          <p:cNvPr name="TextBox 17" id="17"/>
          <p:cNvSpPr txBox="true"/>
          <p:nvPr/>
        </p:nvSpPr>
        <p:spPr>
          <a:xfrm rot="0">
            <a:off x="1120249" y="2527278"/>
            <a:ext cx="6104411" cy="1736769"/>
          </a:xfrm>
          <a:prstGeom prst="rect">
            <a:avLst/>
          </a:prstGeom>
        </p:spPr>
        <p:txBody>
          <a:bodyPr anchor="t" rtlCol="false" tIns="0" lIns="0" bIns="0" rIns="0">
            <a:spAutoFit/>
          </a:bodyPr>
          <a:lstStyle/>
          <a:p>
            <a:pPr algn="l">
              <a:lnSpc>
                <a:spcPts val="3408"/>
              </a:lnSpc>
            </a:pPr>
            <a:r>
              <a:rPr lang="en-US" sz="2400">
                <a:solidFill>
                  <a:srgbClr val="000000"/>
                </a:solidFill>
                <a:latin typeface="Arial"/>
                <a:ea typeface="Arial"/>
                <a:cs typeface="Arial"/>
                <a:sym typeface="Arial"/>
              </a:rPr>
              <a:t>Steals software media Intentionally erases programs Illegally registers and/or activates a program Illegally copies a program</a:t>
            </a:r>
          </a:p>
        </p:txBody>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5-27</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2302831" y="244640"/>
            <a:ext cx="4628683"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Software Theft (2 of 4)</a:t>
            </a:r>
          </a:p>
        </p:txBody>
      </p:sp>
      <p:sp>
        <p:nvSpPr>
          <p:cNvPr name="TextBox 14" id="14"/>
          <p:cNvSpPr txBox="true"/>
          <p:nvPr/>
        </p:nvSpPr>
        <p:spPr>
          <a:xfrm rot="0">
            <a:off x="167640" y="1313555"/>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5" id="15"/>
          <p:cNvSpPr txBox="true"/>
          <p:nvPr/>
        </p:nvSpPr>
        <p:spPr>
          <a:xfrm rot="0">
            <a:off x="167640" y="3105779"/>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6" id="16"/>
          <p:cNvSpPr txBox="true"/>
          <p:nvPr/>
        </p:nvSpPr>
        <p:spPr>
          <a:xfrm rot="0">
            <a:off x="685162" y="1370705"/>
            <a:ext cx="8299009" cy="3912387"/>
          </a:xfrm>
          <a:prstGeom prst="rect">
            <a:avLst/>
          </a:prstGeom>
        </p:spPr>
        <p:txBody>
          <a:bodyPr anchor="t" rtlCol="false" tIns="0" lIns="0" bIns="0" rIns="0">
            <a:spAutoFit/>
          </a:bodyPr>
          <a:lstStyle/>
          <a:p>
            <a:pPr algn="l">
              <a:lnSpc>
                <a:spcPts val="3396"/>
              </a:lnSpc>
            </a:pPr>
            <a:r>
              <a:rPr lang="en-US" sz="2800" spc="2">
                <a:solidFill>
                  <a:srgbClr val="000000"/>
                </a:solidFill>
                <a:latin typeface="Arial"/>
                <a:ea typeface="Arial"/>
                <a:cs typeface="Arial"/>
                <a:sym typeface="Arial"/>
              </a:rPr>
              <a:t>Many manufacturers incorporate an </a:t>
            </a:r>
            <a:r>
              <a:rPr lang="en-US" sz="2800" spc="2">
                <a:solidFill>
                  <a:srgbClr val="AF4C0F"/>
                </a:solidFill>
                <a:latin typeface="Arial"/>
                <a:ea typeface="Arial"/>
                <a:cs typeface="Arial"/>
                <a:sym typeface="Arial"/>
              </a:rPr>
              <a:t>activation process</a:t>
            </a:r>
            <a:r>
              <a:rPr lang="en-US" sz="2800" spc="2">
                <a:solidFill>
                  <a:srgbClr val="000000"/>
                </a:solidFill>
                <a:latin typeface="Arial"/>
                <a:ea typeface="Arial"/>
                <a:cs typeface="Arial"/>
                <a:sym typeface="Arial"/>
              </a:rPr>
              <a:t> into their programs to ensure the software is not installed on more computers than legally licensed</a:t>
            </a:r>
          </a:p>
          <a:p>
            <a:pPr algn="l">
              <a:lnSpc>
                <a:spcPts val="4463"/>
              </a:lnSpc>
            </a:pPr>
            <a:r>
              <a:rPr lang="en-US" sz="2800" spc="2">
                <a:solidFill>
                  <a:srgbClr val="000000"/>
                </a:solidFill>
                <a:latin typeface="Arial"/>
                <a:ea typeface="Arial"/>
                <a:cs typeface="Arial"/>
                <a:sym typeface="Arial"/>
              </a:rPr>
              <a:t>During the </a:t>
            </a:r>
            <a:r>
              <a:rPr lang="en-US" b="true" sz="2800" spc="2">
                <a:solidFill>
                  <a:srgbClr val="AF4C0F"/>
                </a:solidFill>
                <a:latin typeface="Arial Bold"/>
                <a:ea typeface="Arial Bold"/>
                <a:cs typeface="Arial Bold"/>
                <a:sym typeface="Arial Bold"/>
              </a:rPr>
              <a:t>product activation</a:t>
            </a:r>
            <a:r>
              <a:rPr lang="en-US" sz="2800" spc="2">
                <a:solidFill>
                  <a:srgbClr val="000000"/>
                </a:solidFill>
                <a:latin typeface="Arial"/>
                <a:ea typeface="Arial"/>
                <a:cs typeface="Arial"/>
                <a:sym typeface="Arial"/>
              </a:rPr>
              <a:t>, which is conducted </a:t>
            </a:r>
          </a:p>
          <a:p>
            <a:pPr algn="l">
              <a:lnSpc>
                <a:spcPts val="2352"/>
              </a:lnSpc>
            </a:pPr>
            <a:r>
              <a:rPr lang="en-US" sz="2800" spc="2">
                <a:solidFill>
                  <a:srgbClr val="000000"/>
                </a:solidFill>
                <a:latin typeface="Arial"/>
                <a:ea typeface="Arial"/>
                <a:cs typeface="Arial"/>
                <a:sym typeface="Arial"/>
              </a:rPr>
              <a:t>either online or by phone, users provide the </a:t>
            </a:r>
          </a:p>
          <a:p>
            <a:pPr algn="l">
              <a:lnSpc>
                <a:spcPts val="4415"/>
              </a:lnSpc>
            </a:pPr>
            <a:r>
              <a:rPr lang="en-US" sz="2800">
                <a:solidFill>
                  <a:srgbClr val="000000"/>
                </a:solidFill>
                <a:latin typeface="Arial"/>
                <a:ea typeface="Arial"/>
                <a:cs typeface="Arial"/>
                <a:sym typeface="Arial"/>
              </a:rPr>
              <a:t>software product’s identification number to </a:t>
            </a:r>
          </a:p>
          <a:p>
            <a:pPr algn="l">
              <a:lnSpc>
                <a:spcPts val="2209"/>
              </a:lnSpc>
            </a:pPr>
            <a:r>
              <a:rPr lang="en-US" sz="2800" spc="2">
                <a:solidFill>
                  <a:srgbClr val="000000"/>
                </a:solidFill>
                <a:latin typeface="Arial"/>
                <a:ea typeface="Arial"/>
                <a:cs typeface="Arial"/>
                <a:sym typeface="Arial"/>
              </a:rPr>
              <a:t>associate the software with the computer or mobile </a:t>
            </a:r>
          </a:p>
          <a:p>
            <a:pPr algn="l">
              <a:lnSpc>
                <a:spcPts val="4561"/>
              </a:lnSpc>
            </a:pPr>
            <a:r>
              <a:rPr lang="en-US" sz="2800" spc="2">
                <a:solidFill>
                  <a:srgbClr val="000000"/>
                </a:solidFill>
                <a:latin typeface="Arial"/>
                <a:ea typeface="Arial"/>
                <a:cs typeface="Arial"/>
                <a:sym typeface="Arial"/>
              </a:rPr>
              <a:t>device on which the software is installed</a:t>
            </a:r>
          </a:p>
        </p:txBody>
      </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5-28</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2302831" y="244640"/>
            <a:ext cx="4628683"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Software Theft (3 of 4)</a:t>
            </a:r>
          </a:p>
        </p:txBody>
      </p:sp>
      <p:sp>
        <p:nvSpPr>
          <p:cNvPr name="TextBox 14" id="14"/>
          <p:cNvSpPr txBox="true"/>
          <p:nvPr/>
        </p:nvSpPr>
        <p:spPr>
          <a:xfrm rot="0">
            <a:off x="320040" y="1294505"/>
            <a:ext cx="126949" cy="514607"/>
          </a:xfrm>
          <a:prstGeom prst="rect">
            <a:avLst/>
          </a:prstGeom>
        </p:spPr>
        <p:txBody>
          <a:bodyPr anchor="t" rtlCol="false" tIns="0" lIns="0" bIns="0" rIns="0">
            <a:spAutoFit/>
          </a:bodyPr>
          <a:lstStyle/>
          <a:p>
            <a:pPr algn="l">
              <a:lnSpc>
                <a:spcPts val="4104"/>
              </a:lnSpc>
            </a:pPr>
            <a:r>
              <a:rPr lang="en-US" sz="2800">
                <a:solidFill>
                  <a:srgbClr val="8A288F"/>
                </a:solidFill>
                <a:latin typeface="Arial"/>
                <a:ea typeface="Arial"/>
                <a:cs typeface="Arial"/>
                <a:sym typeface="Arial"/>
              </a:rPr>
              <a:t>•</a:t>
            </a:r>
          </a:p>
        </p:txBody>
      </p:sp>
      <p:sp>
        <p:nvSpPr>
          <p:cNvPr name="TextBox 15" id="15"/>
          <p:cNvSpPr txBox="true"/>
          <p:nvPr/>
        </p:nvSpPr>
        <p:spPr>
          <a:xfrm rot="0">
            <a:off x="837562" y="1294505"/>
            <a:ext cx="7830893" cy="532743"/>
          </a:xfrm>
          <a:prstGeom prst="rect">
            <a:avLst/>
          </a:prstGeom>
        </p:spPr>
        <p:txBody>
          <a:bodyPr anchor="t" rtlCol="false" tIns="0" lIns="0" bIns="0" rIns="0">
            <a:spAutoFit/>
          </a:bodyPr>
          <a:lstStyle/>
          <a:p>
            <a:pPr algn="l">
              <a:lnSpc>
                <a:spcPts val="4104"/>
              </a:lnSpc>
            </a:pPr>
            <a:r>
              <a:rPr lang="en-US" sz="2800">
                <a:solidFill>
                  <a:srgbClr val="000000"/>
                </a:solidFill>
                <a:latin typeface="Arial"/>
                <a:ea typeface="Arial"/>
                <a:cs typeface="Arial"/>
                <a:sym typeface="Arial"/>
              </a:rPr>
              <a:t>A </a:t>
            </a:r>
            <a:r>
              <a:rPr lang="en-US" b="true" sz="2800">
                <a:solidFill>
                  <a:srgbClr val="000000"/>
                </a:solidFill>
                <a:latin typeface="Arial Bold"/>
                <a:ea typeface="Arial Bold"/>
                <a:cs typeface="Arial Bold"/>
                <a:sym typeface="Arial Bold"/>
              </a:rPr>
              <a:t>license agreement</a:t>
            </a:r>
            <a:r>
              <a:rPr lang="en-US" sz="2800">
                <a:solidFill>
                  <a:srgbClr val="000000"/>
                </a:solidFill>
                <a:latin typeface="Arial"/>
                <a:ea typeface="Arial"/>
                <a:cs typeface="Arial"/>
                <a:sym typeface="Arial"/>
              </a:rPr>
              <a:t> is the right to use software</a:t>
            </a:r>
          </a:p>
        </p:txBody>
      </p:sp>
      <p:sp>
        <p:nvSpPr>
          <p:cNvPr name="TextBox 16" id="16"/>
          <p:cNvSpPr txBox="true"/>
          <p:nvPr/>
        </p:nvSpPr>
        <p:spPr>
          <a:xfrm rot="0">
            <a:off x="320040" y="1815713"/>
            <a:ext cx="7109908" cy="1441199"/>
          </a:xfrm>
          <a:prstGeom prst="rect">
            <a:avLst/>
          </a:prstGeom>
        </p:spPr>
        <p:txBody>
          <a:bodyPr anchor="t" rtlCol="false" tIns="0" lIns="0" bIns="0" rIns="0">
            <a:spAutoFit/>
          </a:bodyPr>
          <a:lstStyle/>
          <a:p>
            <a:pPr algn="l">
              <a:lnSpc>
                <a:spcPts val="4104"/>
              </a:lnSpc>
            </a:pPr>
            <a:r>
              <a:rPr lang="en-US" sz="2800">
                <a:solidFill>
                  <a:srgbClr val="000000"/>
                </a:solidFill>
                <a:latin typeface="Arial"/>
                <a:ea typeface="Arial"/>
                <a:cs typeface="Arial"/>
                <a:sym typeface="Arial"/>
              </a:rPr>
              <a:t>Typical Conditions of a Single-User License </a:t>
            </a:r>
          </a:p>
          <a:p>
            <a:pPr algn="l">
              <a:lnSpc>
                <a:spcPts val="2520"/>
              </a:lnSpc>
            </a:pPr>
            <a:r>
              <a:rPr lang="en-US" sz="2800" spc="5">
                <a:solidFill>
                  <a:srgbClr val="000000"/>
                </a:solidFill>
                <a:latin typeface="Arial"/>
                <a:ea typeface="Arial"/>
                <a:cs typeface="Arial"/>
                <a:sym typeface="Arial"/>
              </a:rPr>
              <a:t>Agreement</a:t>
            </a:r>
          </a:p>
          <a:p>
            <a:pPr algn="l">
              <a:lnSpc>
                <a:spcPts val="5448"/>
              </a:lnSpc>
            </a:pPr>
            <a:r>
              <a:rPr lang="en-US" sz="2800">
                <a:solidFill>
                  <a:srgbClr val="000000"/>
                </a:solidFill>
                <a:latin typeface="Arial"/>
                <a:ea typeface="Arial"/>
                <a:cs typeface="Arial"/>
                <a:sym typeface="Arial"/>
              </a:rPr>
              <a:t>You can…</a:t>
            </a:r>
          </a:p>
        </p:txBody>
      </p:sp>
      <p:sp>
        <p:nvSpPr>
          <p:cNvPr name="TextBox 17" id="17"/>
          <p:cNvSpPr txBox="true"/>
          <p:nvPr/>
        </p:nvSpPr>
        <p:spPr>
          <a:xfrm rot="0">
            <a:off x="783593" y="3393719"/>
            <a:ext cx="172860" cy="302304"/>
          </a:xfrm>
          <a:prstGeom prst="rect">
            <a:avLst/>
          </a:prstGeom>
        </p:spPr>
        <p:txBody>
          <a:bodyPr anchor="t" rtlCol="false" tIns="0" lIns="0" bIns="0" rIns="0">
            <a:spAutoFit/>
          </a:bodyPr>
          <a:lstStyle/>
          <a:p>
            <a:pPr algn="l">
              <a:lnSpc>
                <a:spcPts val="2152"/>
              </a:lnSpc>
            </a:pPr>
            <a:r>
              <a:rPr lang="en-US" sz="2400" spc="1920">
                <a:solidFill>
                  <a:srgbClr val="8A288F"/>
                </a:solidFill>
                <a:latin typeface="Arial"/>
                <a:ea typeface="Arial"/>
                <a:cs typeface="Arial"/>
                <a:sym typeface="Arial"/>
              </a:rPr>
              <a:t>–</a:t>
            </a:r>
          </a:p>
        </p:txBody>
      </p:sp>
      <p:sp>
        <p:nvSpPr>
          <p:cNvPr name="TextBox 18" id="18"/>
          <p:cNvSpPr txBox="true"/>
          <p:nvPr/>
        </p:nvSpPr>
        <p:spPr>
          <a:xfrm rot="0">
            <a:off x="3777891" y="3393719"/>
            <a:ext cx="86430" cy="302304"/>
          </a:xfrm>
          <a:prstGeom prst="rect">
            <a:avLst/>
          </a:prstGeom>
        </p:spPr>
        <p:txBody>
          <a:bodyPr anchor="t" rtlCol="false" tIns="0" lIns="0" bIns="0" rIns="0">
            <a:spAutoFit/>
          </a:bodyPr>
          <a:lstStyle/>
          <a:p>
            <a:pPr algn="l">
              <a:lnSpc>
                <a:spcPts val="2152"/>
              </a:lnSpc>
            </a:pPr>
            <a:r>
              <a:rPr lang="en-US" sz="2400" spc="1920">
                <a:solidFill>
                  <a:srgbClr val="000000"/>
                </a:solidFill>
                <a:latin typeface="Arial"/>
                <a:ea typeface="Arial"/>
                <a:cs typeface="Arial"/>
                <a:sym typeface="Arial"/>
              </a:rPr>
              <a:t> </a:t>
            </a:r>
          </a:p>
        </p:txBody>
      </p:sp>
      <p:sp>
        <p:nvSpPr>
          <p:cNvPr name="TextBox 19" id="19"/>
          <p:cNvSpPr txBox="true"/>
          <p:nvPr/>
        </p:nvSpPr>
        <p:spPr>
          <a:xfrm rot="0">
            <a:off x="1236345" y="3327044"/>
            <a:ext cx="7191585" cy="368979"/>
          </a:xfrm>
          <a:prstGeom prst="rect">
            <a:avLst/>
          </a:prstGeom>
        </p:spPr>
        <p:txBody>
          <a:bodyPr anchor="t" rtlCol="false" tIns="0" lIns="0" bIns="0" rIns="0">
            <a:spAutoFit/>
          </a:bodyPr>
          <a:lstStyle/>
          <a:p>
            <a:pPr algn="l">
              <a:lnSpc>
                <a:spcPts val="2856"/>
              </a:lnSpc>
            </a:pPr>
            <a:r>
              <a:rPr lang="en-US" sz="2400">
                <a:solidFill>
                  <a:srgbClr val="000000"/>
                </a:solidFill>
                <a:latin typeface="Arial"/>
                <a:ea typeface="Arial"/>
                <a:cs typeface="Arial"/>
                <a:sym typeface="Arial"/>
              </a:rPr>
              <a:t>Install the softwareon only one computer or device. </a:t>
            </a:r>
          </a:p>
        </p:txBody>
      </p:sp>
      <p:sp>
        <p:nvSpPr>
          <p:cNvPr name="TextBox 20" id="20"/>
          <p:cNvSpPr txBox="true"/>
          <p:nvPr/>
        </p:nvSpPr>
        <p:spPr>
          <a:xfrm rot="0">
            <a:off x="1236345" y="3695852"/>
            <a:ext cx="7797213" cy="2337987"/>
          </a:xfrm>
          <a:prstGeom prst="rect">
            <a:avLst/>
          </a:prstGeom>
        </p:spPr>
        <p:txBody>
          <a:bodyPr anchor="t" rtlCol="false" tIns="0" lIns="0" bIns="0" rIns="0">
            <a:spAutoFit/>
          </a:bodyPr>
          <a:lstStyle/>
          <a:p>
            <a:pPr algn="l">
              <a:lnSpc>
                <a:spcPts val="2856"/>
              </a:lnSpc>
            </a:pPr>
            <a:r>
              <a:rPr lang="en-US" sz="2400">
                <a:solidFill>
                  <a:srgbClr val="000000"/>
                </a:solidFill>
                <a:latin typeface="Arial"/>
                <a:ea typeface="Arial"/>
                <a:cs typeface="Arial"/>
                <a:sym typeface="Arial"/>
              </a:rPr>
              <a:t>(Some license agreements allow users to install the software on a specified number of computers and/or mobile devices)</a:t>
            </a:r>
          </a:p>
          <a:p>
            <a:pPr algn="l">
              <a:lnSpc>
                <a:spcPts val="4296"/>
              </a:lnSpc>
            </a:pPr>
            <a:r>
              <a:rPr lang="en-US" sz="2400">
                <a:solidFill>
                  <a:srgbClr val="000000"/>
                </a:solidFill>
                <a:latin typeface="Arial"/>
                <a:ea typeface="Arial"/>
                <a:cs typeface="Arial"/>
                <a:sym typeface="Arial"/>
              </a:rPr>
              <a:t>Make one copy of the software as a backup</a:t>
            </a:r>
          </a:p>
          <a:p>
            <a:pPr algn="l">
              <a:lnSpc>
                <a:spcPts val="2472"/>
              </a:lnSpc>
            </a:pPr>
            <a:r>
              <a:rPr lang="en-US" sz="2400">
                <a:solidFill>
                  <a:srgbClr val="000000"/>
                </a:solidFill>
                <a:latin typeface="Arial"/>
                <a:ea typeface="Arial"/>
                <a:cs typeface="Arial"/>
                <a:sym typeface="Arial"/>
              </a:rPr>
              <a:t>Give or sell the software to another individual, but only if </a:t>
            </a:r>
          </a:p>
          <a:p>
            <a:pPr algn="l">
              <a:lnSpc>
                <a:spcPts val="3336"/>
              </a:lnSpc>
            </a:pPr>
            <a:r>
              <a:rPr lang="en-US" sz="2400">
                <a:solidFill>
                  <a:srgbClr val="000000"/>
                </a:solidFill>
                <a:latin typeface="Arial"/>
                <a:ea typeface="Arial"/>
                <a:cs typeface="Arial"/>
                <a:sym typeface="Arial"/>
              </a:rPr>
              <a:t>the software is removed from the user’s computer first.</a:t>
            </a:r>
          </a:p>
        </p:txBody>
      </p:sp>
      <p:sp>
        <p:nvSpPr>
          <p:cNvPr name="TextBox 21" id="21"/>
          <p:cNvSpPr txBox="true"/>
          <p:nvPr/>
        </p:nvSpPr>
        <p:spPr>
          <a:xfrm rot="0">
            <a:off x="783593" y="4732934"/>
            <a:ext cx="172860" cy="932088"/>
          </a:xfrm>
          <a:prstGeom prst="rect">
            <a:avLst/>
          </a:prstGeom>
        </p:spPr>
        <p:txBody>
          <a:bodyPr anchor="t" rtlCol="false" tIns="0" lIns="0" bIns="0" rIns="0">
            <a:spAutoFit/>
          </a:bodyPr>
          <a:lstStyle/>
          <a:p>
            <a:pPr algn="just">
              <a:lnSpc>
                <a:spcPts val="4296"/>
              </a:lnSpc>
            </a:pPr>
            <a:r>
              <a:rPr lang="en-US" sz="2400">
                <a:solidFill>
                  <a:srgbClr val="8A288F"/>
                </a:solidFill>
                <a:latin typeface="Arial"/>
                <a:ea typeface="Arial"/>
                <a:cs typeface="Arial"/>
                <a:sym typeface="Arial"/>
              </a:rPr>
              <a:t>–</a:t>
            </a:r>
          </a:p>
          <a:p>
            <a:pPr algn="just">
              <a:lnSpc>
                <a:spcPts val="2472"/>
              </a:lnSpc>
            </a:pPr>
            <a:r>
              <a:rPr lang="en-US" sz="2400">
                <a:solidFill>
                  <a:srgbClr val="8A288F"/>
                </a:solidFill>
                <a:latin typeface="Arial"/>
                <a:ea typeface="Arial"/>
                <a:cs typeface="Arial"/>
                <a:sym typeface="Arial"/>
              </a:rPr>
              <a:t>–</a:t>
            </a:r>
          </a:p>
        </p:txBody>
      </p:sp>
    </p:spTree>
  </p:cSld>
  <p:clrMapOvr>
    <a:masterClrMapping/>
  </p:clrMapOvr>
</p:sld>
</file>

<file path=ppt/slides/slide3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5-30</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2302831" y="244640"/>
            <a:ext cx="4628683"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Software Theft (4 of 4)</a:t>
            </a:r>
          </a:p>
        </p:txBody>
      </p:sp>
      <p:sp>
        <p:nvSpPr>
          <p:cNvPr name="TextBox 14" id="14"/>
          <p:cNvSpPr txBox="true"/>
          <p:nvPr/>
        </p:nvSpPr>
        <p:spPr>
          <a:xfrm rot="0">
            <a:off x="167640" y="1313555"/>
            <a:ext cx="2167204" cy="495557"/>
          </a:xfrm>
          <a:prstGeom prst="rect">
            <a:avLst/>
          </a:prstGeom>
        </p:spPr>
        <p:txBody>
          <a:bodyPr anchor="t" rtlCol="false" tIns="0" lIns="0" bIns="0" rIns="0">
            <a:spAutoFit/>
          </a:bodyPr>
          <a:lstStyle/>
          <a:p>
            <a:pPr algn="l">
              <a:lnSpc>
                <a:spcPts val="3920"/>
              </a:lnSpc>
            </a:pPr>
            <a:r>
              <a:rPr lang="en-US" sz="2800">
                <a:solidFill>
                  <a:srgbClr val="000000"/>
                </a:solidFill>
                <a:latin typeface="Arial"/>
                <a:ea typeface="Arial"/>
                <a:cs typeface="Arial"/>
                <a:sym typeface="Arial"/>
              </a:rPr>
              <a:t>You cannot…</a:t>
            </a:r>
          </a:p>
        </p:txBody>
      </p:sp>
      <p:sp>
        <p:nvSpPr>
          <p:cNvPr name="TextBox 15" id="15"/>
          <p:cNvSpPr txBox="true"/>
          <p:nvPr/>
        </p:nvSpPr>
        <p:spPr>
          <a:xfrm rot="0">
            <a:off x="631193" y="1869719"/>
            <a:ext cx="172860" cy="378504"/>
          </a:xfrm>
          <a:prstGeom prst="rect">
            <a:avLst/>
          </a:prstGeom>
        </p:spPr>
        <p:txBody>
          <a:bodyPr anchor="t" rtlCol="false" tIns="0" lIns="0" bIns="0" rIns="0">
            <a:spAutoFit/>
          </a:bodyPr>
          <a:lstStyle/>
          <a:p>
            <a:pPr algn="l">
              <a:lnSpc>
                <a:spcPts val="2904"/>
              </a:lnSpc>
            </a:pPr>
            <a:r>
              <a:rPr lang="en-US" sz="2400">
                <a:solidFill>
                  <a:srgbClr val="8A288F"/>
                </a:solidFill>
                <a:latin typeface="Arial"/>
                <a:ea typeface="Arial"/>
                <a:cs typeface="Arial"/>
                <a:sym typeface="Arial"/>
              </a:rPr>
              <a:t>–</a:t>
            </a:r>
          </a:p>
        </p:txBody>
      </p:sp>
      <p:sp>
        <p:nvSpPr>
          <p:cNvPr name="TextBox 16" id="16"/>
          <p:cNvSpPr txBox="true"/>
          <p:nvPr/>
        </p:nvSpPr>
        <p:spPr>
          <a:xfrm rot="0">
            <a:off x="1083945" y="1869719"/>
            <a:ext cx="7748711" cy="2423712"/>
          </a:xfrm>
          <a:prstGeom prst="rect">
            <a:avLst/>
          </a:prstGeom>
        </p:spPr>
        <p:txBody>
          <a:bodyPr anchor="t" rtlCol="false" tIns="0" lIns="0" bIns="0" rIns="0">
            <a:spAutoFit/>
          </a:bodyPr>
          <a:lstStyle/>
          <a:p>
            <a:pPr algn="l">
              <a:lnSpc>
                <a:spcPts val="2904"/>
              </a:lnSpc>
            </a:pPr>
            <a:r>
              <a:rPr lang="en-US" sz="2400">
                <a:solidFill>
                  <a:srgbClr val="000000"/>
                </a:solidFill>
                <a:latin typeface="Arial"/>
                <a:ea typeface="Arial"/>
                <a:cs typeface="Arial"/>
                <a:sym typeface="Arial"/>
              </a:rPr>
              <a:t>Install the software on a network, such as a school computer lab.</a:t>
            </a:r>
          </a:p>
          <a:p>
            <a:pPr algn="l">
              <a:lnSpc>
                <a:spcPts val="3911"/>
              </a:lnSpc>
            </a:pPr>
            <a:r>
              <a:rPr lang="en-US" sz="2400">
                <a:solidFill>
                  <a:srgbClr val="000000"/>
                </a:solidFill>
                <a:latin typeface="Arial"/>
                <a:ea typeface="Arial"/>
                <a:cs typeface="Arial"/>
                <a:sym typeface="Arial"/>
              </a:rPr>
              <a:t>Give copies to friends and colleagues, while counting to </a:t>
            </a:r>
          </a:p>
          <a:p>
            <a:pPr algn="l">
              <a:lnSpc>
                <a:spcPts val="1896"/>
              </a:lnSpc>
            </a:pPr>
            <a:r>
              <a:rPr lang="en-US" sz="2400">
                <a:solidFill>
                  <a:srgbClr val="000000"/>
                </a:solidFill>
                <a:latin typeface="Arial"/>
                <a:ea typeface="Arial"/>
                <a:cs typeface="Arial"/>
                <a:sym typeface="Arial"/>
              </a:rPr>
              <a:t>use the software.</a:t>
            </a:r>
          </a:p>
          <a:p>
            <a:pPr algn="l">
              <a:lnSpc>
                <a:spcPts val="4872"/>
              </a:lnSpc>
            </a:pPr>
            <a:r>
              <a:rPr lang="en-US" sz="2400">
                <a:solidFill>
                  <a:srgbClr val="000000"/>
                </a:solidFill>
                <a:latin typeface="Arial"/>
                <a:ea typeface="Arial"/>
                <a:cs typeface="Arial"/>
                <a:sym typeface="Arial"/>
              </a:rPr>
              <a:t>Export the software.</a:t>
            </a:r>
          </a:p>
          <a:p>
            <a:pPr algn="l">
              <a:lnSpc>
                <a:spcPts val="2136"/>
              </a:lnSpc>
            </a:pPr>
            <a:r>
              <a:rPr lang="en-US" sz="2400">
                <a:solidFill>
                  <a:srgbClr val="000000"/>
                </a:solidFill>
                <a:latin typeface="Arial"/>
                <a:ea typeface="Arial"/>
                <a:cs typeface="Arial"/>
                <a:sym typeface="Arial"/>
              </a:rPr>
              <a:t>Rent or lease the software.</a:t>
            </a:r>
          </a:p>
        </p:txBody>
      </p:sp>
      <p:sp>
        <p:nvSpPr>
          <p:cNvPr name="TextBox 17" id="17"/>
          <p:cNvSpPr txBox="true"/>
          <p:nvPr/>
        </p:nvSpPr>
        <p:spPr>
          <a:xfrm rot="0">
            <a:off x="631193" y="2576093"/>
            <a:ext cx="172860" cy="473754"/>
          </a:xfrm>
          <a:prstGeom prst="rect">
            <a:avLst/>
          </a:prstGeom>
        </p:spPr>
        <p:txBody>
          <a:bodyPr anchor="t" rtlCol="false" tIns="0" lIns="0" bIns="0" rIns="0">
            <a:spAutoFit/>
          </a:bodyPr>
          <a:lstStyle/>
          <a:p>
            <a:pPr algn="l">
              <a:lnSpc>
                <a:spcPts val="3911"/>
              </a:lnSpc>
            </a:pPr>
            <a:r>
              <a:rPr lang="en-US" sz="2400">
                <a:solidFill>
                  <a:srgbClr val="8A288F"/>
                </a:solidFill>
                <a:latin typeface="Arial"/>
                <a:ea typeface="Arial"/>
                <a:cs typeface="Arial"/>
                <a:sym typeface="Arial"/>
              </a:rPr>
              <a:t>–</a:t>
            </a:r>
          </a:p>
        </p:txBody>
      </p:sp>
      <p:sp>
        <p:nvSpPr>
          <p:cNvPr name="TextBox 18" id="18"/>
          <p:cNvSpPr txBox="true"/>
          <p:nvPr/>
        </p:nvSpPr>
        <p:spPr>
          <a:xfrm rot="0">
            <a:off x="631193" y="3288944"/>
            <a:ext cx="172860" cy="1004478"/>
          </a:xfrm>
          <a:prstGeom prst="rect">
            <a:avLst/>
          </a:prstGeom>
        </p:spPr>
        <p:txBody>
          <a:bodyPr anchor="t" rtlCol="false" tIns="0" lIns="0" bIns="0" rIns="0">
            <a:spAutoFit/>
          </a:bodyPr>
          <a:lstStyle/>
          <a:p>
            <a:pPr algn="just">
              <a:lnSpc>
                <a:spcPts val="4872"/>
              </a:lnSpc>
            </a:pPr>
            <a:r>
              <a:rPr lang="en-US" sz="2400">
                <a:solidFill>
                  <a:srgbClr val="8A288F"/>
                </a:solidFill>
                <a:latin typeface="Arial"/>
                <a:ea typeface="Arial"/>
                <a:cs typeface="Arial"/>
                <a:sym typeface="Arial"/>
              </a:rPr>
              <a:t>–</a:t>
            </a:r>
          </a:p>
          <a:p>
            <a:pPr algn="just">
              <a:lnSpc>
                <a:spcPts val="2136"/>
              </a:lnSpc>
            </a:pPr>
            <a:r>
              <a:rPr lang="en-US" sz="2400">
                <a:solidFill>
                  <a:srgbClr val="8A288F"/>
                </a:solidFill>
                <a:latin typeface="Arial"/>
                <a:ea typeface="Arial"/>
                <a:cs typeface="Arial"/>
                <a:sym typeface="Arial"/>
              </a:rPr>
              <a:t>–</a:t>
            </a:r>
          </a:p>
        </p:txBody>
      </p:sp>
      <p:sp>
        <p:nvSpPr>
          <p:cNvPr name="TextBox 19" id="19"/>
          <p:cNvSpPr txBox="true"/>
          <p:nvPr/>
        </p:nvSpPr>
        <p:spPr>
          <a:xfrm rot="0">
            <a:off x="167640" y="4435850"/>
            <a:ext cx="1308430" cy="592445"/>
          </a:xfrm>
          <a:prstGeom prst="rect">
            <a:avLst/>
          </a:prstGeom>
        </p:spPr>
        <p:txBody>
          <a:bodyPr anchor="t" rtlCol="false" tIns="0" lIns="0" bIns="0" rIns="0">
            <a:spAutoFit/>
          </a:bodyPr>
          <a:lstStyle/>
          <a:p>
            <a:pPr algn="l">
              <a:lnSpc>
                <a:spcPts val="2520"/>
              </a:lnSpc>
            </a:pPr>
            <a:r>
              <a:rPr lang="en-US" b="true" sz="1800">
                <a:solidFill>
                  <a:srgbClr val="000000"/>
                </a:solidFill>
                <a:latin typeface="Arial Bold"/>
                <a:ea typeface="Arial Bold"/>
                <a:cs typeface="Arial Bold"/>
                <a:sym typeface="Arial Bold"/>
              </a:rPr>
              <a:t>Figure 5-13 </a:t>
            </a:r>
            <a:r>
              <a:rPr lang="en-US" sz="1800">
                <a:solidFill>
                  <a:srgbClr val="000000"/>
                </a:solidFill>
                <a:latin typeface="Arial"/>
                <a:ea typeface="Arial"/>
                <a:cs typeface="Arial"/>
                <a:sym typeface="Arial"/>
              </a:rPr>
              <a:t>software.</a:t>
            </a:r>
          </a:p>
        </p:txBody>
      </p:sp>
      <p:sp>
        <p:nvSpPr>
          <p:cNvPr name="TextBox 20" id="20"/>
          <p:cNvSpPr txBox="true"/>
          <p:nvPr/>
        </p:nvSpPr>
        <p:spPr>
          <a:xfrm rot="0">
            <a:off x="1450343" y="4424191"/>
            <a:ext cx="7241457" cy="326736"/>
          </a:xfrm>
          <a:prstGeom prst="rect">
            <a:avLst/>
          </a:prstGeom>
        </p:spPr>
        <p:txBody>
          <a:bodyPr anchor="t" rtlCol="false" tIns="0" lIns="0" bIns="0" rIns="0">
            <a:spAutoFit/>
          </a:bodyPr>
          <a:lstStyle/>
          <a:p>
            <a:pPr algn="l">
              <a:lnSpc>
                <a:spcPts val="2520"/>
              </a:lnSpc>
            </a:pPr>
            <a:r>
              <a:rPr lang="en-US" sz="1800">
                <a:solidFill>
                  <a:srgbClr val="000000"/>
                </a:solidFill>
                <a:latin typeface="Arial"/>
                <a:ea typeface="Arial"/>
                <a:cs typeface="Arial"/>
                <a:sym typeface="Arial"/>
              </a:rPr>
              <a:t>A user must accept the terms of a license agreement before using the </a:t>
            </a:r>
          </a:p>
        </p:txBody>
      </p:sp>
    </p:spTree>
  </p:cSld>
  <p:clrMapOvr>
    <a:masterClrMapping/>
  </p:clrMapOvr>
</p:sld>
</file>

<file path=ppt/slides/slide3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2"/>
            <a:stretch>
              <a:fillRect l="0" t="0" r="0" b="0"/>
            </a:stretch>
          </a:blipFill>
        </p:spPr>
      </p:sp>
      <p:grpSp>
        <p:nvGrpSpPr>
          <p:cNvPr name="Group 7" id="7"/>
          <p:cNvGrpSpPr>
            <a:grpSpLocks noChangeAspect="true"/>
          </p:cNvGrpSpPr>
          <p:nvPr/>
        </p:nvGrpSpPr>
        <p:grpSpPr>
          <a:xfrm rot="0">
            <a:off x="1676400" y="6297616"/>
            <a:ext cx="6444339" cy="528638"/>
            <a:chOff x="0" y="0"/>
            <a:chExt cx="6444348" cy="528638"/>
          </a:xfrm>
        </p:grpSpPr>
        <p:sp>
          <p:nvSpPr>
            <p:cNvPr name="Freeform 8" id="8"/>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9" id="9"/>
          <p:cNvSpPr/>
          <p:nvPr/>
        </p:nvSpPr>
        <p:spPr>
          <a:xfrm flipH="false" flipV="false" rot="0">
            <a:off x="8235696" y="6641592"/>
            <a:ext cx="908304" cy="216408"/>
          </a:xfrm>
          <a:custGeom>
            <a:avLst/>
            <a:gdLst/>
            <a:ahLst/>
            <a:cxnLst/>
            <a:rect r="r" b="b" t="t" l="l"/>
            <a:pathLst>
              <a:path h="216408" w="908304">
                <a:moveTo>
                  <a:pt x="0" y="0"/>
                </a:moveTo>
                <a:lnTo>
                  <a:pt x="908304" y="0"/>
                </a:lnTo>
                <a:lnTo>
                  <a:pt x="908304" y="216408"/>
                </a:lnTo>
                <a:lnTo>
                  <a:pt x="0" y="216408"/>
                </a:lnTo>
                <a:lnTo>
                  <a:pt x="0" y="0"/>
                </a:lnTo>
                <a:close/>
              </a:path>
            </a:pathLst>
          </a:custGeom>
          <a:blipFill>
            <a:blip r:embed="rId3"/>
            <a:stretch>
              <a:fillRect l="0" t="0" r="0" b="0"/>
            </a:stretch>
          </a:blipFill>
        </p:spPr>
      </p:sp>
      <p:grpSp>
        <p:nvGrpSpPr>
          <p:cNvPr name="Group 10" id="10"/>
          <p:cNvGrpSpPr>
            <a:grpSpLocks noChangeAspect="true"/>
          </p:cNvGrpSpPr>
          <p:nvPr/>
        </p:nvGrpSpPr>
        <p:grpSpPr>
          <a:xfrm rot="0">
            <a:off x="8534400" y="6248400"/>
            <a:ext cx="609600" cy="609600"/>
            <a:chOff x="0" y="0"/>
            <a:chExt cx="609600" cy="609600"/>
          </a:xfrm>
        </p:grpSpPr>
        <p:sp>
          <p:nvSpPr>
            <p:cNvPr name="Freeform 11" id="11"/>
            <p:cNvSpPr/>
            <p:nvPr/>
          </p:nvSpPr>
          <p:spPr>
            <a:xfrm flipH="false" flipV="false" rot="0">
              <a:off x="0" y="0"/>
              <a:ext cx="609600" cy="609600"/>
            </a:xfrm>
            <a:custGeom>
              <a:avLst/>
              <a:gdLst/>
              <a:ahLst/>
              <a:cxnLst/>
              <a:rect r="r" b="b" t="t" l="l"/>
              <a:pathLst>
                <a:path h="609600" w="609600">
                  <a:moveTo>
                    <a:pt x="0" y="0"/>
                  </a:moveTo>
                  <a:lnTo>
                    <a:pt x="609600" y="0"/>
                  </a:lnTo>
                  <a:lnTo>
                    <a:pt x="609600" y="609600"/>
                  </a:lnTo>
                  <a:lnTo>
                    <a:pt x="0" y="609600"/>
                  </a:lnTo>
                  <a:close/>
                </a:path>
              </a:pathLst>
            </a:custGeom>
            <a:solidFill>
              <a:srgbClr val="005F86"/>
            </a:solidFill>
          </p:spPr>
        </p:sp>
      </p:grpSp>
      <p:sp>
        <p:nvSpPr>
          <p:cNvPr name="Freeform 12" id="12"/>
          <p:cNvSpPr/>
          <p:nvPr/>
        </p:nvSpPr>
        <p:spPr>
          <a:xfrm flipH="false" flipV="false" rot="0">
            <a:off x="0" y="0"/>
            <a:ext cx="9131036" cy="4953000"/>
          </a:xfrm>
          <a:custGeom>
            <a:avLst/>
            <a:gdLst/>
            <a:ahLst/>
            <a:cxnLst/>
            <a:rect r="r" b="b" t="t" l="l"/>
            <a:pathLst>
              <a:path h="4953000" w="9131036">
                <a:moveTo>
                  <a:pt x="0" y="0"/>
                </a:moveTo>
                <a:lnTo>
                  <a:pt x="9131036" y="0"/>
                </a:lnTo>
                <a:lnTo>
                  <a:pt x="9131036" y="4953000"/>
                </a:lnTo>
                <a:lnTo>
                  <a:pt x="0" y="4953000"/>
                </a:lnTo>
                <a:lnTo>
                  <a:pt x="0" y="0"/>
                </a:lnTo>
                <a:close/>
              </a:path>
            </a:pathLst>
          </a:custGeom>
          <a:blipFill>
            <a:blip r:embed="rId4"/>
            <a:stretch>
              <a:fillRect l="0" t="0" r="0" b="0"/>
            </a:stretch>
          </a:blipFill>
        </p:spPr>
      </p:sp>
      <p:sp>
        <p:nvSpPr>
          <p:cNvPr name="TextBox 13" id="13"/>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5-29</a:t>
            </a:r>
          </a:p>
        </p:txBody>
      </p:sp>
      <p:sp>
        <p:nvSpPr>
          <p:cNvPr name="TextBox 14" id="14"/>
          <p:cNvSpPr txBox="true"/>
          <p:nvPr/>
        </p:nvSpPr>
        <p:spPr>
          <a:xfrm rot="0">
            <a:off x="1676400" y="6416488"/>
            <a:ext cx="2095243" cy="162963"/>
          </a:xfrm>
          <a:prstGeom prst="rect">
            <a:avLst/>
          </a:prstGeom>
        </p:spPr>
        <p:txBody>
          <a:bodyPr anchor="t" rtlCol="false" tIns="0" lIns="0" bIns="0" rIns="0">
            <a:spAutoFit/>
          </a:bodyPr>
          <a:lstStyle/>
          <a:p>
            <a:pPr algn="l">
              <a:lnSpc>
                <a:spcPts val="1205"/>
              </a:lnSpc>
            </a:pPr>
            <a:r>
              <a:rPr lang="en-US" b="true" sz="999" spc="6">
                <a:solidFill>
                  <a:srgbClr val="FFFFFF"/>
                </a:solidFill>
                <a:latin typeface="Arial Bold"/>
                <a:ea typeface="Arial Bold"/>
                <a:cs typeface="Arial Bold"/>
                <a:sym typeface="Arial Bold"/>
              </a:rPr>
              <a:t>© 2018 Cengage</a:t>
            </a:r>
            <a:r>
              <a:rPr lang="en-US" sz="999" spc="6">
                <a:solidFill>
                  <a:srgbClr val="FFFFFF"/>
                </a:solidFill>
                <a:latin typeface="Arial"/>
                <a:ea typeface="Arial"/>
                <a:cs typeface="Arial"/>
                <a:sym typeface="Arial"/>
              </a:rPr>
              <a:t>版權所有，為課本著作</a:t>
            </a:r>
          </a:p>
        </p:txBody>
      </p:sp>
      <p:sp>
        <p:nvSpPr>
          <p:cNvPr name="TextBox 15" id="15"/>
          <p:cNvSpPr txBox="true"/>
          <p:nvPr/>
        </p:nvSpPr>
        <p:spPr>
          <a:xfrm rot="0">
            <a:off x="1676400" y="6399562"/>
            <a:ext cx="1496158" cy="368722"/>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、未經授權重製和公開散</a:t>
            </a:r>
            <a:r>
              <a:rPr lang="en-US" sz="980">
                <a:solidFill>
                  <a:srgbClr val="000000"/>
                </a:solidFill>
                <a:latin typeface="Arimo"/>
                <a:ea typeface="Arimo"/>
                <a:cs typeface="Arimo"/>
                <a:sym typeface="Arimo"/>
              </a:rPr>
              <a:t> </a:t>
            </a:r>
          </a:p>
        </p:txBody>
      </p:sp>
      <p:sp>
        <p:nvSpPr>
          <p:cNvPr name="TextBox 16" id="16"/>
          <p:cNvSpPr txBox="true"/>
          <p:nvPr/>
        </p:nvSpPr>
        <p:spPr>
          <a:xfrm rot="0">
            <a:off x="3733733" y="6409649"/>
            <a:ext cx="129540" cy="152714"/>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之</a:t>
            </a:r>
          </a:p>
        </p:txBody>
      </p:sp>
      <p:sp>
        <p:nvSpPr>
          <p:cNvPr name="TextBox 17" id="17"/>
          <p:cNvSpPr txBox="true"/>
          <p:nvPr/>
        </p:nvSpPr>
        <p:spPr>
          <a:xfrm rot="0">
            <a:off x="3066098" y="6562049"/>
            <a:ext cx="129540" cy="152714"/>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佈</a:t>
            </a:r>
          </a:p>
        </p:txBody>
      </p:sp>
      <p:sp>
        <p:nvSpPr>
          <p:cNvPr name="TextBox 18" id="18"/>
          <p:cNvSpPr txBox="true"/>
          <p:nvPr/>
        </p:nvSpPr>
        <p:spPr>
          <a:xfrm rot="0">
            <a:off x="3822316" y="6399428"/>
            <a:ext cx="4378519" cy="368979"/>
          </a:xfrm>
          <a:prstGeom prst="rect">
            <a:avLst/>
          </a:prstGeom>
        </p:spPr>
        <p:txBody>
          <a:bodyPr anchor="t" rtlCol="false" tIns="0" lIns="0" bIns="0" rIns="0">
            <a:spAutoFit/>
          </a:bodyPr>
          <a:lstStyle/>
          <a:p>
            <a:pPr algn="l">
              <a:lnSpc>
                <a:spcPts val="1182"/>
              </a:lnSpc>
            </a:pP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延伸教材，亦受著作權法</a:t>
            </a: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之規範保護，僅作為授課教學使用，禁止列印、影印</a:t>
            </a:r>
          </a:p>
        </p:txBody>
      </p:sp>
      <p:sp>
        <p:nvSpPr>
          <p:cNvPr name="TextBox 19" id="19"/>
          <p:cNvSpPr txBox="true"/>
          <p:nvPr/>
        </p:nvSpPr>
        <p:spPr>
          <a:xfrm rot="0">
            <a:off x="2834640" y="6351803"/>
            <a:ext cx="2357895" cy="416604"/>
          </a:xfrm>
          <a:prstGeom prst="rect">
            <a:avLst/>
          </a:prstGeom>
        </p:spPr>
        <p:txBody>
          <a:bodyPr anchor="t" rtlCol="false" tIns="0" lIns="0" bIns="0" rIns="0">
            <a:spAutoFit/>
          </a:bodyPr>
          <a:lstStyle/>
          <a:p>
            <a:pPr algn="l">
              <a:lnSpc>
                <a:spcPts val="3359"/>
              </a:lnSpc>
            </a:pPr>
            <a:r>
              <a:rPr lang="en-US" sz="2400" spc="2">
                <a:solidFill>
                  <a:srgbClr val="000000"/>
                </a:solidFill>
                <a:latin typeface="Arial"/>
                <a:ea typeface="Arial"/>
                <a:cs typeface="Arial"/>
                <a:sym typeface="Arial"/>
              </a:rPr>
              <a:t>©2016Cengage</a:t>
            </a:r>
          </a:p>
        </p:txBody>
      </p:sp>
      <p:sp>
        <p:nvSpPr>
          <p:cNvPr name="TextBox 20" id="20"/>
          <p:cNvSpPr txBox="true"/>
          <p:nvPr/>
        </p:nvSpPr>
        <p:spPr>
          <a:xfrm rot="0">
            <a:off x="8755066" y="6458369"/>
            <a:ext cx="172250" cy="217827"/>
          </a:xfrm>
          <a:prstGeom prst="rect">
            <a:avLst/>
          </a:prstGeom>
        </p:spPr>
        <p:txBody>
          <a:bodyPr anchor="t" rtlCol="false" tIns="0" lIns="0" bIns="0" rIns="0">
            <a:spAutoFit/>
          </a:bodyPr>
          <a:lstStyle/>
          <a:p>
            <a:pPr algn="l">
              <a:lnSpc>
                <a:spcPts val="1679"/>
              </a:lnSpc>
            </a:pPr>
            <a:r>
              <a:rPr lang="en-US" b="true" sz="1200">
                <a:solidFill>
                  <a:srgbClr val="EEEBCA"/>
                </a:solidFill>
                <a:latin typeface="Arial Bold"/>
                <a:ea typeface="Arial Bold"/>
                <a:cs typeface="Arial Bold"/>
                <a:sym typeface="Arial Bold"/>
              </a:rPr>
              <a:t>29</a:t>
            </a:r>
          </a:p>
        </p:txBody>
      </p:sp>
    </p:spTree>
  </p:cSld>
  <p:clrMapOvr>
    <a:masterClrMapping/>
  </p:clrMapOvr>
</p:sld>
</file>

<file path=ppt/slides/slide3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5-31</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2061524" y="244640"/>
            <a:ext cx="5122793"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Information Theft (1 of 4)</a:t>
            </a:r>
          </a:p>
        </p:txBody>
      </p:sp>
      <p:sp>
        <p:nvSpPr>
          <p:cNvPr name="TextBox 14" id="14"/>
          <p:cNvSpPr txBox="true"/>
          <p:nvPr/>
        </p:nvSpPr>
        <p:spPr>
          <a:xfrm rot="0">
            <a:off x="167640" y="1018280"/>
            <a:ext cx="126949" cy="790832"/>
          </a:xfrm>
          <a:prstGeom prst="rect">
            <a:avLst/>
          </a:prstGeom>
        </p:spPr>
        <p:txBody>
          <a:bodyPr anchor="t" rtlCol="false" tIns="0" lIns="0" bIns="0" rIns="0">
            <a:spAutoFit/>
          </a:bodyPr>
          <a:lstStyle/>
          <a:p>
            <a:pPr algn="l">
              <a:lnSpc>
                <a:spcPts val="7000"/>
              </a:lnSpc>
            </a:pPr>
            <a:r>
              <a:rPr lang="en-US" sz="2800">
                <a:solidFill>
                  <a:srgbClr val="8A288F"/>
                </a:solidFill>
                <a:latin typeface="Arial"/>
                <a:ea typeface="Arial"/>
                <a:cs typeface="Arial"/>
                <a:sym typeface="Arial"/>
              </a:rPr>
              <a:t>•</a:t>
            </a:r>
          </a:p>
        </p:txBody>
      </p:sp>
      <p:sp>
        <p:nvSpPr>
          <p:cNvPr name="TextBox 15" id="15"/>
          <p:cNvSpPr txBox="true"/>
          <p:nvPr/>
        </p:nvSpPr>
        <p:spPr>
          <a:xfrm rot="0">
            <a:off x="167640" y="1960112"/>
            <a:ext cx="126949" cy="790832"/>
          </a:xfrm>
          <a:prstGeom prst="rect">
            <a:avLst/>
          </a:prstGeom>
        </p:spPr>
        <p:txBody>
          <a:bodyPr anchor="t" rtlCol="false" tIns="0" lIns="0" bIns="0" rIns="0">
            <a:spAutoFit/>
          </a:bodyPr>
          <a:lstStyle/>
          <a:p>
            <a:pPr algn="l">
              <a:lnSpc>
                <a:spcPts val="7000"/>
              </a:lnSpc>
            </a:pPr>
            <a:r>
              <a:rPr lang="en-US" sz="2800">
                <a:solidFill>
                  <a:srgbClr val="8A288F"/>
                </a:solidFill>
                <a:latin typeface="Arial"/>
                <a:ea typeface="Arial"/>
                <a:cs typeface="Arial"/>
                <a:sym typeface="Arial"/>
              </a:rPr>
              <a:t>•</a:t>
            </a:r>
          </a:p>
        </p:txBody>
      </p:sp>
      <p:sp>
        <p:nvSpPr>
          <p:cNvPr name="TextBox 16" id="16"/>
          <p:cNvSpPr txBox="true"/>
          <p:nvPr/>
        </p:nvSpPr>
        <p:spPr>
          <a:xfrm rot="0">
            <a:off x="685162" y="1361180"/>
            <a:ext cx="8093288" cy="2222449"/>
          </a:xfrm>
          <a:prstGeom prst="rect">
            <a:avLst/>
          </a:prstGeom>
        </p:spPr>
        <p:txBody>
          <a:bodyPr anchor="t" rtlCol="false" tIns="0" lIns="0" bIns="0" rIns="0">
            <a:spAutoFit/>
          </a:bodyPr>
          <a:lstStyle/>
          <a:p>
            <a:pPr algn="l">
              <a:lnSpc>
                <a:spcPts val="3407"/>
              </a:lnSpc>
            </a:pPr>
            <a:r>
              <a:rPr lang="en-US" b="true" sz="2800" spc="2">
                <a:solidFill>
                  <a:srgbClr val="AF4C0F"/>
                </a:solidFill>
                <a:latin typeface="Arial Bold"/>
                <a:ea typeface="Arial Bold"/>
                <a:cs typeface="Arial Bold"/>
                <a:sym typeface="Arial Bold"/>
              </a:rPr>
              <a:t>Information theft</a:t>
            </a:r>
            <a:r>
              <a:rPr lang="en-US" b="true" sz="2800" spc="2">
                <a:solidFill>
                  <a:srgbClr val="000000"/>
                </a:solidFill>
                <a:latin typeface="Arial Bold"/>
                <a:ea typeface="Arial Bold"/>
                <a:cs typeface="Arial Bold"/>
                <a:sym typeface="Arial Bold"/>
              </a:rPr>
              <a:t> </a:t>
            </a:r>
            <a:r>
              <a:rPr lang="en-US" sz="2800" spc="2">
                <a:solidFill>
                  <a:srgbClr val="000000"/>
                </a:solidFill>
                <a:latin typeface="Arial"/>
                <a:ea typeface="Arial"/>
                <a:cs typeface="Arial"/>
                <a:sym typeface="Arial"/>
              </a:rPr>
              <a:t>occurs when someone steals personal or confidential information</a:t>
            </a:r>
          </a:p>
          <a:p>
            <a:pPr algn="l">
              <a:lnSpc>
                <a:spcPts val="4608"/>
              </a:lnSpc>
            </a:pPr>
            <a:r>
              <a:rPr lang="en-US" b="true" sz="2800" spc="2">
                <a:solidFill>
                  <a:srgbClr val="AF4C0F"/>
                </a:solidFill>
                <a:latin typeface="Arial Bold"/>
                <a:ea typeface="Arial Bold"/>
                <a:cs typeface="Arial Bold"/>
                <a:sym typeface="Arial Bold"/>
              </a:rPr>
              <a:t>Encryption</a:t>
            </a:r>
            <a:r>
              <a:rPr lang="en-US" b="true" sz="2800" spc="2">
                <a:solidFill>
                  <a:srgbClr val="000000"/>
                </a:solidFill>
                <a:latin typeface="Arial Bold"/>
                <a:ea typeface="Arial Bold"/>
                <a:cs typeface="Arial Bold"/>
                <a:sym typeface="Arial Bold"/>
              </a:rPr>
              <a:t> </a:t>
            </a:r>
            <a:r>
              <a:rPr lang="en-US" sz="2800" spc="2">
                <a:solidFill>
                  <a:srgbClr val="000000"/>
                </a:solidFill>
                <a:latin typeface="Arial"/>
                <a:ea typeface="Arial"/>
                <a:cs typeface="Arial"/>
                <a:sym typeface="Arial"/>
              </a:rPr>
              <a:t>is a process of converting data that is </a:t>
            </a:r>
          </a:p>
          <a:p>
            <a:pPr algn="l">
              <a:lnSpc>
                <a:spcPts val="2158"/>
              </a:lnSpc>
            </a:pPr>
            <a:r>
              <a:rPr lang="en-US" sz="2800" spc="2">
                <a:solidFill>
                  <a:srgbClr val="000000"/>
                </a:solidFill>
                <a:latin typeface="Arial"/>
                <a:ea typeface="Arial"/>
                <a:cs typeface="Arial"/>
                <a:sym typeface="Arial"/>
              </a:rPr>
              <a:t>readable by humans into encoded characters to </a:t>
            </a:r>
          </a:p>
          <a:p>
            <a:pPr algn="l">
              <a:lnSpc>
                <a:spcPts val="4463"/>
              </a:lnSpc>
            </a:pPr>
            <a:r>
              <a:rPr lang="en-US" sz="2800" spc="2">
                <a:solidFill>
                  <a:srgbClr val="000000"/>
                </a:solidFill>
                <a:latin typeface="Arial"/>
                <a:ea typeface="Arial"/>
                <a:cs typeface="Arial"/>
                <a:sym typeface="Arial"/>
              </a:rPr>
              <a:t>prevent unauthorized access</a:t>
            </a:r>
          </a:p>
        </p:txBody>
      </p:sp>
    </p:spTree>
  </p:cSld>
  <p:clrMapOvr>
    <a:masterClrMapping/>
  </p:clrMapOvr>
</p:sld>
</file>

<file path=ppt/slides/slide3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2"/>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0" y="0"/>
            <a:ext cx="8939489" cy="5867400"/>
          </a:xfrm>
          <a:custGeom>
            <a:avLst/>
            <a:gdLst/>
            <a:ahLst/>
            <a:cxnLst/>
            <a:rect r="r" b="b" t="t" l="l"/>
            <a:pathLst>
              <a:path h="5867400" w="8939489">
                <a:moveTo>
                  <a:pt x="0" y="0"/>
                </a:moveTo>
                <a:lnTo>
                  <a:pt x="8939489" y="0"/>
                </a:lnTo>
                <a:lnTo>
                  <a:pt x="8939489" y="5867400"/>
                </a:lnTo>
                <a:lnTo>
                  <a:pt x="0" y="5867400"/>
                </a:lnTo>
                <a:lnTo>
                  <a:pt x="0" y="0"/>
                </a:lnTo>
                <a:close/>
              </a:path>
            </a:pathLst>
          </a:custGeom>
          <a:blipFill>
            <a:blip r:embed="rId3"/>
            <a:stretch>
              <a:fillRect l="-526" t="0" r="-25807" b="0"/>
            </a:stretch>
          </a:blipFill>
        </p:spPr>
      </p:sp>
      <p:sp>
        <p:nvSpPr>
          <p:cNvPr name="TextBox 9" id="9"/>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5-32</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320040" y="5919664"/>
            <a:ext cx="1453267" cy="337642"/>
          </a:xfrm>
          <a:prstGeom prst="rect">
            <a:avLst/>
          </a:prstGeom>
        </p:spPr>
        <p:txBody>
          <a:bodyPr anchor="t" rtlCol="false" tIns="0" lIns="0" bIns="0" rIns="0">
            <a:spAutoFit/>
          </a:bodyPr>
          <a:lstStyle/>
          <a:p>
            <a:pPr algn="l">
              <a:lnSpc>
                <a:spcPts val="2799"/>
              </a:lnSpc>
            </a:pPr>
            <a:r>
              <a:rPr lang="en-US" b="true" sz="1999">
                <a:solidFill>
                  <a:srgbClr val="000000"/>
                </a:solidFill>
                <a:latin typeface="Arial Bold"/>
                <a:ea typeface="Arial Bold"/>
                <a:cs typeface="Arial Bold"/>
                <a:sym typeface="Arial Bold"/>
              </a:rPr>
              <a:t>Figure 5-14 </a:t>
            </a:r>
          </a:p>
        </p:txBody>
      </p:sp>
      <p:sp>
        <p:nvSpPr>
          <p:cNvPr name="TextBox 12" id="12"/>
          <p:cNvSpPr txBox="true"/>
          <p:nvPr/>
        </p:nvSpPr>
        <p:spPr>
          <a:xfrm rot="0">
            <a:off x="1744027" y="5906710"/>
            <a:ext cx="6275356" cy="337642"/>
          </a:xfrm>
          <a:prstGeom prst="rect">
            <a:avLst/>
          </a:prstGeom>
        </p:spPr>
        <p:txBody>
          <a:bodyPr anchor="t" rtlCol="false" tIns="0" lIns="0" bIns="0" rIns="0">
            <a:spAutoFit/>
          </a:bodyPr>
          <a:lstStyle/>
          <a:p>
            <a:pPr algn="l">
              <a:lnSpc>
                <a:spcPts val="2799"/>
              </a:lnSpc>
            </a:pPr>
            <a:r>
              <a:rPr lang="en-US" sz="1999">
                <a:solidFill>
                  <a:srgbClr val="000000"/>
                </a:solidFill>
                <a:latin typeface="Arial"/>
                <a:ea typeface="Arial"/>
                <a:cs typeface="Arial"/>
                <a:sym typeface="Arial"/>
              </a:rPr>
              <a:t>This figure shows an example of public key encryption.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FF8F8"/>
        </a:solidFill>
      </p:bgPr>
    </p:bg>
    <p:spTree>
      <p:nvGrpSpPr>
        <p:cNvPr id="1" name=""/>
        <p:cNvGrpSpPr/>
        <p:nvPr/>
      </p:nvGrpSpPr>
      <p:grpSpPr>
        <a:xfrm>
          <a:off x="0" y="0"/>
          <a:ext cx="0" cy="0"/>
          <a:chOff x="0" y="0"/>
          <a:chExt cx="0" cy="0"/>
        </a:xfrm>
      </p:grpSpPr>
      <p:sp>
        <p:nvSpPr>
          <p:cNvPr name="Freeform 2" id="2"/>
          <p:cNvSpPr/>
          <p:nvPr/>
        </p:nvSpPr>
        <p:spPr>
          <a:xfrm flipH="false" flipV="false" rot="0">
            <a:off x="-99556" y="3551293"/>
            <a:ext cx="3233057" cy="3233057"/>
          </a:xfrm>
          <a:custGeom>
            <a:avLst/>
            <a:gdLst/>
            <a:ahLst/>
            <a:cxnLst/>
            <a:rect r="r" b="b" t="t" l="l"/>
            <a:pathLst>
              <a:path h="3233057" w="3233057">
                <a:moveTo>
                  <a:pt x="0" y="0"/>
                </a:moveTo>
                <a:lnTo>
                  <a:pt x="3233057" y="0"/>
                </a:lnTo>
                <a:lnTo>
                  <a:pt x="3233057" y="3233057"/>
                </a:lnTo>
                <a:lnTo>
                  <a:pt x="0" y="32330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6074520" y="73650"/>
            <a:ext cx="3233057" cy="3233057"/>
          </a:xfrm>
          <a:custGeom>
            <a:avLst/>
            <a:gdLst/>
            <a:ahLst/>
            <a:cxnLst/>
            <a:rect r="r" b="b" t="t" l="l"/>
            <a:pathLst>
              <a:path h="3233057" w="3233057">
                <a:moveTo>
                  <a:pt x="3233057" y="3233057"/>
                </a:moveTo>
                <a:lnTo>
                  <a:pt x="0" y="3233057"/>
                </a:lnTo>
                <a:lnTo>
                  <a:pt x="0" y="0"/>
                </a:lnTo>
                <a:lnTo>
                  <a:pt x="3233057" y="0"/>
                </a:lnTo>
                <a:lnTo>
                  <a:pt x="3233057" y="3233057"/>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646611" y="842554"/>
            <a:ext cx="7850777" cy="5172891"/>
            <a:chOff x="0" y="0"/>
            <a:chExt cx="3289514" cy="2167467"/>
          </a:xfrm>
        </p:grpSpPr>
        <p:sp>
          <p:nvSpPr>
            <p:cNvPr name="Freeform 5" id="5"/>
            <p:cNvSpPr/>
            <p:nvPr/>
          </p:nvSpPr>
          <p:spPr>
            <a:xfrm flipH="false" flipV="false" rot="0">
              <a:off x="0" y="0"/>
              <a:ext cx="3289514" cy="2167467"/>
            </a:xfrm>
            <a:custGeom>
              <a:avLst/>
              <a:gdLst/>
              <a:ahLst/>
              <a:cxnLst/>
              <a:rect r="r" b="b" t="t" l="l"/>
              <a:pathLst>
                <a:path h="2167467" w="3289514">
                  <a:moveTo>
                    <a:pt x="0" y="0"/>
                  </a:moveTo>
                  <a:lnTo>
                    <a:pt x="3289514" y="0"/>
                  </a:lnTo>
                  <a:lnTo>
                    <a:pt x="3289514" y="2167467"/>
                  </a:lnTo>
                  <a:lnTo>
                    <a:pt x="0" y="2167467"/>
                  </a:lnTo>
                  <a:close/>
                </a:path>
              </a:pathLst>
            </a:custGeom>
            <a:solidFill>
              <a:srgbClr val="FFFFFF"/>
            </a:solidFill>
          </p:spPr>
        </p:sp>
        <p:sp>
          <p:nvSpPr>
            <p:cNvPr name="TextBox 6" id="6"/>
            <p:cNvSpPr txBox="true"/>
            <p:nvPr/>
          </p:nvSpPr>
          <p:spPr>
            <a:xfrm>
              <a:off x="0" y="-19050"/>
              <a:ext cx="3289514" cy="2186517"/>
            </a:xfrm>
            <a:prstGeom prst="rect">
              <a:avLst/>
            </a:prstGeom>
          </p:spPr>
          <p:txBody>
            <a:bodyPr anchor="ctr" rtlCol="false" tIns="30722" lIns="30722" bIns="30722" rIns="30722"/>
            <a:lstStyle/>
            <a:p>
              <a:pPr algn="ctr">
                <a:lnSpc>
                  <a:spcPts val="1693"/>
                </a:lnSpc>
                <a:spcBef>
                  <a:spcPct val="0"/>
                </a:spcBef>
              </a:pPr>
            </a:p>
          </p:txBody>
        </p:sp>
      </p:grpSp>
      <p:sp>
        <p:nvSpPr>
          <p:cNvPr name="Freeform 7" id="7"/>
          <p:cNvSpPr/>
          <p:nvPr/>
        </p:nvSpPr>
        <p:spPr>
          <a:xfrm flipH="false" flipV="true" rot="0">
            <a:off x="-374715" y="195943"/>
            <a:ext cx="2586446" cy="2586446"/>
          </a:xfrm>
          <a:custGeom>
            <a:avLst/>
            <a:gdLst/>
            <a:ahLst/>
            <a:cxnLst/>
            <a:rect r="r" b="b" t="t" l="l"/>
            <a:pathLst>
              <a:path h="2586446" w="2586446">
                <a:moveTo>
                  <a:pt x="0" y="2586446"/>
                </a:moveTo>
                <a:lnTo>
                  <a:pt x="2586446" y="2586446"/>
                </a:lnTo>
                <a:lnTo>
                  <a:pt x="2586446" y="0"/>
                </a:lnTo>
                <a:lnTo>
                  <a:pt x="0" y="0"/>
                </a:lnTo>
                <a:lnTo>
                  <a:pt x="0" y="2586446"/>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true" flipV="false" rot="0">
            <a:off x="6721131" y="4197904"/>
            <a:ext cx="2586446" cy="2586446"/>
          </a:xfrm>
          <a:custGeom>
            <a:avLst/>
            <a:gdLst/>
            <a:ahLst/>
            <a:cxnLst/>
            <a:rect r="r" b="b" t="t" l="l"/>
            <a:pathLst>
              <a:path h="2586446" w="2586446">
                <a:moveTo>
                  <a:pt x="2586446" y="0"/>
                </a:moveTo>
                <a:lnTo>
                  <a:pt x="0" y="0"/>
                </a:lnTo>
                <a:lnTo>
                  <a:pt x="0" y="2586446"/>
                </a:lnTo>
                <a:lnTo>
                  <a:pt x="2586446" y="2586446"/>
                </a:lnTo>
                <a:lnTo>
                  <a:pt x="2586446" y="0"/>
                </a:lnTo>
                <a:close/>
              </a:path>
            </a:pathLst>
          </a:custGeom>
          <a:blipFill>
            <a:blip r:embed="rId8">
              <a:extLst>
                <a:ext uri="{96DAC541-7B7A-43D3-8B79-37D633B846F1}">
                  <asvg:svgBlip xmlns:asvg="http://schemas.microsoft.com/office/drawing/2016/SVG/main" r:embed="rId9"/>
                </a:ext>
              </a:extLst>
            </a:blip>
            <a:stretch>
              <a:fillRect l="0" t="0" r="0" b="0"/>
            </a:stretch>
          </a:blipFill>
        </p:spPr>
      </p:sp>
      <p:pic>
        <p:nvPicPr>
          <p:cNvPr name="Picture 9" id="9">
            <a:hlinkClick r:id="rId11" tooltip="https://youtu.be/DyhgCixnTkA?si=Nxi1dAQadXsYPhJP"/>
          </p:cNvPr>
          <p:cNvPicPr>
            <a:picLocks noChangeAspect="true"/>
          </p:cNvPicPr>
          <p:nvPr>
            <a:videoFile r:link="rId12"/>
          </p:nvPr>
        </p:nvPicPr>
        <p:blipFill>
          <a:blip r:embed="rId10"/>
          <a:stretch>
            <a:fillRect/>
          </a:stretch>
        </p:blipFill>
        <p:spPr>
          <a:xfrm rot="0">
            <a:off x="84333" y="544455"/>
            <a:ext cx="8904236" cy="5004723"/>
          </a:xfrm>
          <a:prstGeom prst="rect">
            <a:avLst/>
          </a:prstGeom>
        </p:spPr>
      </p:pic>
    </p:spTree>
  </p:cSld>
  <p:clrMapOvr>
    <a:masterClrMapping/>
  </p:clrMapOvr>
</p:sld>
</file>

<file path=ppt/slides/slide4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5-33</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2061524" y="244640"/>
            <a:ext cx="5122793"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Information Theft (3 of 4)</a:t>
            </a:r>
          </a:p>
        </p:txBody>
      </p:sp>
      <p:sp>
        <p:nvSpPr>
          <p:cNvPr name="TextBox 14" id="14"/>
          <p:cNvSpPr txBox="true"/>
          <p:nvPr/>
        </p:nvSpPr>
        <p:spPr>
          <a:xfrm rot="0">
            <a:off x="167640" y="1319603"/>
            <a:ext cx="117881" cy="456076"/>
          </a:xfrm>
          <a:prstGeom prst="rect">
            <a:avLst/>
          </a:prstGeom>
        </p:spPr>
        <p:txBody>
          <a:bodyPr anchor="t" rtlCol="false" tIns="0" lIns="0" bIns="0" rIns="0">
            <a:spAutoFit/>
          </a:bodyPr>
          <a:lstStyle/>
          <a:p>
            <a:pPr algn="l">
              <a:lnSpc>
                <a:spcPts val="3639"/>
              </a:lnSpc>
            </a:pPr>
            <a:r>
              <a:rPr lang="en-US" sz="2599">
                <a:solidFill>
                  <a:srgbClr val="8A288F"/>
                </a:solidFill>
                <a:latin typeface="Arial"/>
                <a:ea typeface="Arial"/>
                <a:cs typeface="Arial"/>
                <a:sym typeface="Arial"/>
              </a:rPr>
              <a:t>•</a:t>
            </a:r>
          </a:p>
        </p:txBody>
      </p:sp>
      <p:sp>
        <p:nvSpPr>
          <p:cNvPr name="TextBox 15" id="15"/>
          <p:cNvSpPr txBox="true"/>
          <p:nvPr/>
        </p:nvSpPr>
        <p:spPr>
          <a:xfrm rot="0">
            <a:off x="167640" y="3122495"/>
            <a:ext cx="117881" cy="722776"/>
          </a:xfrm>
          <a:prstGeom prst="rect">
            <a:avLst/>
          </a:prstGeom>
        </p:spPr>
        <p:txBody>
          <a:bodyPr anchor="t" rtlCol="false" tIns="0" lIns="0" bIns="0" rIns="0">
            <a:spAutoFit/>
          </a:bodyPr>
          <a:lstStyle/>
          <a:p>
            <a:pPr algn="l">
              <a:lnSpc>
                <a:spcPts val="6499"/>
              </a:lnSpc>
            </a:pPr>
            <a:r>
              <a:rPr lang="en-US" sz="2599">
                <a:solidFill>
                  <a:srgbClr val="8A288F"/>
                </a:solidFill>
                <a:latin typeface="Arial"/>
                <a:ea typeface="Arial"/>
                <a:cs typeface="Arial"/>
                <a:sym typeface="Arial"/>
              </a:rPr>
              <a:t>•</a:t>
            </a:r>
          </a:p>
        </p:txBody>
      </p:sp>
      <p:sp>
        <p:nvSpPr>
          <p:cNvPr name="TextBox 16" id="16"/>
          <p:cNvSpPr txBox="true"/>
          <p:nvPr/>
        </p:nvSpPr>
        <p:spPr>
          <a:xfrm rot="0">
            <a:off x="167640" y="4000319"/>
            <a:ext cx="117881" cy="722776"/>
          </a:xfrm>
          <a:prstGeom prst="rect">
            <a:avLst/>
          </a:prstGeom>
        </p:spPr>
        <p:txBody>
          <a:bodyPr anchor="t" rtlCol="false" tIns="0" lIns="0" bIns="0" rIns="0">
            <a:spAutoFit/>
          </a:bodyPr>
          <a:lstStyle/>
          <a:p>
            <a:pPr algn="l">
              <a:lnSpc>
                <a:spcPts val="6499"/>
              </a:lnSpc>
            </a:pPr>
            <a:r>
              <a:rPr lang="en-US" sz="2599">
                <a:solidFill>
                  <a:srgbClr val="8A288F"/>
                </a:solidFill>
                <a:latin typeface="Arial"/>
                <a:ea typeface="Arial"/>
                <a:cs typeface="Arial"/>
                <a:sym typeface="Arial"/>
              </a:rPr>
              <a:t>•</a:t>
            </a:r>
          </a:p>
        </p:txBody>
      </p:sp>
      <p:sp>
        <p:nvSpPr>
          <p:cNvPr name="TextBox 17" id="17"/>
          <p:cNvSpPr txBox="true"/>
          <p:nvPr/>
        </p:nvSpPr>
        <p:spPr>
          <a:xfrm rot="0">
            <a:off x="1322089" y="2962427"/>
            <a:ext cx="86430" cy="416604"/>
          </a:xfrm>
          <a:prstGeom prst="rect">
            <a:avLst/>
          </a:prstGeom>
        </p:spPr>
        <p:txBody>
          <a:bodyPr anchor="t" rtlCol="false" tIns="0" lIns="0" bIns="0" rIns="0">
            <a:spAutoFit/>
          </a:bodyPr>
          <a:lstStyle/>
          <a:p>
            <a:pPr algn="l">
              <a:lnSpc>
                <a:spcPts val="3362"/>
              </a:lnSpc>
            </a:pPr>
            <a:r>
              <a:rPr lang="en-US" sz="2400">
                <a:solidFill>
                  <a:srgbClr val="000000"/>
                </a:solidFill>
                <a:latin typeface="Arial"/>
                <a:ea typeface="Arial"/>
                <a:cs typeface="Arial"/>
                <a:sym typeface="Arial"/>
              </a:rPr>
              <a:t> </a:t>
            </a:r>
          </a:p>
        </p:txBody>
      </p:sp>
      <p:sp>
        <p:nvSpPr>
          <p:cNvPr name="TextBox 18" id="18"/>
          <p:cNvSpPr txBox="true"/>
          <p:nvPr/>
        </p:nvSpPr>
        <p:spPr>
          <a:xfrm rot="0">
            <a:off x="685162" y="3389195"/>
            <a:ext cx="8364712" cy="1709572"/>
          </a:xfrm>
          <a:prstGeom prst="rect">
            <a:avLst/>
          </a:prstGeom>
        </p:spPr>
        <p:txBody>
          <a:bodyPr anchor="t" rtlCol="false" tIns="0" lIns="0" bIns="0" rIns="0">
            <a:spAutoFit/>
          </a:bodyPr>
          <a:lstStyle/>
          <a:p>
            <a:pPr algn="l">
              <a:lnSpc>
                <a:spcPts val="3642"/>
              </a:lnSpc>
            </a:pPr>
            <a:r>
              <a:rPr lang="en-US" sz="2599">
                <a:solidFill>
                  <a:srgbClr val="000000"/>
                </a:solidFill>
                <a:latin typeface="Arial"/>
                <a:ea typeface="Arial"/>
                <a:cs typeface="Arial"/>
                <a:sym typeface="Arial"/>
              </a:rPr>
              <a:t>A </a:t>
            </a:r>
            <a:r>
              <a:rPr lang="en-US" b="true" sz="2599">
                <a:solidFill>
                  <a:srgbClr val="000000"/>
                </a:solidFill>
                <a:latin typeface="Arial Bold"/>
                <a:ea typeface="Arial Bold"/>
                <a:cs typeface="Arial Bold"/>
                <a:sym typeface="Arial Bold"/>
              </a:rPr>
              <a:t>digital certificate</a:t>
            </a:r>
            <a:r>
              <a:rPr lang="en-US" sz="2599">
                <a:solidFill>
                  <a:srgbClr val="000000"/>
                </a:solidFill>
                <a:latin typeface="Arial"/>
                <a:ea typeface="Arial"/>
                <a:cs typeface="Arial"/>
                <a:sym typeface="Arial"/>
              </a:rPr>
              <a:t> is a notice that guarantees a user </a:t>
            </a:r>
          </a:p>
          <a:p>
            <a:pPr algn="l">
              <a:lnSpc>
                <a:spcPts val="2826"/>
              </a:lnSpc>
            </a:pPr>
            <a:r>
              <a:rPr lang="en-US" sz="2599" spc="2">
                <a:solidFill>
                  <a:srgbClr val="000000"/>
                </a:solidFill>
                <a:latin typeface="Arial"/>
                <a:ea typeface="Arial"/>
                <a:cs typeface="Arial"/>
                <a:sym typeface="Arial"/>
              </a:rPr>
              <a:t>or a website is legitimate.</a:t>
            </a:r>
          </a:p>
          <a:p>
            <a:pPr algn="l">
              <a:lnSpc>
                <a:spcPts val="4565"/>
              </a:lnSpc>
            </a:pPr>
            <a:r>
              <a:rPr lang="en-US" sz="2599">
                <a:solidFill>
                  <a:srgbClr val="000000"/>
                </a:solidFill>
                <a:latin typeface="Arial"/>
                <a:ea typeface="Arial"/>
                <a:cs typeface="Arial"/>
                <a:sym typeface="Arial"/>
              </a:rPr>
              <a:t> A website that uses encryption techniques to secure its </a:t>
            </a:r>
          </a:p>
          <a:p>
            <a:pPr algn="l">
              <a:lnSpc>
                <a:spcPts val="1624"/>
              </a:lnSpc>
            </a:pPr>
            <a:r>
              <a:rPr lang="en-US" sz="2599" spc="2">
                <a:solidFill>
                  <a:srgbClr val="000000"/>
                </a:solidFill>
                <a:latin typeface="Arial"/>
                <a:ea typeface="Arial"/>
                <a:cs typeface="Arial"/>
                <a:sym typeface="Arial"/>
              </a:rPr>
              <a:t>data is known as a </a:t>
            </a:r>
            <a:r>
              <a:rPr lang="en-US" b="true" sz="2599" spc="2">
                <a:solidFill>
                  <a:srgbClr val="000000"/>
                </a:solidFill>
                <a:latin typeface="Arial Bold"/>
                <a:ea typeface="Arial Bold"/>
                <a:cs typeface="Arial Bold"/>
                <a:sym typeface="Arial Bold"/>
              </a:rPr>
              <a:t>secure site.</a:t>
            </a:r>
          </a:p>
        </p:txBody>
      </p:sp>
      <p:sp>
        <p:nvSpPr>
          <p:cNvPr name="TextBox 19" id="19"/>
          <p:cNvSpPr txBox="true"/>
          <p:nvPr/>
        </p:nvSpPr>
        <p:spPr>
          <a:xfrm rot="0">
            <a:off x="685162" y="1367228"/>
            <a:ext cx="8363864" cy="1210075"/>
          </a:xfrm>
          <a:prstGeom prst="rect">
            <a:avLst/>
          </a:prstGeom>
        </p:spPr>
        <p:txBody>
          <a:bodyPr anchor="t" rtlCol="false" tIns="0" lIns="0" bIns="0" rIns="0">
            <a:spAutoFit/>
          </a:bodyPr>
          <a:lstStyle/>
          <a:p>
            <a:pPr algn="l">
              <a:lnSpc>
                <a:spcPts val="3177"/>
              </a:lnSpc>
            </a:pPr>
            <a:r>
              <a:rPr lang="en-US" sz="2599">
                <a:solidFill>
                  <a:srgbClr val="000000"/>
                </a:solidFill>
                <a:latin typeface="Arial"/>
                <a:ea typeface="Arial"/>
                <a:cs typeface="Arial"/>
                <a:sym typeface="Arial"/>
              </a:rPr>
              <a:t>A </a:t>
            </a:r>
            <a:r>
              <a:rPr lang="en-US" b="true" sz="2599">
                <a:solidFill>
                  <a:srgbClr val="000000"/>
                </a:solidFill>
                <a:latin typeface="Arial Bold"/>
                <a:ea typeface="Arial Bold"/>
                <a:cs typeface="Arial Bold"/>
                <a:sym typeface="Arial Bold"/>
              </a:rPr>
              <a:t>digital signature</a:t>
            </a:r>
            <a:r>
              <a:rPr lang="en-US" sz="2599">
                <a:solidFill>
                  <a:srgbClr val="000000"/>
                </a:solidFill>
                <a:latin typeface="Arial"/>
                <a:ea typeface="Arial"/>
                <a:cs typeface="Arial"/>
                <a:sym typeface="Arial"/>
              </a:rPr>
              <a:t> is an encrypted code that a person, website, or organization attaches to an electronic message to verify the identity of the message sender.</a:t>
            </a:r>
          </a:p>
        </p:txBody>
      </p:sp>
      <p:sp>
        <p:nvSpPr>
          <p:cNvPr name="TextBox 20" id="20"/>
          <p:cNvSpPr txBox="true"/>
          <p:nvPr/>
        </p:nvSpPr>
        <p:spPr>
          <a:xfrm rot="0">
            <a:off x="2574569" y="2545994"/>
            <a:ext cx="86430" cy="464229"/>
          </a:xfrm>
          <a:prstGeom prst="rect">
            <a:avLst/>
          </a:prstGeom>
        </p:spPr>
        <p:txBody>
          <a:bodyPr anchor="t" rtlCol="false" tIns="0" lIns="0" bIns="0" rIns="0">
            <a:spAutoFit/>
          </a:bodyPr>
          <a:lstStyle/>
          <a:p>
            <a:pPr algn="l">
              <a:lnSpc>
                <a:spcPts val="3823"/>
              </a:lnSpc>
            </a:pPr>
            <a:r>
              <a:rPr lang="en-US" sz="2400">
                <a:solidFill>
                  <a:srgbClr val="000000"/>
                </a:solidFill>
                <a:latin typeface="Arial"/>
                <a:ea typeface="Arial"/>
                <a:cs typeface="Arial"/>
                <a:sym typeface="Arial"/>
              </a:rPr>
              <a:t> </a:t>
            </a:r>
          </a:p>
        </p:txBody>
      </p:sp>
      <p:sp>
        <p:nvSpPr>
          <p:cNvPr name="TextBox 21" id="21"/>
          <p:cNvSpPr txBox="true"/>
          <p:nvPr/>
        </p:nvSpPr>
        <p:spPr>
          <a:xfrm rot="0">
            <a:off x="631193" y="2631719"/>
            <a:ext cx="172860" cy="378504"/>
          </a:xfrm>
          <a:prstGeom prst="rect">
            <a:avLst/>
          </a:prstGeom>
        </p:spPr>
        <p:txBody>
          <a:bodyPr anchor="t" rtlCol="false" tIns="0" lIns="0" bIns="0" rIns="0">
            <a:spAutoFit/>
          </a:bodyPr>
          <a:lstStyle/>
          <a:p>
            <a:pPr algn="l">
              <a:lnSpc>
                <a:spcPts val="2904"/>
              </a:lnSpc>
            </a:pPr>
            <a:r>
              <a:rPr lang="en-US" sz="2400">
                <a:solidFill>
                  <a:srgbClr val="8A288F"/>
                </a:solidFill>
                <a:latin typeface="Arial"/>
                <a:ea typeface="Arial"/>
                <a:cs typeface="Arial"/>
                <a:sym typeface="Arial"/>
              </a:rPr>
              <a:t>–</a:t>
            </a:r>
          </a:p>
        </p:txBody>
      </p:sp>
      <p:sp>
        <p:nvSpPr>
          <p:cNvPr name="TextBox 22" id="22"/>
          <p:cNvSpPr txBox="true"/>
          <p:nvPr/>
        </p:nvSpPr>
        <p:spPr>
          <a:xfrm rot="0">
            <a:off x="1074420" y="2631719"/>
            <a:ext cx="7812319" cy="377952"/>
          </a:xfrm>
          <a:prstGeom prst="rect">
            <a:avLst/>
          </a:prstGeom>
        </p:spPr>
        <p:txBody>
          <a:bodyPr anchor="t" rtlCol="false" tIns="0" lIns="0" bIns="0" rIns="0">
            <a:spAutoFit/>
          </a:bodyPr>
          <a:lstStyle/>
          <a:p>
            <a:pPr algn="l">
              <a:lnSpc>
                <a:spcPts val="2904"/>
              </a:lnSpc>
            </a:pPr>
            <a:r>
              <a:rPr lang="en-US" sz="2400">
                <a:solidFill>
                  <a:srgbClr val="000000"/>
                </a:solidFill>
                <a:latin typeface="Arial"/>
                <a:ea typeface="Arial"/>
                <a:cs typeface="Arial"/>
                <a:sym typeface="Arial"/>
              </a:rPr>
              <a:t>Often used to ensure that an impostor is not participating</a:t>
            </a:r>
          </a:p>
        </p:txBody>
      </p:sp>
      <p:sp>
        <p:nvSpPr>
          <p:cNvPr name="TextBox 23" id="23"/>
          <p:cNvSpPr txBox="true"/>
          <p:nvPr/>
        </p:nvSpPr>
        <p:spPr>
          <a:xfrm rot="0">
            <a:off x="1083945" y="3000527"/>
            <a:ext cx="3422618" cy="377952"/>
          </a:xfrm>
          <a:prstGeom prst="rect">
            <a:avLst/>
          </a:prstGeom>
        </p:spPr>
        <p:txBody>
          <a:bodyPr anchor="t" rtlCol="false" tIns="0" lIns="0" bIns="0" rIns="0">
            <a:spAutoFit/>
          </a:bodyPr>
          <a:lstStyle/>
          <a:p>
            <a:pPr algn="l">
              <a:lnSpc>
                <a:spcPts val="2904"/>
              </a:lnSpc>
            </a:pPr>
            <a:r>
              <a:rPr lang="en-US" sz="2400">
                <a:solidFill>
                  <a:srgbClr val="000000"/>
                </a:solidFill>
                <a:latin typeface="Arial"/>
                <a:ea typeface="Arial"/>
                <a:cs typeface="Arial"/>
                <a:sym typeface="Arial"/>
              </a:rPr>
              <a:t>in an Internet transaction</a:t>
            </a:r>
          </a:p>
        </p:txBody>
      </p:sp>
    </p:spTree>
  </p:cSld>
  <p:clrMapOvr>
    <a:masterClrMapping/>
  </p:clrMapOvr>
</p:sld>
</file>

<file path=ppt/slides/slide4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1633395" y="0"/>
            <a:ext cx="5377005" cy="5494144"/>
          </a:xfrm>
          <a:custGeom>
            <a:avLst/>
            <a:gdLst/>
            <a:ahLst/>
            <a:cxnLst/>
            <a:rect r="r" b="b" t="t" l="l"/>
            <a:pathLst>
              <a:path h="5494144" w="5377005">
                <a:moveTo>
                  <a:pt x="0" y="0"/>
                </a:moveTo>
                <a:lnTo>
                  <a:pt x="5377005" y="0"/>
                </a:lnTo>
                <a:lnTo>
                  <a:pt x="5377005" y="5494144"/>
                </a:lnTo>
                <a:lnTo>
                  <a:pt x="0" y="5494144"/>
                </a:lnTo>
                <a:lnTo>
                  <a:pt x="0" y="0"/>
                </a:lnTo>
                <a:close/>
              </a:path>
            </a:pathLst>
          </a:custGeom>
          <a:blipFill>
            <a:blip r:embed="rId4"/>
            <a:stretch>
              <a:fillRect l="-56631" t="0" r="0" b="0"/>
            </a:stretch>
          </a:blipFill>
        </p:spPr>
      </p:sp>
      <p:sp>
        <p:nvSpPr>
          <p:cNvPr name="TextBox 9" id="9"/>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5-34</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308591" y="5477275"/>
            <a:ext cx="8873480" cy="834228"/>
          </a:xfrm>
          <a:prstGeom prst="rect">
            <a:avLst/>
          </a:prstGeom>
        </p:spPr>
        <p:txBody>
          <a:bodyPr anchor="t" rtlCol="false" tIns="0" lIns="0" bIns="0" rIns="0">
            <a:spAutoFit/>
          </a:bodyPr>
          <a:lstStyle/>
          <a:p>
            <a:pPr algn="l">
              <a:lnSpc>
                <a:spcPts val="2167"/>
              </a:lnSpc>
            </a:pPr>
            <a:r>
              <a:rPr lang="en-US" b="true" sz="1800">
                <a:solidFill>
                  <a:srgbClr val="000000"/>
                </a:solidFill>
                <a:latin typeface="Arial Bold"/>
                <a:ea typeface="Arial Bold"/>
                <a:cs typeface="Arial Bold"/>
                <a:sym typeface="Arial Bold"/>
              </a:rPr>
              <a:t>Figure 5-15 </a:t>
            </a:r>
            <a:r>
              <a:rPr lang="en-US" sz="1800">
                <a:solidFill>
                  <a:srgbClr val="000000"/>
                </a:solidFill>
                <a:latin typeface="Arial"/>
                <a:ea typeface="Arial"/>
                <a:cs typeface="Arial"/>
                <a:sym typeface="Arial"/>
              </a:rPr>
              <a:t>Web addresses of secure sites, such as the Amazon.com checkout, often begin with https instead of http. Browsers also often display a lock symbol in the address bar, which you usually can click to see the associated digital certificate. </a:t>
            </a:r>
          </a:p>
        </p:txBody>
      </p:sp>
      <p:sp>
        <p:nvSpPr>
          <p:cNvPr name="TextBox 12" id="12"/>
          <p:cNvSpPr txBox="true"/>
          <p:nvPr/>
        </p:nvSpPr>
        <p:spPr>
          <a:xfrm rot="0">
            <a:off x="308591" y="903262"/>
            <a:ext cx="4130983" cy="1294637"/>
          </a:xfrm>
          <a:prstGeom prst="rect">
            <a:avLst/>
          </a:prstGeom>
        </p:spPr>
        <p:txBody>
          <a:bodyPr anchor="t" rtlCol="false" tIns="0" lIns="0" bIns="0" rIns="0">
            <a:spAutoFit/>
          </a:bodyPr>
          <a:lstStyle/>
          <a:p>
            <a:pPr algn="ctr">
              <a:lnSpc>
                <a:spcPts val="3428"/>
              </a:lnSpc>
              <a:spcBef>
                <a:spcPct val="0"/>
              </a:spcBef>
            </a:pPr>
            <a:r>
              <a:rPr lang="en-US" sz="2449">
                <a:solidFill>
                  <a:srgbClr val="000000"/>
                </a:solidFill>
                <a:latin typeface="Arial"/>
                <a:ea typeface="Arial"/>
                <a:cs typeface="Arial"/>
                <a:sym typeface="Arial"/>
              </a:rPr>
              <a:t>超文本傳輸安全協定（英語：HyperText Transfer Protocol Secure，縮寫：HTTPS)</a:t>
            </a:r>
          </a:p>
        </p:txBody>
      </p:sp>
    </p:spTree>
  </p:cSld>
  <p:clrMapOvr>
    <a:masterClrMapping/>
  </p:clrMapOvr>
</p:sld>
</file>

<file path=ppt/slides/slide4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1676400" y="6297616"/>
            <a:ext cx="6444339" cy="528638"/>
            <a:chOff x="0" y="0"/>
            <a:chExt cx="6444348" cy="528638"/>
          </a:xfrm>
        </p:grpSpPr>
        <p:sp>
          <p:nvSpPr>
            <p:cNvPr name="Freeform 8" id="8"/>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9" id="9"/>
          <p:cNvSpPr/>
          <p:nvPr/>
        </p:nvSpPr>
        <p:spPr>
          <a:xfrm flipH="false" flipV="false" rot="0">
            <a:off x="8235696" y="6641592"/>
            <a:ext cx="908304" cy="216408"/>
          </a:xfrm>
          <a:custGeom>
            <a:avLst/>
            <a:gdLst/>
            <a:ahLst/>
            <a:cxnLst/>
            <a:rect r="r" b="b" t="t" l="l"/>
            <a:pathLst>
              <a:path h="216408" w="908304">
                <a:moveTo>
                  <a:pt x="0" y="0"/>
                </a:moveTo>
                <a:lnTo>
                  <a:pt x="908304" y="0"/>
                </a:lnTo>
                <a:lnTo>
                  <a:pt x="908304" y="216408"/>
                </a:lnTo>
                <a:lnTo>
                  <a:pt x="0" y="216408"/>
                </a:lnTo>
                <a:lnTo>
                  <a:pt x="0" y="0"/>
                </a:lnTo>
                <a:close/>
              </a:path>
            </a:pathLst>
          </a:custGeom>
          <a:blipFill>
            <a:blip r:embed="rId4"/>
            <a:stretch>
              <a:fillRect l="0" t="0" r="0" b="0"/>
            </a:stretch>
          </a:blipFill>
        </p:spPr>
      </p:sp>
      <p:grpSp>
        <p:nvGrpSpPr>
          <p:cNvPr name="Group 10" id="10"/>
          <p:cNvGrpSpPr>
            <a:grpSpLocks noChangeAspect="true"/>
          </p:cNvGrpSpPr>
          <p:nvPr/>
        </p:nvGrpSpPr>
        <p:grpSpPr>
          <a:xfrm rot="0">
            <a:off x="8534400" y="6248400"/>
            <a:ext cx="609600" cy="609600"/>
            <a:chOff x="0" y="0"/>
            <a:chExt cx="609600" cy="609600"/>
          </a:xfrm>
        </p:grpSpPr>
        <p:sp>
          <p:nvSpPr>
            <p:cNvPr name="Freeform 11" id="11"/>
            <p:cNvSpPr/>
            <p:nvPr/>
          </p:nvSpPr>
          <p:spPr>
            <a:xfrm flipH="false" flipV="false" rot="0">
              <a:off x="0" y="0"/>
              <a:ext cx="609600" cy="609600"/>
            </a:xfrm>
            <a:custGeom>
              <a:avLst/>
              <a:gdLst/>
              <a:ahLst/>
              <a:cxnLst/>
              <a:rect r="r" b="b" t="t" l="l"/>
              <a:pathLst>
                <a:path h="609600" w="609600">
                  <a:moveTo>
                    <a:pt x="0" y="0"/>
                  </a:moveTo>
                  <a:lnTo>
                    <a:pt x="609600" y="0"/>
                  </a:lnTo>
                  <a:lnTo>
                    <a:pt x="609600" y="609600"/>
                  </a:lnTo>
                  <a:lnTo>
                    <a:pt x="0" y="609600"/>
                  </a:lnTo>
                  <a:close/>
                </a:path>
              </a:pathLst>
            </a:custGeom>
            <a:solidFill>
              <a:srgbClr val="005F86"/>
            </a:solidFill>
          </p:spPr>
        </p:sp>
      </p:grpSp>
      <p:sp>
        <p:nvSpPr>
          <p:cNvPr name="Freeform 12" id="12"/>
          <p:cNvSpPr/>
          <p:nvPr/>
        </p:nvSpPr>
        <p:spPr>
          <a:xfrm flipH="false" flipV="false" rot="0">
            <a:off x="0" y="0"/>
            <a:ext cx="8763000" cy="6820691"/>
          </a:xfrm>
          <a:custGeom>
            <a:avLst/>
            <a:gdLst/>
            <a:ahLst/>
            <a:cxnLst/>
            <a:rect r="r" b="b" t="t" l="l"/>
            <a:pathLst>
              <a:path h="6820691" w="8763000">
                <a:moveTo>
                  <a:pt x="0" y="0"/>
                </a:moveTo>
                <a:lnTo>
                  <a:pt x="8763000" y="0"/>
                </a:lnTo>
                <a:lnTo>
                  <a:pt x="8763000" y="6820691"/>
                </a:lnTo>
                <a:lnTo>
                  <a:pt x="0" y="6820691"/>
                </a:lnTo>
                <a:lnTo>
                  <a:pt x="0" y="0"/>
                </a:lnTo>
                <a:close/>
              </a:path>
            </a:pathLst>
          </a:custGeom>
          <a:blipFill>
            <a:blip r:embed="rId5"/>
            <a:stretch>
              <a:fillRect l="0" t="0" r="0" b="0"/>
            </a:stretch>
          </a:blipFill>
        </p:spPr>
      </p:sp>
      <p:sp>
        <p:nvSpPr>
          <p:cNvPr name="TextBox 13" id="13"/>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5-35</a:t>
            </a:r>
          </a:p>
        </p:txBody>
      </p:sp>
      <p:sp>
        <p:nvSpPr>
          <p:cNvPr name="TextBox 14" id="14"/>
          <p:cNvSpPr txBox="true"/>
          <p:nvPr/>
        </p:nvSpPr>
        <p:spPr>
          <a:xfrm rot="0">
            <a:off x="1676400" y="6416488"/>
            <a:ext cx="2095243" cy="162963"/>
          </a:xfrm>
          <a:prstGeom prst="rect">
            <a:avLst/>
          </a:prstGeom>
        </p:spPr>
        <p:txBody>
          <a:bodyPr anchor="t" rtlCol="false" tIns="0" lIns="0" bIns="0" rIns="0">
            <a:spAutoFit/>
          </a:bodyPr>
          <a:lstStyle/>
          <a:p>
            <a:pPr algn="l">
              <a:lnSpc>
                <a:spcPts val="1205"/>
              </a:lnSpc>
            </a:pPr>
            <a:r>
              <a:rPr lang="en-US" b="true" sz="999" spc="6">
                <a:solidFill>
                  <a:srgbClr val="FFFFFF"/>
                </a:solidFill>
                <a:latin typeface="Arial Bold"/>
                <a:ea typeface="Arial Bold"/>
                <a:cs typeface="Arial Bold"/>
                <a:sym typeface="Arial Bold"/>
              </a:rPr>
              <a:t>© 2018 Cengage</a:t>
            </a:r>
            <a:r>
              <a:rPr lang="en-US" sz="999" spc="6">
                <a:solidFill>
                  <a:srgbClr val="FFFFFF"/>
                </a:solidFill>
                <a:latin typeface="Arial"/>
                <a:ea typeface="Arial"/>
                <a:cs typeface="Arial"/>
                <a:sym typeface="Arial"/>
              </a:rPr>
              <a:t>版權所有，為課本著作</a:t>
            </a:r>
          </a:p>
        </p:txBody>
      </p:sp>
      <p:sp>
        <p:nvSpPr>
          <p:cNvPr name="TextBox 15" id="15"/>
          <p:cNvSpPr txBox="true"/>
          <p:nvPr/>
        </p:nvSpPr>
        <p:spPr>
          <a:xfrm rot="0">
            <a:off x="1676400" y="6399562"/>
            <a:ext cx="1496158" cy="368722"/>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、未經授權重製和公開散</a:t>
            </a:r>
            <a:r>
              <a:rPr lang="en-US" sz="980">
                <a:solidFill>
                  <a:srgbClr val="000000"/>
                </a:solidFill>
                <a:latin typeface="Arimo"/>
                <a:ea typeface="Arimo"/>
                <a:cs typeface="Arimo"/>
                <a:sym typeface="Arimo"/>
              </a:rPr>
              <a:t> </a:t>
            </a:r>
          </a:p>
        </p:txBody>
      </p:sp>
      <p:sp>
        <p:nvSpPr>
          <p:cNvPr name="TextBox 16" id="16"/>
          <p:cNvSpPr txBox="true"/>
          <p:nvPr/>
        </p:nvSpPr>
        <p:spPr>
          <a:xfrm rot="0">
            <a:off x="3733733" y="6409649"/>
            <a:ext cx="129540" cy="152714"/>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之</a:t>
            </a:r>
          </a:p>
        </p:txBody>
      </p:sp>
      <p:sp>
        <p:nvSpPr>
          <p:cNvPr name="TextBox 17" id="17"/>
          <p:cNvSpPr txBox="true"/>
          <p:nvPr/>
        </p:nvSpPr>
        <p:spPr>
          <a:xfrm rot="0">
            <a:off x="3066098" y="6562049"/>
            <a:ext cx="129540" cy="152714"/>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佈</a:t>
            </a:r>
          </a:p>
        </p:txBody>
      </p:sp>
      <p:sp>
        <p:nvSpPr>
          <p:cNvPr name="TextBox 18" id="18"/>
          <p:cNvSpPr txBox="true"/>
          <p:nvPr/>
        </p:nvSpPr>
        <p:spPr>
          <a:xfrm rot="0">
            <a:off x="3822316" y="6399428"/>
            <a:ext cx="4378519" cy="368979"/>
          </a:xfrm>
          <a:prstGeom prst="rect">
            <a:avLst/>
          </a:prstGeom>
        </p:spPr>
        <p:txBody>
          <a:bodyPr anchor="t" rtlCol="false" tIns="0" lIns="0" bIns="0" rIns="0">
            <a:spAutoFit/>
          </a:bodyPr>
          <a:lstStyle/>
          <a:p>
            <a:pPr algn="l">
              <a:lnSpc>
                <a:spcPts val="1182"/>
              </a:lnSpc>
            </a:pP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延伸教材，亦受著作權法</a:t>
            </a: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之規範保護，僅作為授課教學使用，禁止列印、影印</a:t>
            </a:r>
          </a:p>
        </p:txBody>
      </p:sp>
      <p:sp>
        <p:nvSpPr>
          <p:cNvPr name="TextBox 19" id="19"/>
          <p:cNvSpPr txBox="true"/>
          <p:nvPr/>
        </p:nvSpPr>
        <p:spPr>
          <a:xfrm rot="0">
            <a:off x="2834640" y="6351803"/>
            <a:ext cx="2357895" cy="416604"/>
          </a:xfrm>
          <a:prstGeom prst="rect">
            <a:avLst/>
          </a:prstGeom>
        </p:spPr>
        <p:txBody>
          <a:bodyPr anchor="t" rtlCol="false" tIns="0" lIns="0" bIns="0" rIns="0">
            <a:spAutoFit/>
          </a:bodyPr>
          <a:lstStyle/>
          <a:p>
            <a:pPr algn="l">
              <a:lnSpc>
                <a:spcPts val="3359"/>
              </a:lnSpc>
            </a:pPr>
            <a:r>
              <a:rPr lang="en-US" sz="2400" spc="2">
                <a:solidFill>
                  <a:srgbClr val="000000"/>
                </a:solidFill>
                <a:latin typeface="Arial"/>
                <a:ea typeface="Arial"/>
                <a:cs typeface="Arial"/>
                <a:sym typeface="Arial"/>
              </a:rPr>
              <a:t>©2016Cengage</a:t>
            </a:r>
          </a:p>
        </p:txBody>
      </p:sp>
      <p:sp>
        <p:nvSpPr>
          <p:cNvPr name="TextBox 20" id="20"/>
          <p:cNvSpPr txBox="true"/>
          <p:nvPr/>
        </p:nvSpPr>
        <p:spPr>
          <a:xfrm rot="0">
            <a:off x="8755066" y="6458369"/>
            <a:ext cx="172250" cy="217827"/>
          </a:xfrm>
          <a:prstGeom prst="rect">
            <a:avLst/>
          </a:prstGeom>
        </p:spPr>
        <p:txBody>
          <a:bodyPr anchor="t" rtlCol="false" tIns="0" lIns="0" bIns="0" rIns="0">
            <a:spAutoFit/>
          </a:bodyPr>
          <a:lstStyle/>
          <a:p>
            <a:pPr algn="l">
              <a:lnSpc>
                <a:spcPts val="1679"/>
              </a:lnSpc>
            </a:pPr>
            <a:r>
              <a:rPr lang="en-US" b="true" sz="1200">
                <a:solidFill>
                  <a:srgbClr val="EEEBCA"/>
                </a:solidFill>
                <a:latin typeface="Arial Bold"/>
                <a:ea typeface="Arial Bold"/>
                <a:cs typeface="Arial Bold"/>
                <a:sym typeface="Arial Bold"/>
              </a:rPr>
              <a:t>35</a:t>
            </a:r>
          </a:p>
        </p:txBody>
      </p:sp>
    </p:spTree>
  </p:cSld>
  <p:clrMapOvr>
    <a:masterClrMapping/>
  </p:clrMapOvr>
</p:sld>
</file>

<file path=ppt/slides/slide4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304800" y="27708"/>
            <a:ext cx="8382000" cy="1039092"/>
            <a:chOff x="0" y="0"/>
            <a:chExt cx="8382000" cy="1039089"/>
          </a:xfrm>
        </p:grpSpPr>
        <p:sp>
          <p:nvSpPr>
            <p:cNvPr name="Freeform 8" id="8"/>
            <p:cNvSpPr/>
            <p:nvPr/>
          </p:nvSpPr>
          <p:spPr>
            <a:xfrm flipH="false" flipV="false" rot="0">
              <a:off x="0" y="0"/>
              <a:ext cx="8382000" cy="1039114"/>
            </a:xfrm>
            <a:custGeom>
              <a:avLst/>
              <a:gdLst/>
              <a:ahLst/>
              <a:cxnLst/>
              <a:rect r="r" b="b" t="t" l="l"/>
              <a:pathLst>
                <a:path h="1039114" w="8382000">
                  <a:moveTo>
                    <a:pt x="0" y="0"/>
                  </a:moveTo>
                  <a:lnTo>
                    <a:pt x="8382000" y="0"/>
                  </a:lnTo>
                  <a:lnTo>
                    <a:pt x="838200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5-36</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478279" y="36995"/>
            <a:ext cx="8324517" cy="567747"/>
          </a:xfrm>
          <a:prstGeom prst="rect">
            <a:avLst/>
          </a:prstGeom>
        </p:spPr>
        <p:txBody>
          <a:bodyPr anchor="t" rtlCol="false" tIns="0" lIns="0" bIns="0" rIns="0">
            <a:spAutoFit/>
          </a:bodyPr>
          <a:lstStyle/>
          <a:p>
            <a:pPr algn="l">
              <a:lnSpc>
                <a:spcPts val="4320"/>
              </a:lnSpc>
            </a:pPr>
            <a:r>
              <a:rPr lang="en-US" sz="3600">
                <a:solidFill>
                  <a:srgbClr val="FFFFFF"/>
                </a:solidFill>
                <a:latin typeface="Arial"/>
                <a:ea typeface="Arial"/>
                <a:cs typeface="Arial"/>
                <a:sym typeface="Arial"/>
              </a:rPr>
              <a:t>Hardware Theft, Vandalism, and Failure </a:t>
            </a:r>
          </a:p>
        </p:txBody>
      </p:sp>
      <p:sp>
        <p:nvSpPr>
          <p:cNvPr name="TextBox 14" id="14"/>
          <p:cNvSpPr txBox="true"/>
          <p:nvPr/>
        </p:nvSpPr>
        <p:spPr>
          <a:xfrm rot="0">
            <a:off x="3771900" y="585635"/>
            <a:ext cx="1475556" cy="567747"/>
          </a:xfrm>
          <a:prstGeom prst="rect">
            <a:avLst/>
          </a:prstGeom>
        </p:spPr>
        <p:txBody>
          <a:bodyPr anchor="t" rtlCol="false" tIns="0" lIns="0" bIns="0" rIns="0">
            <a:spAutoFit/>
          </a:bodyPr>
          <a:lstStyle/>
          <a:p>
            <a:pPr algn="l">
              <a:lnSpc>
                <a:spcPts val="4320"/>
              </a:lnSpc>
            </a:pPr>
            <a:r>
              <a:rPr lang="en-US" sz="3600">
                <a:solidFill>
                  <a:srgbClr val="FFFFFF"/>
                </a:solidFill>
                <a:latin typeface="Arial"/>
                <a:ea typeface="Arial"/>
                <a:cs typeface="Arial"/>
                <a:sym typeface="Arial"/>
              </a:rPr>
              <a:t>(1 of 2)</a:t>
            </a:r>
          </a:p>
        </p:txBody>
      </p:sp>
      <p:sp>
        <p:nvSpPr>
          <p:cNvPr name="TextBox 15" id="15"/>
          <p:cNvSpPr txBox="true"/>
          <p:nvPr/>
        </p:nvSpPr>
        <p:spPr>
          <a:xfrm rot="0">
            <a:off x="2969819" y="1018280"/>
            <a:ext cx="100832" cy="790832"/>
          </a:xfrm>
          <a:prstGeom prst="rect">
            <a:avLst/>
          </a:prstGeom>
        </p:spPr>
        <p:txBody>
          <a:bodyPr anchor="t" rtlCol="false" tIns="0" lIns="0" bIns="0" rIns="0">
            <a:spAutoFit/>
          </a:bodyPr>
          <a:lstStyle/>
          <a:p>
            <a:pPr algn="l">
              <a:lnSpc>
                <a:spcPts val="7000"/>
              </a:lnSpc>
            </a:pPr>
            <a:r>
              <a:rPr lang="en-US" sz="2800">
                <a:solidFill>
                  <a:srgbClr val="000000"/>
                </a:solidFill>
                <a:latin typeface="Arial"/>
                <a:ea typeface="Arial"/>
                <a:cs typeface="Arial"/>
                <a:sym typeface="Arial"/>
              </a:rPr>
              <a:t> </a:t>
            </a:r>
          </a:p>
        </p:txBody>
      </p:sp>
      <p:sp>
        <p:nvSpPr>
          <p:cNvPr name="TextBox 16" id="16"/>
          <p:cNvSpPr txBox="true"/>
          <p:nvPr/>
        </p:nvSpPr>
        <p:spPr>
          <a:xfrm rot="0">
            <a:off x="167640" y="1018280"/>
            <a:ext cx="126949" cy="790832"/>
          </a:xfrm>
          <a:prstGeom prst="rect">
            <a:avLst/>
          </a:prstGeom>
        </p:spPr>
        <p:txBody>
          <a:bodyPr anchor="t" rtlCol="false" tIns="0" lIns="0" bIns="0" rIns="0">
            <a:spAutoFit/>
          </a:bodyPr>
          <a:lstStyle/>
          <a:p>
            <a:pPr algn="l">
              <a:lnSpc>
                <a:spcPts val="7000"/>
              </a:lnSpc>
            </a:pPr>
            <a:r>
              <a:rPr lang="en-US" sz="2800">
                <a:solidFill>
                  <a:srgbClr val="8A288F"/>
                </a:solidFill>
                <a:latin typeface="Arial"/>
                <a:ea typeface="Arial"/>
                <a:cs typeface="Arial"/>
                <a:sym typeface="Arial"/>
              </a:rPr>
              <a:t>•</a:t>
            </a:r>
          </a:p>
        </p:txBody>
      </p:sp>
      <p:sp>
        <p:nvSpPr>
          <p:cNvPr name="TextBox 17" id="17"/>
          <p:cNvSpPr txBox="true"/>
          <p:nvPr/>
        </p:nvSpPr>
        <p:spPr>
          <a:xfrm rot="0">
            <a:off x="167640" y="1960112"/>
            <a:ext cx="126949" cy="790832"/>
          </a:xfrm>
          <a:prstGeom prst="rect">
            <a:avLst/>
          </a:prstGeom>
        </p:spPr>
        <p:txBody>
          <a:bodyPr anchor="t" rtlCol="false" tIns="0" lIns="0" bIns="0" rIns="0">
            <a:spAutoFit/>
          </a:bodyPr>
          <a:lstStyle/>
          <a:p>
            <a:pPr algn="l">
              <a:lnSpc>
                <a:spcPts val="7000"/>
              </a:lnSpc>
            </a:pPr>
            <a:r>
              <a:rPr lang="en-US" sz="2800">
                <a:solidFill>
                  <a:srgbClr val="8A288F"/>
                </a:solidFill>
                <a:latin typeface="Arial"/>
                <a:ea typeface="Arial"/>
                <a:cs typeface="Arial"/>
                <a:sym typeface="Arial"/>
              </a:rPr>
              <a:t>•</a:t>
            </a:r>
          </a:p>
        </p:txBody>
      </p:sp>
      <p:sp>
        <p:nvSpPr>
          <p:cNvPr name="TextBox 18" id="18"/>
          <p:cNvSpPr txBox="true"/>
          <p:nvPr/>
        </p:nvSpPr>
        <p:spPr>
          <a:xfrm rot="0">
            <a:off x="633098" y="1361180"/>
            <a:ext cx="8506101" cy="1378179"/>
          </a:xfrm>
          <a:prstGeom prst="rect">
            <a:avLst/>
          </a:prstGeom>
        </p:spPr>
        <p:txBody>
          <a:bodyPr anchor="t" rtlCol="false" tIns="0" lIns="0" bIns="0" rIns="0">
            <a:spAutoFit/>
          </a:bodyPr>
          <a:lstStyle/>
          <a:p>
            <a:pPr algn="l">
              <a:lnSpc>
                <a:spcPts val="3407"/>
              </a:lnSpc>
            </a:pPr>
            <a:r>
              <a:rPr lang="en-US" sz="2800" spc="2">
                <a:solidFill>
                  <a:srgbClr val="AF4C0F"/>
                </a:solidFill>
                <a:latin typeface="Arial"/>
                <a:ea typeface="Arial"/>
                <a:cs typeface="Arial"/>
                <a:sym typeface="Arial"/>
              </a:rPr>
              <a:t>Hardware theft</a:t>
            </a:r>
            <a:r>
              <a:rPr lang="en-US" sz="2800" spc="2">
                <a:solidFill>
                  <a:srgbClr val="000000"/>
                </a:solidFill>
                <a:latin typeface="Arial"/>
                <a:ea typeface="Arial"/>
                <a:cs typeface="Arial"/>
                <a:sym typeface="Arial"/>
              </a:rPr>
              <a:t> is the act of stealing digital equipment.</a:t>
            </a:r>
          </a:p>
          <a:p>
            <a:pPr algn="l">
              <a:lnSpc>
                <a:spcPts val="4608"/>
              </a:lnSpc>
            </a:pPr>
            <a:r>
              <a:rPr lang="en-US" sz="2800" spc="2">
                <a:solidFill>
                  <a:srgbClr val="AF4C0F"/>
                </a:solidFill>
                <a:latin typeface="Arial"/>
                <a:ea typeface="Arial"/>
                <a:cs typeface="Arial"/>
                <a:sym typeface="Arial"/>
              </a:rPr>
              <a:t>Hardware vandalism </a:t>
            </a:r>
            <a:r>
              <a:rPr lang="en-US" sz="2800" spc="2">
                <a:solidFill>
                  <a:srgbClr val="000000"/>
                </a:solidFill>
                <a:latin typeface="Arial"/>
                <a:ea typeface="Arial"/>
                <a:cs typeface="Arial"/>
                <a:sym typeface="Arial"/>
              </a:rPr>
              <a:t>involves defacing or destroying </a:t>
            </a:r>
          </a:p>
          <a:p>
            <a:pPr algn="l">
              <a:lnSpc>
                <a:spcPts val="2158"/>
              </a:lnSpc>
            </a:pPr>
            <a:r>
              <a:rPr lang="en-US" sz="2800" spc="2">
                <a:solidFill>
                  <a:srgbClr val="000000"/>
                </a:solidFill>
                <a:latin typeface="Arial"/>
                <a:ea typeface="Arial"/>
                <a:cs typeface="Arial"/>
                <a:sym typeface="Arial"/>
              </a:rPr>
              <a:t>digital equipment.</a:t>
            </a:r>
          </a:p>
        </p:txBody>
      </p:sp>
    </p:spTree>
  </p:cSld>
  <p:clrMapOvr>
    <a:masterClrMapping/>
  </p:clrMapOvr>
</p:sld>
</file>

<file path=ppt/slides/slide4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304800" y="27708"/>
            <a:ext cx="8382000" cy="1039092"/>
            <a:chOff x="0" y="0"/>
            <a:chExt cx="8382000" cy="1039089"/>
          </a:xfrm>
        </p:grpSpPr>
        <p:sp>
          <p:nvSpPr>
            <p:cNvPr name="Freeform 8" id="8"/>
            <p:cNvSpPr/>
            <p:nvPr/>
          </p:nvSpPr>
          <p:spPr>
            <a:xfrm flipH="false" flipV="false" rot="0">
              <a:off x="0" y="0"/>
              <a:ext cx="8382000" cy="1039114"/>
            </a:xfrm>
            <a:custGeom>
              <a:avLst/>
              <a:gdLst/>
              <a:ahLst/>
              <a:cxnLst/>
              <a:rect r="r" b="b" t="t" l="l"/>
              <a:pathLst>
                <a:path h="1039114" w="8382000">
                  <a:moveTo>
                    <a:pt x="0" y="0"/>
                  </a:moveTo>
                  <a:lnTo>
                    <a:pt x="8382000" y="0"/>
                  </a:lnTo>
                  <a:lnTo>
                    <a:pt x="838200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5-37</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478279" y="36995"/>
            <a:ext cx="8324517" cy="567747"/>
          </a:xfrm>
          <a:prstGeom prst="rect">
            <a:avLst/>
          </a:prstGeom>
        </p:spPr>
        <p:txBody>
          <a:bodyPr anchor="t" rtlCol="false" tIns="0" lIns="0" bIns="0" rIns="0">
            <a:spAutoFit/>
          </a:bodyPr>
          <a:lstStyle/>
          <a:p>
            <a:pPr algn="l">
              <a:lnSpc>
                <a:spcPts val="4320"/>
              </a:lnSpc>
            </a:pPr>
            <a:r>
              <a:rPr lang="en-US" sz="3600">
                <a:solidFill>
                  <a:srgbClr val="FFFFFF"/>
                </a:solidFill>
                <a:latin typeface="Arial"/>
                <a:ea typeface="Arial"/>
                <a:cs typeface="Arial"/>
                <a:sym typeface="Arial"/>
              </a:rPr>
              <a:t>Hardware Theft, Vandalism, and Failure </a:t>
            </a:r>
          </a:p>
        </p:txBody>
      </p:sp>
      <p:sp>
        <p:nvSpPr>
          <p:cNvPr name="TextBox 14" id="14"/>
          <p:cNvSpPr txBox="true"/>
          <p:nvPr/>
        </p:nvSpPr>
        <p:spPr>
          <a:xfrm rot="0">
            <a:off x="3771900" y="585635"/>
            <a:ext cx="1475556" cy="567747"/>
          </a:xfrm>
          <a:prstGeom prst="rect">
            <a:avLst/>
          </a:prstGeom>
        </p:spPr>
        <p:txBody>
          <a:bodyPr anchor="t" rtlCol="false" tIns="0" lIns="0" bIns="0" rIns="0">
            <a:spAutoFit/>
          </a:bodyPr>
          <a:lstStyle/>
          <a:p>
            <a:pPr algn="l">
              <a:lnSpc>
                <a:spcPts val="4320"/>
              </a:lnSpc>
            </a:pPr>
            <a:r>
              <a:rPr lang="en-US" sz="3600">
                <a:solidFill>
                  <a:srgbClr val="FFFFFF"/>
                </a:solidFill>
                <a:latin typeface="Arial"/>
                <a:ea typeface="Arial"/>
                <a:cs typeface="Arial"/>
                <a:sym typeface="Arial"/>
              </a:rPr>
              <a:t>(2 of 2)</a:t>
            </a:r>
          </a:p>
        </p:txBody>
      </p:sp>
      <p:sp>
        <p:nvSpPr>
          <p:cNvPr name="TextBox 15" id="15"/>
          <p:cNvSpPr txBox="true"/>
          <p:nvPr/>
        </p:nvSpPr>
        <p:spPr>
          <a:xfrm rot="0">
            <a:off x="167640" y="1027805"/>
            <a:ext cx="126949" cy="705107"/>
          </a:xfrm>
          <a:prstGeom prst="rect">
            <a:avLst/>
          </a:prstGeom>
        </p:spPr>
        <p:txBody>
          <a:bodyPr anchor="t" rtlCol="false" tIns="0" lIns="0" bIns="0" rIns="0">
            <a:spAutoFit/>
          </a:bodyPr>
          <a:lstStyle/>
          <a:p>
            <a:pPr algn="l">
              <a:lnSpc>
                <a:spcPts val="6176"/>
              </a:lnSpc>
            </a:pPr>
            <a:r>
              <a:rPr lang="en-US" sz="2800" spc="2240">
                <a:solidFill>
                  <a:srgbClr val="8A288F"/>
                </a:solidFill>
                <a:latin typeface="Arial"/>
                <a:ea typeface="Arial"/>
                <a:cs typeface="Arial"/>
                <a:sym typeface="Arial"/>
              </a:rPr>
              <a:t>•</a:t>
            </a:r>
          </a:p>
        </p:txBody>
      </p:sp>
      <p:sp>
        <p:nvSpPr>
          <p:cNvPr name="TextBox 16" id="16"/>
          <p:cNvSpPr txBox="true"/>
          <p:nvPr/>
        </p:nvSpPr>
        <p:spPr>
          <a:xfrm rot="0">
            <a:off x="2231879" y="1027805"/>
            <a:ext cx="100832" cy="705107"/>
          </a:xfrm>
          <a:prstGeom prst="rect">
            <a:avLst/>
          </a:prstGeom>
        </p:spPr>
        <p:txBody>
          <a:bodyPr anchor="t" rtlCol="false" tIns="0" lIns="0" bIns="0" rIns="0">
            <a:spAutoFit/>
          </a:bodyPr>
          <a:lstStyle/>
          <a:p>
            <a:pPr algn="l">
              <a:lnSpc>
                <a:spcPts val="6176"/>
              </a:lnSpc>
            </a:pPr>
            <a:r>
              <a:rPr lang="en-US" sz="2800" spc="2240">
                <a:solidFill>
                  <a:srgbClr val="000000"/>
                </a:solidFill>
                <a:latin typeface="Arial"/>
                <a:ea typeface="Arial"/>
                <a:cs typeface="Arial"/>
                <a:sym typeface="Arial"/>
              </a:rPr>
              <a:t> </a:t>
            </a:r>
          </a:p>
        </p:txBody>
      </p:sp>
      <p:sp>
        <p:nvSpPr>
          <p:cNvPr name="TextBox 17" id="17"/>
          <p:cNvSpPr txBox="true"/>
          <p:nvPr/>
        </p:nvSpPr>
        <p:spPr>
          <a:xfrm rot="0">
            <a:off x="167640" y="3511163"/>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8" id="18"/>
          <p:cNvSpPr txBox="true"/>
          <p:nvPr/>
        </p:nvSpPr>
        <p:spPr>
          <a:xfrm rot="0">
            <a:off x="685162" y="3511163"/>
            <a:ext cx="4750880" cy="495557"/>
          </a:xfrm>
          <a:prstGeom prst="rect">
            <a:avLst/>
          </a:prstGeom>
        </p:spPr>
        <p:txBody>
          <a:bodyPr anchor="t" rtlCol="false" tIns="0" lIns="0" bIns="0" rIns="0">
            <a:spAutoFit/>
          </a:bodyPr>
          <a:lstStyle/>
          <a:p>
            <a:pPr algn="l">
              <a:lnSpc>
                <a:spcPts val="3998"/>
              </a:lnSpc>
            </a:pPr>
            <a:r>
              <a:rPr lang="en-US" sz="2800" spc="2">
                <a:solidFill>
                  <a:srgbClr val="AF4C0F"/>
                </a:solidFill>
                <a:latin typeface="Arial"/>
                <a:ea typeface="Arial"/>
                <a:cs typeface="Arial"/>
                <a:sym typeface="Arial"/>
              </a:rPr>
              <a:t>Hardware Failure Safeguards</a:t>
            </a:r>
          </a:p>
        </p:txBody>
      </p:sp>
      <p:sp>
        <p:nvSpPr>
          <p:cNvPr name="TextBox 19" id="19"/>
          <p:cNvSpPr txBox="true"/>
          <p:nvPr/>
        </p:nvSpPr>
        <p:spPr>
          <a:xfrm rot="0">
            <a:off x="1898342" y="4007510"/>
            <a:ext cx="86430" cy="426129"/>
          </a:xfrm>
          <a:prstGeom prst="rect">
            <a:avLst/>
          </a:prstGeom>
        </p:spPr>
        <p:txBody>
          <a:bodyPr anchor="t" rtlCol="false" tIns="0" lIns="0" bIns="0" rIns="0">
            <a:spAutoFit/>
          </a:bodyPr>
          <a:lstStyle/>
          <a:p>
            <a:pPr algn="l">
              <a:lnSpc>
                <a:spcPts val="3427"/>
              </a:lnSpc>
            </a:pPr>
            <a:r>
              <a:rPr lang="en-US" sz="2400">
                <a:solidFill>
                  <a:srgbClr val="000000"/>
                </a:solidFill>
                <a:latin typeface="Arial"/>
                <a:ea typeface="Arial"/>
                <a:cs typeface="Arial"/>
                <a:sym typeface="Arial"/>
              </a:rPr>
              <a:t> </a:t>
            </a:r>
          </a:p>
        </p:txBody>
      </p:sp>
      <p:sp>
        <p:nvSpPr>
          <p:cNvPr name="TextBox 20" id="20"/>
          <p:cNvSpPr txBox="true"/>
          <p:nvPr/>
        </p:nvSpPr>
        <p:spPr>
          <a:xfrm rot="0">
            <a:off x="685162" y="1218305"/>
            <a:ext cx="6935581" cy="514607"/>
          </a:xfrm>
          <a:prstGeom prst="rect">
            <a:avLst/>
          </a:prstGeom>
        </p:spPr>
        <p:txBody>
          <a:bodyPr anchor="t" rtlCol="false" tIns="0" lIns="0" bIns="0" rIns="0">
            <a:spAutoFit/>
          </a:bodyPr>
          <a:lstStyle/>
          <a:p>
            <a:pPr algn="l">
              <a:lnSpc>
                <a:spcPts val="4102"/>
              </a:lnSpc>
            </a:pPr>
            <a:r>
              <a:rPr lang="en-US" sz="2800">
                <a:solidFill>
                  <a:srgbClr val="AF4C0F"/>
                </a:solidFill>
                <a:latin typeface="Arial"/>
                <a:ea typeface="Arial"/>
                <a:cs typeface="Arial"/>
                <a:sym typeface="Arial"/>
              </a:rPr>
              <a:t>Hardware Theft and Vandalism Safeguards</a:t>
            </a:r>
          </a:p>
        </p:txBody>
      </p:sp>
      <p:sp>
        <p:nvSpPr>
          <p:cNvPr name="TextBox 21" id="21"/>
          <p:cNvSpPr txBox="true"/>
          <p:nvPr/>
        </p:nvSpPr>
        <p:spPr>
          <a:xfrm rot="0">
            <a:off x="7491051" y="1736369"/>
            <a:ext cx="86430" cy="435654"/>
          </a:xfrm>
          <a:prstGeom prst="rect">
            <a:avLst/>
          </a:prstGeom>
        </p:spPr>
        <p:txBody>
          <a:bodyPr anchor="t" rtlCol="false" tIns="0" lIns="0" bIns="0" rIns="0">
            <a:spAutoFit/>
          </a:bodyPr>
          <a:lstStyle/>
          <a:p>
            <a:pPr algn="l">
              <a:lnSpc>
                <a:spcPts val="3516"/>
              </a:lnSpc>
            </a:pPr>
            <a:r>
              <a:rPr lang="en-US" sz="2400">
                <a:solidFill>
                  <a:srgbClr val="000000"/>
                </a:solidFill>
                <a:latin typeface="Arial"/>
                <a:ea typeface="Arial"/>
                <a:cs typeface="Arial"/>
                <a:sym typeface="Arial"/>
              </a:rPr>
              <a:t> </a:t>
            </a:r>
          </a:p>
        </p:txBody>
      </p:sp>
      <p:sp>
        <p:nvSpPr>
          <p:cNvPr name="TextBox 22" id="22"/>
          <p:cNvSpPr txBox="true"/>
          <p:nvPr/>
        </p:nvSpPr>
        <p:spPr>
          <a:xfrm rot="0">
            <a:off x="631193" y="4007510"/>
            <a:ext cx="172860" cy="1745913"/>
          </a:xfrm>
          <a:prstGeom prst="rect">
            <a:avLst/>
          </a:prstGeom>
        </p:spPr>
        <p:txBody>
          <a:bodyPr anchor="t" rtlCol="false" tIns="0" lIns="0" bIns="0" rIns="0">
            <a:spAutoFit/>
          </a:bodyPr>
          <a:lstStyle/>
          <a:p>
            <a:pPr algn="just">
              <a:lnSpc>
                <a:spcPts val="3492"/>
              </a:lnSpc>
            </a:pPr>
            <a:r>
              <a:rPr lang="en-US" sz="2400">
                <a:solidFill>
                  <a:srgbClr val="8A288F"/>
                </a:solidFill>
                <a:latin typeface="Arial"/>
                <a:ea typeface="Arial"/>
                <a:cs typeface="Arial"/>
                <a:sym typeface="Arial"/>
              </a:rPr>
              <a:t>–</a:t>
            </a:r>
            <a:r>
              <a:rPr lang="en-US" sz="2400">
                <a:solidFill>
                  <a:srgbClr val="FFFFFF"/>
                </a:solidFill>
                <a:latin typeface="Arial"/>
                <a:ea typeface="Arial"/>
                <a:cs typeface="Arial"/>
                <a:sym typeface="Arial"/>
              </a:rPr>
              <a:t> </a:t>
            </a:r>
            <a:r>
              <a:rPr lang="en-US" sz="2400">
                <a:solidFill>
                  <a:srgbClr val="8A288F"/>
                </a:solidFill>
                <a:latin typeface="Arial"/>
                <a:ea typeface="Arial"/>
                <a:cs typeface="Arial"/>
                <a:sym typeface="Arial"/>
              </a:rPr>
              <a:t>– – –</a:t>
            </a:r>
          </a:p>
        </p:txBody>
      </p:sp>
      <p:sp>
        <p:nvSpPr>
          <p:cNvPr name="TextBox 23" id="23"/>
          <p:cNvSpPr txBox="true"/>
          <p:nvPr/>
        </p:nvSpPr>
        <p:spPr>
          <a:xfrm rot="0">
            <a:off x="1083945" y="4007510"/>
            <a:ext cx="2143754" cy="426129"/>
          </a:xfrm>
          <a:prstGeom prst="rect">
            <a:avLst/>
          </a:prstGeom>
        </p:spPr>
        <p:txBody>
          <a:bodyPr anchor="t" rtlCol="false" tIns="0" lIns="0" bIns="0" rIns="0">
            <a:spAutoFit/>
          </a:bodyPr>
          <a:lstStyle/>
          <a:p>
            <a:pPr algn="l">
              <a:lnSpc>
                <a:spcPts val="3492"/>
              </a:lnSpc>
            </a:pPr>
            <a:r>
              <a:rPr lang="en-US" sz="2400">
                <a:solidFill>
                  <a:srgbClr val="000000"/>
                </a:solidFill>
                <a:latin typeface="Arial"/>
                <a:ea typeface="Arial"/>
                <a:cs typeface="Arial"/>
                <a:sym typeface="Arial"/>
              </a:rPr>
              <a:t>Surgeprotector</a:t>
            </a:r>
          </a:p>
        </p:txBody>
      </p:sp>
      <p:sp>
        <p:nvSpPr>
          <p:cNvPr name="TextBox 24" id="24"/>
          <p:cNvSpPr txBox="true"/>
          <p:nvPr/>
        </p:nvSpPr>
        <p:spPr>
          <a:xfrm rot="0">
            <a:off x="1083945" y="4452518"/>
            <a:ext cx="6313427" cy="1300905"/>
          </a:xfrm>
          <a:prstGeom prst="rect">
            <a:avLst/>
          </a:prstGeom>
        </p:spPr>
        <p:txBody>
          <a:bodyPr anchor="t" rtlCol="false" tIns="0" lIns="0" bIns="0" rIns="0">
            <a:spAutoFit/>
          </a:bodyPr>
          <a:lstStyle/>
          <a:p>
            <a:pPr algn="l">
              <a:lnSpc>
                <a:spcPts val="3492"/>
              </a:lnSpc>
            </a:pPr>
            <a:r>
              <a:rPr lang="en-US" sz="2400" spc="2">
                <a:solidFill>
                  <a:srgbClr val="000000"/>
                </a:solidFill>
                <a:latin typeface="Arial"/>
                <a:ea typeface="Arial"/>
                <a:cs typeface="Arial"/>
                <a:sym typeface="Arial"/>
              </a:rPr>
              <a:t>Uninterruptible power supply (UPS) Duplicate components or duplicate computers Fault-tolerant computer</a:t>
            </a:r>
          </a:p>
        </p:txBody>
      </p:sp>
      <p:sp>
        <p:nvSpPr>
          <p:cNvPr name="TextBox 25" id="25"/>
          <p:cNvSpPr txBox="true"/>
          <p:nvPr/>
        </p:nvSpPr>
        <p:spPr>
          <a:xfrm rot="0">
            <a:off x="814940" y="5763025"/>
            <a:ext cx="64818" cy="307686"/>
          </a:xfrm>
          <a:prstGeom prst="rect">
            <a:avLst/>
          </a:prstGeom>
        </p:spPr>
        <p:txBody>
          <a:bodyPr anchor="t" rtlCol="false" tIns="0" lIns="0" bIns="0" rIns="0">
            <a:spAutoFit/>
          </a:bodyPr>
          <a:lstStyle/>
          <a:p>
            <a:pPr algn="l">
              <a:lnSpc>
                <a:spcPts val="2376"/>
              </a:lnSpc>
            </a:pPr>
            <a:r>
              <a:rPr lang="en-US" sz="1800">
                <a:solidFill>
                  <a:srgbClr val="000000"/>
                </a:solidFill>
                <a:latin typeface="Arial"/>
                <a:ea typeface="Arial"/>
                <a:cs typeface="Arial"/>
                <a:sym typeface="Arial"/>
              </a:rPr>
              <a:t> </a:t>
            </a:r>
          </a:p>
        </p:txBody>
      </p:sp>
      <p:sp>
        <p:nvSpPr>
          <p:cNvPr name="TextBox 26" id="26"/>
          <p:cNvSpPr txBox="true"/>
          <p:nvPr/>
        </p:nvSpPr>
        <p:spPr>
          <a:xfrm rot="0">
            <a:off x="631193" y="1745894"/>
            <a:ext cx="172860" cy="1736769"/>
          </a:xfrm>
          <a:prstGeom prst="rect">
            <a:avLst/>
          </a:prstGeom>
        </p:spPr>
        <p:txBody>
          <a:bodyPr anchor="t" rtlCol="false" tIns="0" lIns="0" bIns="0" rIns="0">
            <a:spAutoFit/>
          </a:bodyPr>
          <a:lstStyle/>
          <a:p>
            <a:pPr algn="just">
              <a:lnSpc>
                <a:spcPts val="3408"/>
              </a:lnSpc>
            </a:pPr>
            <a:r>
              <a:rPr lang="en-US" sz="2400">
                <a:solidFill>
                  <a:srgbClr val="8A288F"/>
                </a:solidFill>
                <a:latin typeface="Arial"/>
                <a:ea typeface="Arial"/>
                <a:cs typeface="Arial"/>
                <a:sym typeface="Arial"/>
              </a:rPr>
              <a:t>– – – –</a:t>
            </a:r>
          </a:p>
        </p:txBody>
      </p:sp>
      <p:sp>
        <p:nvSpPr>
          <p:cNvPr name="TextBox 27" id="27"/>
          <p:cNvSpPr txBox="true"/>
          <p:nvPr/>
        </p:nvSpPr>
        <p:spPr>
          <a:xfrm rot="0">
            <a:off x="1083945" y="1745894"/>
            <a:ext cx="7919637" cy="1736769"/>
          </a:xfrm>
          <a:prstGeom prst="rect">
            <a:avLst/>
          </a:prstGeom>
        </p:spPr>
        <p:txBody>
          <a:bodyPr anchor="t" rtlCol="false" tIns="0" lIns="0" bIns="0" rIns="0">
            <a:spAutoFit/>
          </a:bodyPr>
          <a:lstStyle/>
          <a:p>
            <a:pPr algn="l">
              <a:lnSpc>
                <a:spcPts val="3408"/>
              </a:lnSpc>
            </a:pPr>
            <a:r>
              <a:rPr lang="en-US" sz="2400">
                <a:solidFill>
                  <a:srgbClr val="000000"/>
                </a:solidFill>
                <a:latin typeface="Arial"/>
                <a:ea typeface="Arial"/>
                <a:cs typeface="Arial"/>
                <a:sym typeface="Arial"/>
              </a:rPr>
              <a:t>Physical access controls (i.e., locked doors andwindows) Alarm system Physical security devices (i.e., cables and locks) Devices-tracking app</a:t>
            </a:r>
          </a:p>
        </p:txBody>
      </p:sp>
      <p:sp>
        <p:nvSpPr>
          <p:cNvPr name="TextBox 28" id="28"/>
          <p:cNvSpPr txBox="true"/>
          <p:nvPr/>
        </p:nvSpPr>
        <p:spPr>
          <a:xfrm rot="0">
            <a:off x="167640" y="5743975"/>
            <a:ext cx="8562642" cy="325755"/>
          </a:xfrm>
          <a:prstGeom prst="rect">
            <a:avLst/>
          </a:prstGeom>
        </p:spPr>
        <p:txBody>
          <a:bodyPr anchor="t" rtlCol="false" tIns="0" lIns="0" bIns="0" rIns="0">
            <a:spAutoFit/>
          </a:bodyPr>
          <a:lstStyle/>
          <a:p>
            <a:pPr algn="l">
              <a:lnSpc>
                <a:spcPts val="2520"/>
              </a:lnSpc>
            </a:pPr>
            <a:r>
              <a:rPr lang="en-US" sz="1800">
                <a:solidFill>
                  <a:srgbClr val="000000"/>
                </a:solidFill>
                <a:latin typeface="Arial"/>
                <a:ea typeface="Arial"/>
                <a:cs typeface="Arial"/>
                <a:sym typeface="Arial"/>
              </a:rPr>
              <a:t>Figure5-16Summary of safeguards against hardware theft,vandalism,and failure.</a:t>
            </a:r>
          </a:p>
        </p:txBody>
      </p:sp>
    </p:spTree>
  </p:cSld>
  <p:clrMapOvr>
    <a:masterClrMapping/>
  </p:clrMapOvr>
</p:sld>
</file>

<file path=ppt/slides/slide4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2"/>
            <a:stretch>
              <a:fillRect l="0" t="0" r="0" b="0"/>
            </a:stretch>
          </a:blipFill>
        </p:spPr>
      </p:sp>
      <p:grpSp>
        <p:nvGrpSpPr>
          <p:cNvPr name="Group 7" id="7"/>
          <p:cNvGrpSpPr>
            <a:grpSpLocks noChangeAspect="true"/>
          </p:cNvGrpSpPr>
          <p:nvPr/>
        </p:nvGrpSpPr>
        <p:grpSpPr>
          <a:xfrm rot="0">
            <a:off x="1676400" y="6297616"/>
            <a:ext cx="6444339" cy="528638"/>
            <a:chOff x="0" y="0"/>
            <a:chExt cx="6444348" cy="528638"/>
          </a:xfrm>
        </p:grpSpPr>
        <p:sp>
          <p:nvSpPr>
            <p:cNvPr name="Freeform 8" id="8"/>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9" id="9"/>
          <p:cNvSpPr/>
          <p:nvPr/>
        </p:nvSpPr>
        <p:spPr>
          <a:xfrm flipH="false" flipV="false" rot="0">
            <a:off x="8235696" y="6641592"/>
            <a:ext cx="908304" cy="216408"/>
          </a:xfrm>
          <a:custGeom>
            <a:avLst/>
            <a:gdLst/>
            <a:ahLst/>
            <a:cxnLst/>
            <a:rect r="r" b="b" t="t" l="l"/>
            <a:pathLst>
              <a:path h="216408" w="908304">
                <a:moveTo>
                  <a:pt x="0" y="0"/>
                </a:moveTo>
                <a:lnTo>
                  <a:pt x="908304" y="0"/>
                </a:lnTo>
                <a:lnTo>
                  <a:pt x="908304" y="216408"/>
                </a:lnTo>
                <a:lnTo>
                  <a:pt x="0" y="216408"/>
                </a:lnTo>
                <a:lnTo>
                  <a:pt x="0" y="0"/>
                </a:lnTo>
                <a:close/>
              </a:path>
            </a:pathLst>
          </a:custGeom>
          <a:blipFill>
            <a:blip r:embed="rId3"/>
            <a:stretch>
              <a:fillRect l="0" t="0" r="0" b="0"/>
            </a:stretch>
          </a:blipFill>
        </p:spPr>
      </p:sp>
      <p:grpSp>
        <p:nvGrpSpPr>
          <p:cNvPr name="Group 10" id="10"/>
          <p:cNvGrpSpPr>
            <a:grpSpLocks noChangeAspect="true"/>
          </p:cNvGrpSpPr>
          <p:nvPr/>
        </p:nvGrpSpPr>
        <p:grpSpPr>
          <a:xfrm rot="0">
            <a:off x="8534400" y="6248400"/>
            <a:ext cx="609600" cy="609600"/>
            <a:chOff x="0" y="0"/>
            <a:chExt cx="609600" cy="609600"/>
          </a:xfrm>
        </p:grpSpPr>
        <p:sp>
          <p:nvSpPr>
            <p:cNvPr name="Freeform 11" id="11"/>
            <p:cNvSpPr/>
            <p:nvPr/>
          </p:nvSpPr>
          <p:spPr>
            <a:xfrm flipH="false" flipV="false" rot="0">
              <a:off x="0" y="0"/>
              <a:ext cx="609600" cy="609600"/>
            </a:xfrm>
            <a:custGeom>
              <a:avLst/>
              <a:gdLst/>
              <a:ahLst/>
              <a:cxnLst/>
              <a:rect r="r" b="b" t="t" l="l"/>
              <a:pathLst>
                <a:path h="609600" w="609600">
                  <a:moveTo>
                    <a:pt x="0" y="0"/>
                  </a:moveTo>
                  <a:lnTo>
                    <a:pt x="609600" y="0"/>
                  </a:lnTo>
                  <a:lnTo>
                    <a:pt x="609600" y="609600"/>
                  </a:lnTo>
                  <a:lnTo>
                    <a:pt x="0" y="609600"/>
                  </a:lnTo>
                  <a:close/>
                </a:path>
              </a:pathLst>
            </a:custGeom>
            <a:solidFill>
              <a:srgbClr val="005F86"/>
            </a:solidFill>
          </p:spPr>
        </p:sp>
      </p:grpSp>
      <p:sp>
        <p:nvSpPr>
          <p:cNvPr name="Freeform 12" id="12"/>
          <p:cNvSpPr/>
          <p:nvPr/>
        </p:nvSpPr>
        <p:spPr>
          <a:xfrm flipH="false" flipV="false" rot="0">
            <a:off x="0" y="0"/>
            <a:ext cx="8291198" cy="6858000"/>
          </a:xfrm>
          <a:custGeom>
            <a:avLst/>
            <a:gdLst/>
            <a:ahLst/>
            <a:cxnLst/>
            <a:rect r="r" b="b" t="t" l="l"/>
            <a:pathLst>
              <a:path h="6858000" w="8291198">
                <a:moveTo>
                  <a:pt x="0" y="0"/>
                </a:moveTo>
                <a:lnTo>
                  <a:pt x="8291198" y="0"/>
                </a:lnTo>
                <a:lnTo>
                  <a:pt x="8291198" y="6858000"/>
                </a:lnTo>
                <a:lnTo>
                  <a:pt x="0" y="6858000"/>
                </a:lnTo>
                <a:lnTo>
                  <a:pt x="0" y="0"/>
                </a:lnTo>
                <a:close/>
              </a:path>
            </a:pathLst>
          </a:custGeom>
          <a:blipFill>
            <a:blip r:embed="rId4"/>
            <a:stretch>
              <a:fillRect l="-138" t="0" r="0" b="0"/>
            </a:stretch>
          </a:blipFill>
        </p:spPr>
      </p:sp>
      <p:sp>
        <p:nvSpPr>
          <p:cNvPr name="TextBox 13" id="13"/>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5-38</a:t>
            </a:r>
          </a:p>
        </p:txBody>
      </p:sp>
      <p:sp>
        <p:nvSpPr>
          <p:cNvPr name="TextBox 14" id="14"/>
          <p:cNvSpPr txBox="true"/>
          <p:nvPr/>
        </p:nvSpPr>
        <p:spPr>
          <a:xfrm rot="0">
            <a:off x="1676400" y="6416488"/>
            <a:ext cx="2095243" cy="162963"/>
          </a:xfrm>
          <a:prstGeom prst="rect">
            <a:avLst/>
          </a:prstGeom>
        </p:spPr>
        <p:txBody>
          <a:bodyPr anchor="t" rtlCol="false" tIns="0" lIns="0" bIns="0" rIns="0">
            <a:spAutoFit/>
          </a:bodyPr>
          <a:lstStyle/>
          <a:p>
            <a:pPr algn="l">
              <a:lnSpc>
                <a:spcPts val="1205"/>
              </a:lnSpc>
            </a:pPr>
            <a:r>
              <a:rPr lang="en-US" b="true" sz="999" spc="6">
                <a:solidFill>
                  <a:srgbClr val="FFFFFF"/>
                </a:solidFill>
                <a:latin typeface="Arial Bold"/>
                <a:ea typeface="Arial Bold"/>
                <a:cs typeface="Arial Bold"/>
                <a:sym typeface="Arial Bold"/>
              </a:rPr>
              <a:t>© 2018 Cengage</a:t>
            </a:r>
            <a:r>
              <a:rPr lang="en-US" sz="999" spc="6">
                <a:solidFill>
                  <a:srgbClr val="FFFFFF"/>
                </a:solidFill>
                <a:latin typeface="Arial"/>
                <a:ea typeface="Arial"/>
                <a:cs typeface="Arial"/>
                <a:sym typeface="Arial"/>
              </a:rPr>
              <a:t>版權所有，為課本著作</a:t>
            </a:r>
          </a:p>
        </p:txBody>
      </p:sp>
      <p:sp>
        <p:nvSpPr>
          <p:cNvPr name="TextBox 15" id="15"/>
          <p:cNvSpPr txBox="true"/>
          <p:nvPr/>
        </p:nvSpPr>
        <p:spPr>
          <a:xfrm rot="0">
            <a:off x="1676400" y="6399562"/>
            <a:ext cx="1496158" cy="368722"/>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、未經授權重製和公開散</a:t>
            </a:r>
            <a:r>
              <a:rPr lang="en-US" sz="980">
                <a:solidFill>
                  <a:srgbClr val="000000"/>
                </a:solidFill>
                <a:latin typeface="Arimo"/>
                <a:ea typeface="Arimo"/>
                <a:cs typeface="Arimo"/>
                <a:sym typeface="Arimo"/>
              </a:rPr>
              <a:t> </a:t>
            </a:r>
          </a:p>
        </p:txBody>
      </p:sp>
      <p:sp>
        <p:nvSpPr>
          <p:cNvPr name="TextBox 16" id="16"/>
          <p:cNvSpPr txBox="true"/>
          <p:nvPr/>
        </p:nvSpPr>
        <p:spPr>
          <a:xfrm rot="0">
            <a:off x="3733733" y="6409649"/>
            <a:ext cx="129540" cy="152714"/>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之</a:t>
            </a:r>
          </a:p>
        </p:txBody>
      </p:sp>
      <p:sp>
        <p:nvSpPr>
          <p:cNvPr name="TextBox 17" id="17"/>
          <p:cNvSpPr txBox="true"/>
          <p:nvPr/>
        </p:nvSpPr>
        <p:spPr>
          <a:xfrm rot="0">
            <a:off x="3066098" y="6562049"/>
            <a:ext cx="129540" cy="152714"/>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佈</a:t>
            </a:r>
          </a:p>
        </p:txBody>
      </p:sp>
      <p:sp>
        <p:nvSpPr>
          <p:cNvPr name="TextBox 18" id="18"/>
          <p:cNvSpPr txBox="true"/>
          <p:nvPr/>
        </p:nvSpPr>
        <p:spPr>
          <a:xfrm rot="0">
            <a:off x="3822316" y="6399428"/>
            <a:ext cx="4378519" cy="368979"/>
          </a:xfrm>
          <a:prstGeom prst="rect">
            <a:avLst/>
          </a:prstGeom>
        </p:spPr>
        <p:txBody>
          <a:bodyPr anchor="t" rtlCol="false" tIns="0" lIns="0" bIns="0" rIns="0">
            <a:spAutoFit/>
          </a:bodyPr>
          <a:lstStyle/>
          <a:p>
            <a:pPr algn="l">
              <a:lnSpc>
                <a:spcPts val="1182"/>
              </a:lnSpc>
            </a:pP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延伸教材，亦受著作權法</a:t>
            </a: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之規範保護，僅作為授課教學使用，禁止列印、影印</a:t>
            </a:r>
          </a:p>
        </p:txBody>
      </p:sp>
      <p:sp>
        <p:nvSpPr>
          <p:cNvPr name="TextBox 19" id="19"/>
          <p:cNvSpPr txBox="true"/>
          <p:nvPr/>
        </p:nvSpPr>
        <p:spPr>
          <a:xfrm rot="0">
            <a:off x="2834640" y="6351803"/>
            <a:ext cx="2357895" cy="416604"/>
          </a:xfrm>
          <a:prstGeom prst="rect">
            <a:avLst/>
          </a:prstGeom>
        </p:spPr>
        <p:txBody>
          <a:bodyPr anchor="t" rtlCol="false" tIns="0" lIns="0" bIns="0" rIns="0">
            <a:spAutoFit/>
          </a:bodyPr>
          <a:lstStyle/>
          <a:p>
            <a:pPr algn="l">
              <a:lnSpc>
                <a:spcPts val="3359"/>
              </a:lnSpc>
            </a:pPr>
            <a:r>
              <a:rPr lang="en-US" sz="2400" spc="2">
                <a:solidFill>
                  <a:srgbClr val="000000"/>
                </a:solidFill>
                <a:latin typeface="Arial"/>
                <a:ea typeface="Arial"/>
                <a:cs typeface="Arial"/>
                <a:sym typeface="Arial"/>
              </a:rPr>
              <a:t>©2016Cengage</a:t>
            </a:r>
          </a:p>
        </p:txBody>
      </p:sp>
      <p:sp>
        <p:nvSpPr>
          <p:cNvPr name="TextBox 20" id="20"/>
          <p:cNvSpPr txBox="true"/>
          <p:nvPr/>
        </p:nvSpPr>
        <p:spPr>
          <a:xfrm rot="0">
            <a:off x="8755066" y="6458369"/>
            <a:ext cx="172250" cy="217827"/>
          </a:xfrm>
          <a:prstGeom prst="rect">
            <a:avLst/>
          </a:prstGeom>
        </p:spPr>
        <p:txBody>
          <a:bodyPr anchor="t" rtlCol="false" tIns="0" lIns="0" bIns="0" rIns="0">
            <a:spAutoFit/>
          </a:bodyPr>
          <a:lstStyle/>
          <a:p>
            <a:pPr algn="l">
              <a:lnSpc>
                <a:spcPts val="1679"/>
              </a:lnSpc>
            </a:pPr>
            <a:r>
              <a:rPr lang="en-US" b="true" sz="1200">
                <a:solidFill>
                  <a:srgbClr val="EEEBCA"/>
                </a:solidFill>
                <a:latin typeface="Arial Bold"/>
                <a:ea typeface="Arial Bold"/>
                <a:cs typeface="Arial Bold"/>
                <a:sym typeface="Arial Bold"/>
              </a:rPr>
              <a:t>38</a:t>
            </a:r>
          </a:p>
        </p:txBody>
      </p:sp>
    </p:spTree>
  </p:cSld>
  <p:clrMapOvr>
    <a:masterClrMapping/>
  </p:clrMapOvr>
</p:sld>
</file>

<file path=ppt/slides/slide46.xml><?xml version="1.0" encoding="utf-8"?>
<p:sld xmlns:p="http://schemas.openxmlformats.org/presentationml/2006/main" xmlns:a="http://schemas.openxmlformats.org/drawingml/2006/main" xmlns:r="http://schemas.openxmlformats.org/officeDocument/2006/relationships">
  <p:cSld>
    <p:bg>
      <p:bgPr>
        <a:solidFill>
          <a:srgbClr val="FFF8F8"/>
        </a:solidFill>
      </p:bgPr>
    </p:bg>
    <p:spTree>
      <p:nvGrpSpPr>
        <p:cNvPr id="1" name=""/>
        <p:cNvGrpSpPr/>
        <p:nvPr/>
      </p:nvGrpSpPr>
      <p:grpSpPr>
        <a:xfrm>
          <a:off x="0" y="0"/>
          <a:ext cx="0" cy="0"/>
          <a:chOff x="0" y="0"/>
          <a:chExt cx="0" cy="0"/>
        </a:xfrm>
      </p:grpSpPr>
      <p:sp>
        <p:nvSpPr>
          <p:cNvPr name="Freeform 2" id="2"/>
          <p:cNvSpPr/>
          <p:nvPr/>
        </p:nvSpPr>
        <p:spPr>
          <a:xfrm flipH="false" flipV="false" rot="0">
            <a:off x="-99556" y="3551293"/>
            <a:ext cx="3233057" cy="3233057"/>
          </a:xfrm>
          <a:custGeom>
            <a:avLst/>
            <a:gdLst/>
            <a:ahLst/>
            <a:cxnLst/>
            <a:rect r="r" b="b" t="t" l="l"/>
            <a:pathLst>
              <a:path h="3233057" w="3233057">
                <a:moveTo>
                  <a:pt x="0" y="0"/>
                </a:moveTo>
                <a:lnTo>
                  <a:pt x="3233057" y="0"/>
                </a:lnTo>
                <a:lnTo>
                  <a:pt x="3233057" y="3233057"/>
                </a:lnTo>
                <a:lnTo>
                  <a:pt x="0" y="32330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6074520" y="73650"/>
            <a:ext cx="3233057" cy="3233057"/>
          </a:xfrm>
          <a:custGeom>
            <a:avLst/>
            <a:gdLst/>
            <a:ahLst/>
            <a:cxnLst/>
            <a:rect r="r" b="b" t="t" l="l"/>
            <a:pathLst>
              <a:path h="3233057" w="3233057">
                <a:moveTo>
                  <a:pt x="3233057" y="3233057"/>
                </a:moveTo>
                <a:lnTo>
                  <a:pt x="0" y="3233057"/>
                </a:lnTo>
                <a:lnTo>
                  <a:pt x="0" y="0"/>
                </a:lnTo>
                <a:lnTo>
                  <a:pt x="3233057" y="0"/>
                </a:lnTo>
                <a:lnTo>
                  <a:pt x="3233057" y="3233057"/>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646611" y="842554"/>
            <a:ext cx="7850777" cy="5172891"/>
            <a:chOff x="0" y="0"/>
            <a:chExt cx="3289514" cy="2167467"/>
          </a:xfrm>
        </p:grpSpPr>
        <p:sp>
          <p:nvSpPr>
            <p:cNvPr name="Freeform 5" id="5"/>
            <p:cNvSpPr/>
            <p:nvPr/>
          </p:nvSpPr>
          <p:spPr>
            <a:xfrm flipH="false" flipV="false" rot="0">
              <a:off x="0" y="0"/>
              <a:ext cx="3289514" cy="2167467"/>
            </a:xfrm>
            <a:custGeom>
              <a:avLst/>
              <a:gdLst/>
              <a:ahLst/>
              <a:cxnLst/>
              <a:rect r="r" b="b" t="t" l="l"/>
              <a:pathLst>
                <a:path h="2167467" w="3289514">
                  <a:moveTo>
                    <a:pt x="0" y="0"/>
                  </a:moveTo>
                  <a:lnTo>
                    <a:pt x="3289514" y="0"/>
                  </a:lnTo>
                  <a:lnTo>
                    <a:pt x="3289514" y="2167467"/>
                  </a:lnTo>
                  <a:lnTo>
                    <a:pt x="0" y="2167467"/>
                  </a:lnTo>
                  <a:close/>
                </a:path>
              </a:pathLst>
            </a:custGeom>
            <a:solidFill>
              <a:srgbClr val="FFFFFF"/>
            </a:solidFill>
          </p:spPr>
        </p:sp>
        <p:sp>
          <p:nvSpPr>
            <p:cNvPr name="TextBox 6" id="6"/>
            <p:cNvSpPr txBox="true"/>
            <p:nvPr/>
          </p:nvSpPr>
          <p:spPr>
            <a:xfrm>
              <a:off x="0" y="-19050"/>
              <a:ext cx="3289514" cy="2186517"/>
            </a:xfrm>
            <a:prstGeom prst="rect">
              <a:avLst/>
            </a:prstGeom>
          </p:spPr>
          <p:txBody>
            <a:bodyPr anchor="ctr" rtlCol="false" tIns="30722" lIns="30722" bIns="30722" rIns="30722"/>
            <a:lstStyle/>
            <a:p>
              <a:pPr algn="ctr">
                <a:lnSpc>
                  <a:spcPts val="1693"/>
                </a:lnSpc>
                <a:spcBef>
                  <a:spcPct val="0"/>
                </a:spcBef>
              </a:pPr>
            </a:p>
          </p:txBody>
        </p:sp>
      </p:grpSp>
      <p:sp>
        <p:nvSpPr>
          <p:cNvPr name="Freeform 7" id="7"/>
          <p:cNvSpPr/>
          <p:nvPr/>
        </p:nvSpPr>
        <p:spPr>
          <a:xfrm flipH="false" flipV="true" rot="0">
            <a:off x="-374715" y="195943"/>
            <a:ext cx="2586446" cy="2586446"/>
          </a:xfrm>
          <a:custGeom>
            <a:avLst/>
            <a:gdLst/>
            <a:ahLst/>
            <a:cxnLst/>
            <a:rect r="r" b="b" t="t" l="l"/>
            <a:pathLst>
              <a:path h="2586446" w="2586446">
                <a:moveTo>
                  <a:pt x="0" y="2586446"/>
                </a:moveTo>
                <a:lnTo>
                  <a:pt x="2586446" y="2586446"/>
                </a:lnTo>
                <a:lnTo>
                  <a:pt x="2586446" y="0"/>
                </a:lnTo>
                <a:lnTo>
                  <a:pt x="0" y="0"/>
                </a:lnTo>
                <a:lnTo>
                  <a:pt x="0" y="2586446"/>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true" flipV="false" rot="0">
            <a:off x="6721131" y="4197904"/>
            <a:ext cx="2586446" cy="2586446"/>
          </a:xfrm>
          <a:custGeom>
            <a:avLst/>
            <a:gdLst/>
            <a:ahLst/>
            <a:cxnLst/>
            <a:rect r="r" b="b" t="t" l="l"/>
            <a:pathLst>
              <a:path h="2586446" w="2586446">
                <a:moveTo>
                  <a:pt x="2586446" y="0"/>
                </a:moveTo>
                <a:lnTo>
                  <a:pt x="0" y="0"/>
                </a:lnTo>
                <a:lnTo>
                  <a:pt x="0" y="2586446"/>
                </a:lnTo>
                <a:lnTo>
                  <a:pt x="2586446" y="2586446"/>
                </a:lnTo>
                <a:lnTo>
                  <a:pt x="2586446" y="0"/>
                </a:lnTo>
                <a:close/>
              </a:path>
            </a:pathLst>
          </a:custGeom>
          <a:blipFill>
            <a:blip r:embed="rId8">
              <a:extLst>
                <a:ext uri="{96DAC541-7B7A-43D3-8B79-37D633B846F1}">
                  <asvg:svgBlip xmlns:asvg="http://schemas.microsoft.com/office/drawing/2016/SVG/main" r:embed="rId9"/>
                </a:ext>
              </a:extLst>
            </a:blip>
            <a:stretch>
              <a:fillRect l="0" t="0" r="0" b="0"/>
            </a:stretch>
          </a:blipFill>
        </p:spPr>
      </p:sp>
      <p:pic>
        <p:nvPicPr>
          <p:cNvPr name="Picture 9" id="9"/>
          <p:cNvPicPr>
            <a:picLocks noChangeAspect="true"/>
          </p:cNvPicPr>
          <p:nvPr>
            <a:videoFile r:link="rId11"/>
          </p:nvPr>
        </p:nvPicPr>
        <p:blipFill>
          <a:blip r:embed="rId10"/>
          <a:stretch>
            <a:fillRect/>
          </a:stretch>
        </p:blipFill>
        <p:spPr>
          <a:xfrm rot="0">
            <a:off x="108005" y="539825"/>
            <a:ext cx="8962039" cy="5037212"/>
          </a:xfrm>
          <a:prstGeom prst="rect">
            <a:avLst/>
          </a:prstGeom>
        </p:spPr>
      </p:pic>
    </p:spTree>
  </p:cSld>
  <p:clrMapOvr>
    <a:masterClrMapping/>
  </p:clrMapOvr>
</p:sld>
</file>

<file path=ppt/slides/slide4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2343150" y="3962400"/>
            <a:ext cx="4819650" cy="2171700"/>
          </a:xfrm>
          <a:custGeom>
            <a:avLst/>
            <a:gdLst/>
            <a:ahLst/>
            <a:cxnLst/>
            <a:rect r="r" b="b" t="t" l="l"/>
            <a:pathLst>
              <a:path h="2171700" w="4819650">
                <a:moveTo>
                  <a:pt x="0" y="0"/>
                </a:moveTo>
                <a:lnTo>
                  <a:pt x="4819650" y="0"/>
                </a:lnTo>
                <a:lnTo>
                  <a:pt x="4819650" y="2171700"/>
                </a:lnTo>
                <a:lnTo>
                  <a:pt x="0" y="2171700"/>
                </a:lnTo>
                <a:lnTo>
                  <a:pt x="0" y="0"/>
                </a:lnTo>
                <a:close/>
              </a:path>
            </a:pathLst>
          </a:custGeom>
          <a:blipFill>
            <a:blip r:embed="rId4"/>
            <a:stretch>
              <a:fillRect l="0" t="0" r="0" b="0"/>
            </a:stretch>
          </a:blipFill>
        </p:spPr>
      </p:sp>
      <p:sp>
        <p:nvSpPr>
          <p:cNvPr name="TextBox 9" id="9"/>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5-39</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719947" y="147104"/>
            <a:ext cx="7943879" cy="558222"/>
          </a:xfrm>
          <a:prstGeom prst="rect">
            <a:avLst/>
          </a:prstGeom>
        </p:spPr>
        <p:txBody>
          <a:bodyPr anchor="t" rtlCol="false" tIns="0" lIns="0" bIns="0" rIns="0">
            <a:spAutoFit/>
          </a:bodyPr>
          <a:lstStyle/>
          <a:p>
            <a:pPr algn="l">
              <a:lnSpc>
                <a:spcPts val="4294"/>
              </a:lnSpc>
            </a:pPr>
            <a:r>
              <a:rPr lang="en-US" sz="3600">
                <a:solidFill>
                  <a:srgbClr val="000000"/>
                </a:solidFill>
                <a:latin typeface="Arial"/>
                <a:ea typeface="Arial"/>
                <a:cs typeface="Arial"/>
                <a:sym typeface="Arial"/>
              </a:rPr>
              <a:t>Backing Up – The Ultimate Safeguard </a:t>
            </a:r>
          </a:p>
        </p:txBody>
      </p:sp>
      <p:sp>
        <p:nvSpPr>
          <p:cNvPr name="TextBox 12" id="12"/>
          <p:cNvSpPr txBox="true"/>
          <p:nvPr/>
        </p:nvSpPr>
        <p:spPr>
          <a:xfrm rot="0">
            <a:off x="3827316" y="692696"/>
            <a:ext cx="1475556" cy="558222"/>
          </a:xfrm>
          <a:prstGeom prst="rect">
            <a:avLst/>
          </a:prstGeom>
        </p:spPr>
        <p:txBody>
          <a:bodyPr anchor="t" rtlCol="false" tIns="0" lIns="0" bIns="0" rIns="0">
            <a:spAutoFit/>
          </a:bodyPr>
          <a:lstStyle/>
          <a:p>
            <a:pPr algn="l">
              <a:lnSpc>
                <a:spcPts val="4294"/>
              </a:lnSpc>
            </a:pPr>
            <a:r>
              <a:rPr lang="en-US" sz="3600">
                <a:solidFill>
                  <a:srgbClr val="000000"/>
                </a:solidFill>
                <a:latin typeface="Arial"/>
                <a:ea typeface="Arial"/>
                <a:cs typeface="Arial"/>
                <a:sym typeface="Arial"/>
              </a:rPr>
              <a:t>(1 of 4)</a:t>
            </a:r>
          </a:p>
        </p:txBody>
      </p:sp>
      <p:sp>
        <p:nvSpPr>
          <p:cNvPr name="TextBox 13" id="13"/>
          <p:cNvSpPr txBox="true"/>
          <p:nvPr/>
        </p:nvSpPr>
        <p:spPr>
          <a:xfrm rot="0">
            <a:off x="320040" y="1129103"/>
            <a:ext cx="117881" cy="646576"/>
          </a:xfrm>
          <a:prstGeom prst="rect">
            <a:avLst/>
          </a:prstGeom>
        </p:spPr>
        <p:txBody>
          <a:bodyPr anchor="t" rtlCol="false" tIns="0" lIns="0" bIns="0" rIns="0">
            <a:spAutoFit/>
          </a:bodyPr>
          <a:lstStyle/>
          <a:p>
            <a:pPr algn="l">
              <a:lnSpc>
                <a:spcPts val="5680"/>
              </a:lnSpc>
            </a:pPr>
            <a:r>
              <a:rPr lang="en-US" sz="2599" spc="2079">
                <a:solidFill>
                  <a:srgbClr val="8A288F"/>
                </a:solidFill>
                <a:latin typeface="Arial"/>
                <a:ea typeface="Arial"/>
                <a:cs typeface="Arial"/>
                <a:sym typeface="Arial"/>
              </a:rPr>
              <a:t>•</a:t>
            </a:r>
          </a:p>
        </p:txBody>
      </p:sp>
      <p:sp>
        <p:nvSpPr>
          <p:cNvPr name="TextBox 14" id="14"/>
          <p:cNvSpPr txBox="true"/>
          <p:nvPr/>
        </p:nvSpPr>
        <p:spPr>
          <a:xfrm rot="0">
            <a:off x="987943" y="1129103"/>
            <a:ext cx="93631" cy="646576"/>
          </a:xfrm>
          <a:prstGeom prst="rect">
            <a:avLst/>
          </a:prstGeom>
        </p:spPr>
        <p:txBody>
          <a:bodyPr anchor="t" rtlCol="false" tIns="0" lIns="0" bIns="0" rIns="0">
            <a:spAutoFit/>
          </a:bodyPr>
          <a:lstStyle/>
          <a:p>
            <a:pPr algn="l">
              <a:lnSpc>
                <a:spcPts val="5680"/>
              </a:lnSpc>
            </a:pPr>
            <a:r>
              <a:rPr lang="en-US" sz="2599" spc="2079">
                <a:solidFill>
                  <a:srgbClr val="000000"/>
                </a:solidFill>
                <a:latin typeface="Arial"/>
                <a:ea typeface="Arial"/>
                <a:cs typeface="Arial"/>
                <a:sym typeface="Arial"/>
              </a:rPr>
              <a:t> </a:t>
            </a:r>
          </a:p>
        </p:txBody>
      </p:sp>
      <p:sp>
        <p:nvSpPr>
          <p:cNvPr name="TextBox 15" id="15"/>
          <p:cNvSpPr txBox="true"/>
          <p:nvPr/>
        </p:nvSpPr>
        <p:spPr>
          <a:xfrm rot="0">
            <a:off x="320040" y="3035627"/>
            <a:ext cx="117881" cy="456076"/>
          </a:xfrm>
          <a:prstGeom prst="rect">
            <a:avLst/>
          </a:prstGeom>
        </p:spPr>
        <p:txBody>
          <a:bodyPr anchor="t" rtlCol="false" tIns="0" lIns="0" bIns="0" rIns="0">
            <a:spAutoFit/>
          </a:bodyPr>
          <a:lstStyle/>
          <a:p>
            <a:pPr algn="l">
              <a:lnSpc>
                <a:spcPts val="3639"/>
              </a:lnSpc>
            </a:pPr>
            <a:r>
              <a:rPr lang="en-US" sz="2599">
                <a:solidFill>
                  <a:srgbClr val="8A288F"/>
                </a:solidFill>
                <a:latin typeface="Arial"/>
                <a:ea typeface="Arial"/>
                <a:cs typeface="Arial"/>
                <a:sym typeface="Arial"/>
              </a:rPr>
              <a:t>•</a:t>
            </a:r>
          </a:p>
        </p:txBody>
      </p:sp>
      <p:sp>
        <p:nvSpPr>
          <p:cNvPr name="TextBox 16" id="16"/>
          <p:cNvSpPr txBox="true"/>
          <p:nvPr/>
        </p:nvSpPr>
        <p:spPr>
          <a:xfrm rot="0">
            <a:off x="785498" y="1367228"/>
            <a:ext cx="7761503" cy="411836"/>
          </a:xfrm>
          <a:prstGeom prst="rect">
            <a:avLst/>
          </a:prstGeom>
        </p:spPr>
        <p:txBody>
          <a:bodyPr anchor="t" rtlCol="false" tIns="0" lIns="0" bIns="0" rIns="0">
            <a:spAutoFit/>
          </a:bodyPr>
          <a:lstStyle/>
          <a:p>
            <a:pPr algn="l">
              <a:lnSpc>
                <a:spcPts val="3177"/>
              </a:lnSpc>
            </a:pPr>
            <a:r>
              <a:rPr lang="en-US" sz="2599">
                <a:solidFill>
                  <a:srgbClr val="000000"/>
                </a:solidFill>
                <a:latin typeface="Arial"/>
                <a:ea typeface="Arial"/>
                <a:cs typeface="Arial"/>
                <a:sym typeface="Arial"/>
              </a:rPr>
              <a:t>A</a:t>
            </a:r>
            <a:r>
              <a:rPr lang="en-US" b="true" sz="2599">
                <a:solidFill>
                  <a:srgbClr val="000000"/>
                </a:solidFill>
                <a:latin typeface="Arial Bold"/>
                <a:ea typeface="Arial Bold"/>
                <a:cs typeface="Arial Bold"/>
                <a:sym typeface="Arial Bold"/>
              </a:rPr>
              <a:t> backup</a:t>
            </a:r>
            <a:r>
              <a:rPr lang="en-US" sz="2599">
                <a:solidFill>
                  <a:srgbClr val="000000"/>
                </a:solidFill>
                <a:latin typeface="Arial"/>
                <a:ea typeface="Arial"/>
                <a:cs typeface="Arial"/>
                <a:sym typeface="Arial"/>
              </a:rPr>
              <a:t> is aduplicate ofafile, program,ormedia </a:t>
            </a:r>
          </a:p>
        </p:txBody>
      </p:sp>
      <p:sp>
        <p:nvSpPr>
          <p:cNvPr name="TextBox 17" id="17"/>
          <p:cNvSpPr txBox="true"/>
          <p:nvPr/>
        </p:nvSpPr>
        <p:spPr>
          <a:xfrm rot="0">
            <a:off x="785498" y="1760420"/>
            <a:ext cx="7634335" cy="816883"/>
          </a:xfrm>
          <a:prstGeom prst="rect">
            <a:avLst/>
          </a:prstGeom>
        </p:spPr>
        <p:txBody>
          <a:bodyPr anchor="t" rtlCol="false" tIns="0" lIns="0" bIns="0" rIns="0">
            <a:spAutoFit/>
          </a:bodyPr>
          <a:lstStyle/>
          <a:p>
            <a:pPr algn="l">
              <a:lnSpc>
                <a:spcPts val="3177"/>
              </a:lnSpc>
            </a:pPr>
            <a:r>
              <a:rPr lang="en-US" sz="2599" spc="2">
                <a:solidFill>
                  <a:srgbClr val="000000"/>
                </a:solidFill>
                <a:latin typeface="Arial"/>
                <a:ea typeface="Arial"/>
                <a:cs typeface="Arial"/>
                <a:sym typeface="Arial"/>
              </a:rPr>
              <a:t>that can be used if the original is lost, damaged, or destroyed.</a:t>
            </a:r>
          </a:p>
        </p:txBody>
      </p:sp>
      <p:sp>
        <p:nvSpPr>
          <p:cNvPr name="TextBox 18" id="18"/>
          <p:cNvSpPr txBox="true"/>
          <p:nvPr/>
        </p:nvSpPr>
        <p:spPr>
          <a:xfrm rot="0">
            <a:off x="777240" y="2545994"/>
            <a:ext cx="172860" cy="464229"/>
          </a:xfrm>
          <a:prstGeom prst="rect">
            <a:avLst/>
          </a:prstGeom>
        </p:spPr>
        <p:txBody>
          <a:bodyPr anchor="t" rtlCol="false" tIns="0" lIns="0" bIns="0" rIns="0">
            <a:spAutoFit/>
          </a:bodyPr>
          <a:lstStyle/>
          <a:p>
            <a:pPr algn="l">
              <a:lnSpc>
                <a:spcPts val="3823"/>
              </a:lnSpc>
            </a:pPr>
            <a:r>
              <a:rPr lang="en-US" sz="2400">
                <a:solidFill>
                  <a:srgbClr val="8A288F"/>
                </a:solidFill>
                <a:latin typeface="Arial"/>
                <a:ea typeface="Arial"/>
                <a:cs typeface="Arial"/>
                <a:sym typeface="Arial"/>
              </a:rPr>
              <a:t>–</a:t>
            </a:r>
          </a:p>
        </p:txBody>
      </p:sp>
      <p:sp>
        <p:nvSpPr>
          <p:cNvPr name="TextBox 19" id="19"/>
          <p:cNvSpPr txBox="true"/>
          <p:nvPr/>
        </p:nvSpPr>
        <p:spPr>
          <a:xfrm rot="0">
            <a:off x="1234440" y="2545994"/>
            <a:ext cx="6218072" cy="479774"/>
          </a:xfrm>
          <a:prstGeom prst="rect">
            <a:avLst/>
          </a:prstGeom>
        </p:spPr>
        <p:txBody>
          <a:bodyPr anchor="t" rtlCol="false" tIns="0" lIns="0" bIns="0" rIns="0">
            <a:spAutoFit/>
          </a:bodyPr>
          <a:lstStyle/>
          <a:p>
            <a:pPr algn="l">
              <a:lnSpc>
                <a:spcPts val="3823"/>
              </a:lnSpc>
            </a:pPr>
            <a:r>
              <a:rPr lang="en-US" sz="2400">
                <a:solidFill>
                  <a:srgbClr val="000000"/>
                </a:solidFill>
                <a:latin typeface="Arial"/>
                <a:ea typeface="Arial"/>
                <a:cs typeface="Arial"/>
                <a:sym typeface="Arial"/>
              </a:rPr>
              <a:t>To </a:t>
            </a:r>
            <a:r>
              <a:rPr lang="en-US" b="true" sz="2400">
                <a:solidFill>
                  <a:srgbClr val="000000"/>
                </a:solidFill>
                <a:latin typeface="Arial Bold"/>
                <a:ea typeface="Arial Bold"/>
                <a:cs typeface="Arial Bold"/>
                <a:sym typeface="Arial Bold"/>
              </a:rPr>
              <a:t>back up</a:t>
            </a:r>
            <a:r>
              <a:rPr lang="en-US" sz="2400">
                <a:solidFill>
                  <a:srgbClr val="000000"/>
                </a:solidFill>
                <a:latin typeface="Arial"/>
                <a:ea typeface="Arial"/>
                <a:cs typeface="Arial"/>
                <a:sym typeface="Arial"/>
              </a:rPr>
              <a:t> a file means to make a copy of it.</a:t>
            </a:r>
          </a:p>
        </p:txBody>
      </p:sp>
      <p:sp>
        <p:nvSpPr>
          <p:cNvPr name="TextBox 20" id="20"/>
          <p:cNvSpPr txBox="true"/>
          <p:nvPr/>
        </p:nvSpPr>
        <p:spPr>
          <a:xfrm rot="0">
            <a:off x="785498" y="3054677"/>
            <a:ext cx="8206330" cy="830218"/>
          </a:xfrm>
          <a:prstGeom prst="rect">
            <a:avLst/>
          </a:prstGeom>
        </p:spPr>
        <p:txBody>
          <a:bodyPr anchor="t" rtlCol="false" tIns="0" lIns="0" bIns="0" rIns="0">
            <a:spAutoFit/>
          </a:bodyPr>
          <a:lstStyle/>
          <a:p>
            <a:pPr algn="l">
              <a:lnSpc>
                <a:spcPts val="3416"/>
              </a:lnSpc>
            </a:pPr>
            <a:r>
              <a:rPr lang="en-US" sz="2599">
                <a:solidFill>
                  <a:srgbClr val="000000"/>
                </a:solidFill>
                <a:latin typeface="Arial"/>
                <a:ea typeface="Arial"/>
                <a:cs typeface="Arial"/>
                <a:sym typeface="Arial"/>
              </a:rPr>
              <a:t>Off-site backups are stored in a location separate from </a:t>
            </a:r>
          </a:p>
          <a:p>
            <a:pPr algn="l">
              <a:lnSpc>
                <a:spcPts val="2776"/>
              </a:lnSpc>
            </a:pPr>
            <a:r>
              <a:rPr lang="en-US" sz="2599" spc="2">
                <a:solidFill>
                  <a:srgbClr val="000000"/>
                </a:solidFill>
                <a:latin typeface="Arial"/>
                <a:ea typeface="Arial"/>
                <a:cs typeface="Arial"/>
                <a:sym typeface="Arial"/>
              </a:rPr>
              <a:t>the computer or mobile device site.</a:t>
            </a:r>
          </a:p>
        </p:txBody>
      </p:sp>
    </p:spTree>
  </p:cSld>
  <p:clrMapOvr>
    <a:masterClrMapping/>
  </p:clrMapOvr>
</p:sld>
</file>

<file path=ppt/slides/slide4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2"/>
            <a:stretch>
              <a:fillRect l="0" t="0" r="0" b="0"/>
            </a:stretch>
          </a:blipFill>
        </p:spPr>
      </p:sp>
      <p:grpSp>
        <p:nvGrpSpPr>
          <p:cNvPr name="Group 7" id="7"/>
          <p:cNvGrpSpPr>
            <a:grpSpLocks noChangeAspect="true"/>
          </p:cNvGrpSpPr>
          <p:nvPr/>
        </p:nvGrpSpPr>
        <p:grpSpPr>
          <a:xfrm rot="0">
            <a:off x="1676400" y="6297616"/>
            <a:ext cx="6444339" cy="528638"/>
            <a:chOff x="0" y="0"/>
            <a:chExt cx="6444348" cy="528638"/>
          </a:xfrm>
        </p:grpSpPr>
        <p:sp>
          <p:nvSpPr>
            <p:cNvPr name="Freeform 8" id="8"/>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9" id="9"/>
          <p:cNvSpPr/>
          <p:nvPr/>
        </p:nvSpPr>
        <p:spPr>
          <a:xfrm flipH="false" flipV="false" rot="0">
            <a:off x="8235696" y="6641592"/>
            <a:ext cx="908304" cy="216408"/>
          </a:xfrm>
          <a:custGeom>
            <a:avLst/>
            <a:gdLst/>
            <a:ahLst/>
            <a:cxnLst/>
            <a:rect r="r" b="b" t="t" l="l"/>
            <a:pathLst>
              <a:path h="216408" w="908304">
                <a:moveTo>
                  <a:pt x="0" y="0"/>
                </a:moveTo>
                <a:lnTo>
                  <a:pt x="908304" y="0"/>
                </a:lnTo>
                <a:lnTo>
                  <a:pt x="908304" y="216408"/>
                </a:lnTo>
                <a:lnTo>
                  <a:pt x="0" y="216408"/>
                </a:lnTo>
                <a:lnTo>
                  <a:pt x="0" y="0"/>
                </a:lnTo>
                <a:close/>
              </a:path>
            </a:pathLst>
          </a:custGeom>
          <a:blipFill>
            <a:blip r:embed="rId3"/>
            <a:stretch>
              <a:fillRect l="0" t="0" r="0" b="0"/>
            </a:stretch>
          </a:blipFill>
        </p:spPr>
      </p:sp>
      <p:grpSp>
        <p:nvGrpSpPr>
          <p:cNvPr name="Group 10" id="10"/>
          <p:cNvGrpSpPr>
            <a:grpSpLocks noChangeAspect="true"/>
          </p:cNvGrpSpPr>
          <p:nvPr/>
        </p:nvGrpSpPr>
        <p:grpSpPr>
          <a:xfrm rot="0">
            <a:off x="8534400" y="6248400"/>
            <a:ext cx="609600" cy="609600"/>
            <a:chOff x="0" y="0"/>
            <a:chExt cx="609600" cy="609600"/>
          </a:xfrm>
        </p:grpSpPr>
        <p:sp>
          <p:nvSpPr>
            <p:cNvPr name="Freeform 11" id="11"/>
            <p:cNvSpPr/>
            <p:nvPr/>
          </p:nvSpPr>
          <p:spPr>
            <a:xfrm flipH="false" flipV="false" rot="0">
              <a:off x="0" y="0"/>
              <a:ext cx="609600" cy="609600"/>
            </a:xfrm>
            <a:custGeom>
              <a:avLst/>
              <a:gdLst/>
              <a:ahLst/>
              <a:cxnLst/>
              <a:rect r="r" b="b" t="t" l="l"/>
              <a:pathLst>
                <a:path h="609600" w="609600">
                  <a:moveTo>
                    <a:pt x="0" y="0"/>
                  </a:moveTo>
                  <a:lnTo>
                    <a:pt x="609600" y="0"/>
                  </a:lnTo>
                  <a:lnTo>
                    <a:pt x="609600" y="609600"/>
                  </a:lnTo>
                  <a:lnTo>
                    <a:pt x="0" y="609600"/>
                  </a:lnTo>
                  <a:close/>
                </a:path>
              </a:pathLst>
            </a:custGeom>
            <a:solidFill>
              <a:srgbClr val="005F86"/>
            </a:solidFill>
          </p:spPr>
        </p:sp>
      </p:grpSp>
      <p:sp>
        <p:nvSpPr>
          <p:cNvPr name="Freeform 12" id="12"/>
          <p:cNvSpPr/>
          <p:nvPr/>
        </p:nvSpPr>
        <p:spPr>
          <a:xfrm flipH="false" flipV="false" rot="0">
            <a:off x="0" y="0"/>
            <a:ext cx="9110558" cy="5181600"/>
          </a:xfrm>
          <a:custGeom>
            <a:avLst/>
            <a:gdLst/>
            <a:ahLst/>
            <a:cxnLst/>
            <a:rect r="r" b="b" t="t" l="l"/>
            <a:pathLst>
              <a:path h="5181600" w="9110558">
                <a:moveTo>
                  <a:pt x="0" y="0"/>
                </a:moveTo>
                <a:lnTo>
                  <a:pt x="9110558" y="0"/>
                </a:lnTo>
                <a:lnTo>
                  <a:pt x="9110558" y="5181600"/>
                </a:lnTo>
                <a:lnTo>
                  <a:pt x="0" y="5181600"/>
                </a:lnTo>
                <a:lnTo>
                  <a:pt x="0" y="0"/>
                </a:lnTo>
                <a:close/>
              </a:path>
            </a:pathLst>
          </a:custGeom>
          <a:blipFill>
            <a:blip r:embed="rId4"/>
            <a:stretch>
              <a:fillRect l="-31" t="0" r="0" b="0"/>
            </a:stretch>
          </a:blipFill>
        </p:spPr>
      </p:sp>
      <p:sp>
        <p:nvSpPr>
          <p:cNvPr name="TextBox 13" id="13"/>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5-40</a:t>
            </a:r>
          </a:p>
        </p:txBody>
      </p:sp>
      <p:sp>
        <p:nvSpPr>
          <p:cNvPr name="TextBox 14" id="14"/>
          <p:cNvSpPr txBox="true"/>
          <p:nvPr/>
        </p:nvSpPr>
        <p:spPr>
          <a:xfrm rot="0">
            <a:off x="1676400" y="6416488"/>
            <a:ext cx="2095243" cy="162963"/>
          </a:xfrm>
          <a:prstGeom prst="rect">
            <a:avLst/>
          </a:prstGeom>
        </p:spPr>
        <p:txBody>
          <a:bodyPr anchor="t" rtlCol="false" tIns="0" lIns="0" bIns="0" rIns="0">
            <a:spAutoFit/>
          </a:bodyPr>
          <a:lstStyle/>
          <a:p>
            <a:pPr algn="l">
              <a:lnSpc>
                <a:spcPts val="1205"/>
              </a:lnSpc>
            </a:pPr>
            <a:r>
              <a:rPr lang="en-US" b="true" sz="999" spc="6">
                <a:solidFill>
                  <a:srgbClr val="FFFFFF"/>
                </a:solidFill>
                <a:latin typeface="Arial Bold"/>
                <a:ea typeface="Arial Bold"/>
                <a:cs typeface="Arial Bold"/>
                <a:sym typeface="Arial Bold"/>
              </a:rPr>
              <a:t>© 2018 Cengage</a:t>
            </a:r>
            <a:r>
              <a:rPr lang="en-US" sz="999" spc="6">
                <a:solidFill>
                  <a:srgbClr val="FFFFFF"/>
                </a:solidFill>
                <a:latin typeface="Arial"/>
                <a:ea typeface="Arial"/>
                <a:cs typeface="Arial"/>
                <a:sym typeface="Arial"/>
              </a:rPr>
              <a:t>版權所有，為課本著作</a:t>
            </a:r>
          </a:p>
        </p:txBody>
      </p:sp>
      <p:sp>
        <p:nvSpPr>
          <p:cNvPr name="TextBox 15" id="15"/>
          <p:cNvSpPr txBox="true"/>
          <p:nvPr/>
        </p:nvSpPr>
        <p:spPr>
          <a:xfrm rot="0">
            <a:off x="1676400" y="6399562"/>
            <a:ext cx="1496158" cy="368722"/>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、未經授權重製和公開散</a:t>
            </a:r>
            <a:r>
              <a:rPr lang="en-US" sz="980">
                <a:solidFill>
                  <a:srgbClr val="000000"/>
                </a:solidFill>
                <a:latin typeface="Arimo"/>
                <a:ea typeface="Arimo"/>
                <a:cs typeface="Arimo"/>
                <a:sym typeface="Arimo"/>
              </a:rPr>
              <a:t> </a:t>
            </a:r>
          </a:p>
        </p:txBody>
      </p:sp>
      <p:sp>
        <p:nvSpPr>
          <p:cNvPr name="TextBox 16" id="16"/>
          <p:cNvSpPr txBox="true"/>
          <p:nvPr/>
        </p:nvSpPr>
        <p:spPr>
          <a:xfrm rot="0">
            <a:off x="3733733" y="6409649"/>
            <a:ext cx="129540" cy="152714"/>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之</a:t>
            </a:r>
          </a:p>
        </p:txBody>
      </p:sp>
      <p:sp>
        <p:nvSpPr>
          <p:cNvPr name="TextBox 17" id="17"/>
          <p:cNvSpPr txBox="true"/>
          <p:nvPr/>
        </p:nvSpPr>
        <p:spPr>
          <a:xfrm rot="0">
            <a:off x="3066098" y="6562049"/>
            <a:ext cx="129540" cy="152714"/>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佈</a:t>
            </a:r>
          </a:p>
        </p:txBody>
      </p:sp>
      <p:sp>
        <p:nvSpPr>
          <p:cNvPr name="TextBox 18" id="18"/>
          <p:cNvSpPr txBox="true"/>
          <p:nvPr/>
        </p:nvSpPr>
        <p:spPr>
          <a:xfrm rot="0">
            <a:off x="3822316" y="6399428"/>
            <a:ext cx="4378519" cy="368979"/>
          </a:xfrm>
          <a:prstGeom prst="rect">
            <a:avLst/>
          </a:prstGeom>
        </p:spPr>
        <p:txBody>
          <a:bodyPr anchor="t" rtlCol="false" tIns="0" lIns="0" bIns="0" rIns="0">
            <a:spAutoFit/>
          </a:bodyPr>
          <a:lstStyle/>
          <a:p>
            <a:pPr algn="l">
              <a:lnSpc>
                <a:spcPts val="1182"/>
              </a:lnSpc>
            </a:pP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延伸教材，亦受著作權法</a:t>
            </a: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之規範保護，僅作為授課教學使用，禁止列印、影印</a:t>
            </a:r>
          </a:p>
        </p:txBody>
      </p:sp>
      <p:sp>
        <p:nvSpPr>
          <p:cNvPr name="TextBox 19" id="19"/>
          <p:cNvSpPr txBox="true"/>
          <p:nvPr/>
        </p:nvSpPr>
        <p:spPr>
          <a:xfrm rot="0">
            <a:off x="2834640" y="6351803"/>
            <a:ext cx="2357895" cy="416604"/>
          </a:xfrm>
          <a:prstGeom prst="rect">
            <a:avLst/>
          </a:prstGeom>
        </p:spPr>
        <p:txBody>
          <a:bodyPr anchor="t" rtlCol="false" tIns="0" lIns="0" bIns="0" rIns="0">
            <a:spAutoFit/>
          </a:bodyPr>
          <a:lstStyle/>
          <a:p>
            <a:pPr algn="l">
              <a:lnSpc>
                <a:spcPts val="3359"/>
              </a:lnSpc>
            </a:pPr>
            <a:r>
              <a:rPr lang="en-US" sz="2400" spc="2">
                <a:solidFill>
                  <a:srgbClr val="000000"/>
                </a:solidFill>
                <a:latin typeface="Arial"/>
                <a:ea typeface="Arial"/>
                <a:cs typeface="Arial"/>
                <a:sym typeface="Arial"/>
              </a:rPr>
              <a:t>©2016Cengage</a:t>
            </a:r>
          </a:p>
        </p:txBody>
      </p:sp>
      <p:sp>
        <p:nvSpPr>
          <p:cNvPr name="TextBox 20" id="20"/>
          <p:cNvSpPr txBox="true"/>
          <p:nvPr/>
        </p:nvSpPr>
        <p:spPr>
          <a:xfrm rot="0">
            <a:off x="8755066" y="6458369"/>
            <a:ext cx="172250" cy="217827"/>
          </a:xfrm>
          <a:prstGeom prst="rect">
            <a:avLst/>
          </a:prstGeom>
        </p:spPr>
        <p:txBody>
          <a:bodyPr anchor="t" rtlCol="false" tIns="0" lIns="0" bIns="0" rIns="0">
            <a:spAutoFit/>
          </a:bodyPr>
          <a:lstStyle/>
          <a:p>
            <a:pPr algn="l">
              <a:lnSpc>
                <a:spcPts val="1679"/>
              </a:lnSpc>
            </a:pPr>
            <a:r>
              <a:rPr lang="en-US" b="true" sz="1200">
                <a:solidFill>
                  <a:srgbClr val="EEEBCA"/>
                </a:solidFill>
                <a:latin typeface="Arial Bold"/>
                <a:ea typeface="Arial Bold"/>
                <a:cs typeface="Arial Bold"/>
                <a:sym typeface="Arial Bold"/>
              </a:rPr>
              <a:t>40</a:t>
            </a:r>
          </a:p>
        </p:txBody>
      </p:sp>
    </p:spTree>
  </p:cSld>
  <p:clrMapOvr>
    <a:masterClrMapping/>
  </p:clrMapOvr>
</p:sld>
</file>

<file path=ppt/slides/slide4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5486400" y="685800"/>
            <a:ext cx="3124200" cy="6172200"/>
          </a:xfrm>
          <a:custGeom>
            <a:avLst/>
            <a:gdLst/>
            <a:ahLst/>
            <a:cxnLst/>
            <a:rect r="r" b="b" t="t" l="l"/>
            <a:pathLst>
              <a:path h="6172200" w="3124200">
                <a:moveTo>
                  <a:pt x="0" y="0"/>
                </a:moveTo>
                <a:lnTo>
                  <a:pt x="3124200" y="0"/>
                </a:lnTo>
                <a:lnTo>
                  <a:pt x="3124200" y="6172200"/>
                </a:lnTo>
                <a:lnTo>
                  <a:pt x="0" y="6172200"/>
                </a:lnTo>
                <a:lnTo>
                  <a:pt x="0" y="0"/>
                </a:lnTo>
                <a:close/>
              </a:path>
            </a:pathLst>
          </a:custGeom>
          <a:blipFill>
            <a:blip r:embed="rId4"/>
            <a:stretch>
              <a:fillRect l="0" t="0" r="0" b="-1659"/>
            </a:stretch>
          </a:blipFill>
        </p:spPr>
      </p:sp>
      <p:sp>
        <p:nvSpPr>
          <p:cNvPr name="TextBox 9" id="9"/>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5-41</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702631" y="147104"/>
            <a:ext cx="7943869" cy="558222"/>
          </a:xfrm>
          <a:prstGeom prst="rect">
            <a:avLst/>
          </a:prstGeom>
        </p:spPr>
        <p:txBody>
          <a:bodyPr anchor="t" rtlCol="false" tIns="0" lIns="0" bIns="0" rIns="0">
            <a:spAutoFit/>
          </a:bodyPr>
          <a:lstStyle/>
          <a:p>
            <a:pPr algn="l">
              <a:lnSpc>
                <a:spcPts val="4294"/>
              </a:lnSpc>
            </a:pPr>
            <a:r>
              <a:rPr lang="en-US" sz="3600">
                <a:solidFill>
                  <a:srgbClr val="000000"/>
                </a:solidFill>
                <a:latin typeface="Arial"/>
                <a:ea typeface="Arial"/>
                <a:cs typeface="Arial"/>
                <a:sym typeface="Arial"/>
              </a:rPr>
              <a:t>Backing Up – The Ultimate Safeguard </a:t>
            </a:r>
          </a:p>
        </p:txBody>
      </p:sp>
      <p:sp>
        <p:nvSpPr>
          <p:cNvPr name="TextBox 12" id="12"/>
          <p:cNvSpPr txBox="true"/>
          <p:nvPr/>
        </p:nvSpPr>
        <p:spPr>
          <a:xfrm rot="0">
            <a:off x="3810000" y="692696"/>
            <a:ext cx="1475556" cy="558222"/>
          </a:xfrm>
          <a:prstGeom prst="rect">
            <a:avLst/>
          </a:prstGeom>
        </p:spPr>
        <p:txBody>
          <a:bodyPr anchor="t" rtlCol="false" tIns="0" lIns="0" bIns="0" rIns="0">
            <a:spAutoFit/>
          </a:bodyPr>
          <a:lstStyle/>
          <a:p>
            <a:pPr algn="l">
              <a:lnSpc>
                <a:spcPts val="4294"/>
              </a:lnSpc>
            </a:pPr>
            <a:r>
              <a:rPr lang="en-US" sz="3600">
                <a:solidFill>
                  <a:srgbClr val="000000"/>
                </a:solidFill>
                <a:latin typeface="Arial"/>
                <a:ea typeface="Arial"/>
                <a:cs typeface="Arial"/>
                <a:sym typeface="Arial"/>
              </a:rPr>
              <a:t>(2 of 4)</a:t>
            </a:r>
          </a:p>
        </p:txBody>
      </p:sp>
      <p:sp>
        <p:nvSpPr>
          <p:cNvPr name="TextBox 13" id="13"/>
          <p:cNvSpPr txBox="true"/>
          <p:nvPr/>
        </p:nvSpPr>
        <p:spPr>
          <a:xfrm rot="0">
            <a:off x="320040" y="1129103"/>
            <a:ext cx="117881" cy="722776"/>
          </a:xfrm>
          <a:prstGeom prst="rect">
            <a:avLst/>
          </a:prstGeom>
        </p:spPr>
        <p:txBody>
          <a:bodyPr anchor="t" rtlCol="false" tIns="0" lIns="0" bIns="0" rIns="0">
            <a:spAutoFit/>
          </a:bodyPr>
          <a:lstStyle/>
          <a:p>
            <a:pPr algn="l">
              <a:lnSpc>
                <a:spcPts val="6499"/>
              </a:lnSpc>
            </a:pPr>
            <a:r>
              <a:rPr lang="en-US" sz="2599" spc="2079">
                <a:solidFill>
                  <a:srgbClr val="8A288F"/>
                </a:solidFill>
                <a:latin typeface="Arial"/>
                <a:ea typeface="Arial"/>
                <a:cs typeface="Arial"/>
                <a:sym typeface="Arial"/>
              </a:rPr>
              <a:t>•</a:t>
            </a:r>
          </a:p>
        </p:txBody>
      </p:sp>
      <p:sp>
        <p:nvSpPr>
          <p:cNvPr name="TextBox 14" id="14"/>
          <p:cNvSpPr txBox="true"/>
          <p:nvPr/>
        </p:nvSpPr>
        <p:spPr>
          <a:xfrm rot="0">
            <a:off x="2384127" y="1129103"/>
            <a:ext cx="93631" cy="722776"/>
          </a:xfrm>
          <a:prstGeom prst="rect">
            <a:avLst/>
          </a:prstGeom>
        </p:spPr>
        <p:txBody>
          <a:bodyPr anchor="t" rtlCol="false" tIns="0" lIns="0" bIns="0" rIns="0">
            <a:spAutoFit/>
          </a:bodyPr>
          <a:lstStyle/>
          <a:p>
            <a:pPr algn="l">
              <a:lnSpc>
                <a:spcPts val="6499"/>
              </a:lnSpc>
            </a:pPr>
            <a:r>
              <a:rPr lang="en-US" sz="2599" spc="2079">
                <a:solidFill>
                  <a:srgbClr val="000000"/>
                </a:solidFill>
                <a:latin typeface="Arial"/>
                <a:ea typeface="Arial"/>
                <a:cs typeface="Arial"/>
                <a:sym typeface="Arial"/>
              </a:rPr>
              <a:t> </a:t>
            </a:r>
          </a:p>
        </p:txBody>
      </p:sp>
      <p:sp>
        <p:nvSpPr>
          <p:cNvPr name="TextBox 15" id="15"/>
          <p:cNvSpPr txBox="true"/>
          <p:nvPr/>
        </p:nvSpPr>
        <p:spPr>
          <a:xfrm rot="0">
            <a:off x="320040" y="4507811"/>
            <a:ext cx="117881" cy="456076"/>
          </a:xfrm>
          <a:prstGeom prst="rect">
            <a:avLst/>
          </a:prstGeom>
        </p:spPr>
        <p:txBody>
          <a:bodyPr anchor="t" rtlCol="false" tIns="0" lIns="0" bIns="0" rIns="0">
            <a:spAutoFit/>
          </a:bodyPr>
          <a:lstStyle/>
          <a:p>
            <a:pPr algn="l">
              <a:lnSpc>
                <a:spcPts val="3639"/>
              </a:lnSpc>
            </a:pPr>
            <a:r>
              <a:rPr lang="en-US" sz="2599">
                <a:solidFill>
                  <a:srgbClr val="8A288F"/>
                </a:solidFill>
                <a:latin typeface="Arial"/>
                <a:ea typeface="Arial"/>
                <a:cs typeface="Arial"/>
                <a:sym typeface="Arial"/>
              </a:rPr>
              <a:t>•</a:t>
            </a:r>
          </a:p>
        </p:txBody>
      </p:sp>
      <p:sp>
        <p:nvSpPr>
          <p:cNvPr name="TextBox 16" id="16"/>
          <p:cNvSpPr txBox="true"/>
          <p:nvPr/>
        </p:nvSpPr>
        <p:spPr>
          <a:xfrm rot="0">
            <a:off x="785498" y="1395803"/>
            <a:ext cx="3450317" cy="456076"/>
          </a:xfrm>
          <a:prstGeom prst="rect">
            <a:avLst/>
          </a:prstGeom>
        </p:spPr>
        <p:txBody>
          <a:bodyPr anchor="t" rtlCol="false" tIns="0" lIns="0" bIns="0" rIns="0">
            <a:spAutoFit/>
          </a:bodyPr>
          <a:lstStyle/>
          <a:p>
            <a:pPr algn="l">
              <a:lnSpc>
                <a:spcPts val="3639"/>
              </a:lnSpc>
            </a:pPr>
            <a:r>
              <a:rPr lang="en-US" sz="2599" spc="2">
                <a:solidFill>
                  <a:srgbClr val="000000"/>
                </a:solidFill>
                <a:latin typeface="Arial"/>
                <a:ea typeface="Arial"/>
                <a:cs typeface="Arial"/>
                <a:sym typeface="Arial"/>
              </a:rPr>
              <a:t>Categories</a:t>
            </a:r>
            <a:r>
              <a:rPr lang="en-US" sz="2599" spc="2">
                <a:solidFill>
                  <a:srgbClr val="FFFFFF"/>
                </a:solidFill>
                <a:latin typeface="Arial"/>
                <a:ea typeface="Arial"/>
                <a:cs typeface="Arial"/>
                <a:sym typeface="Arial"/>
              </a:rPr>
              <a:t> </a:t>
            </a:r>
            <a:r>
              <a:rPr lang="en-US" sz="2599" spc="2">
                <a:solidFill>
                  <a:srgbClr val="000000"/>
                </a:solidFill>
                <a:latin typeface="Arial"/>
                <a:ea typeface="Arial"/>
                <a:cs typeface="Arial"/>
                <a:sym typeface="Arial"/>
              </a:rPr>
              <a:t>of</a:t>
            </a:r>
            <a:r>
              <a:rPr lang="en-US" sz="2599" spc="2">
                <a:solidFill>
                  <a:srgbClr val="FFFFFF"/>
                </a:solidFill>
                <a:latin typeface="Arial"/>
                <a:ea typeface="Arial"/>
                <a:cs typeface="Arial"/>
                <a:sym typeface="Arial"/>
              </a:rPr>
              <a:t> </a:t>
            </a:r>
            <a:r>
              <a:rPr lang="en-US" sz="2599" spc="2">
                <a:solidFill>
                  <a:srgbClr val="000000"/>
                </a:solidFill>
                <a:latin typeface="Arial"/>
                <a:ea typeface="Arial"/>
                <a:cs typeface="Arial"/>
                <a:sym typeface="Arial"/>
              </a:rPr>
              <a:t>backups:</a:t>
            </a:r>
          </a:p>
        </p:txBody>
      </p:sp>
      <p:sp>
        <p:nvSpPr>
          <p:cNvPr name="TextBox 17" id="17"/>
          <p:cNvSpPr txBox="true"/>
          <p:nvPr/>
        </p:nvSpPr>
        <p:spPr>
          <a:xfrm rot="0">
            <a:off x="785498" y="4507811"/>
            <a:ext cx="4725010" cy="456076"/>
          </a:xfrm>
          <a:prstGeom prst="rect">
            <a:avLst/>
          </a:prstGeom>
        </p:spPr>
        <p:txBody>
          <a:bodyPr anchor="t" rtlCol="false" tIns="0" lIns="0" bIns="0" rIns="0">
            <a:spAutoFit/>
          </a:bodyPr>
          <a:lstStyle/>
          <a:p>
            <a:pPr algn="l">
              <a:lnSpc>
                <a:spcPts val="3639"/>
              </a:lnSpc>
            </a:pPr>
            <a:r>
              <a:rPr lang="en-US" sz="2599" spc="2">
                <a:solidFill>
                  <a:srgbClr val="000000"/>
                </a:solidFill>
                <a:latin typeface="Arial"/>
                <a:ea typeface="Arial"/>
                <a:cs typeface="Arial"/>
                <a:sym typeface="Arial"/>
              </a:rPr>
              <a:t>Three-generation backup policy</a:t>
            </a:r>
          </a:p>
        </p:txBody>
      </p:sp>
      <p:sp>
        <p:nvSpPr>
          <p:cNvPr name="TextBox 18" id="18"/>
          <p:cNvSpPr txBox="true"/>
          <p:nvPr/>
        </p:nvSpPr>
        <p:spPr>
          <a:xfrm rot="0">
            <a:off x="1234440" y="1861718"/>
            <a:ext cx="3718998" cy="2623737"/>
          </a:xfrm>
          <a:prstGeom prst="rect">
            <a:avLst/>
          </a:prstGeom>
        </p:spPr>
        <p:txBody>
          <a:bodyPr anchor="t" rtlCol="false" tIns="0" lIns="0" bIns="0" rIns="0">
            <a:spAutoFit/>
          </a:bodyPr>
          <a:lstStyle/>
          <a:p>
            <a:pPr algn="l">
              <a:lnSpc>
                <a:spcPts val="3424"/>
              </a:lnSpc>
            </a:pPr>
            <a:r>
              <a:rPr lang="en-US" sz="2400" spc="2">
                <a:solidFill>
                  <a:srgbClr val="000000"/>
                </a:solidFill>
                <a:latin typeface="Arial"/>
                <a:ea typeface="Arial"/>
                <a:cs typeface="Arial"/>
                <a:sym typeface="Arial"/>
              </a:rPr>
              <a:t>Full Differential Incremental</a:t>
            </a:r>
          </a:p>
          <a:p>
            <a:pPr algn="l">
              <a:lnSpc>
                <a:spcPts val="3744"/>
              </a:lnSpc>
            </a:pPr>
            <a:r>
              <a:rPr lang="en-US" sz="2400" spc="2">
                <a:solidFill>
                  <a:srgbClr val="000000"/>
                </a:solidFill>
                <a:latin typeface="Arial"/>
                <a:ea typeface="Arial"/>
                <a:cs typeface="Arial"/>
                <a:sym typeface="Arial"/>
              </a:rPr>
              <a:t>Selective</a:t>
            </a:r>
          </a:p>
          <a:p>
            <a:pPr algn="l">
              <a:lnSpc>
                <a:spcPts val="3408"/>
              </a:lnSpc>
            </a:pPr>
            <a:r>
              <a:rPr lang="en-US" sz="2400">
                <a:solidFill>
                  <a:srgbClr val="000000"/>
                </a:solidFill>
                <a:latin typeface="Arial"/>
                <a:ea typeface="Arial"/>
                <a:cs typeface="Arial"/>
                <a:sym typeface="Arial"/>
              </a:rPr>
              <a:t>Continuous data protection Cloud</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FFF8F8"/>
        </a:solidFill>
      </p:bgPr>
    </p:bg>
    <p:spTree>
      <p:nvGrpSpPr>
        <p:cNvPr id="1" name=""/>
        <p:cNvGrpSpPr/>
        <p:nvPr/>
      </p:nvGrpSpPr>
      <p:grpSpPr>
        <a:xfrm>
          <a:off x="0" y="0"/>
          <a:ext cx="0" cy="0"/>
          <a:chOff x="0" y="0"/>
          <a:chExt cx="0" cy="0"/>
        </a:xfrm>
      </p:grpSpPr>
      <p:sp>
        <p:nvSpPr>
          <p:cNvPr name="TextBox 2" id="2"/>
          <p:cNvSpPr txBox="true"/>
          <p:nvPr/>
        </p:nvSpPr>
        <p:spPr>
          <a:xfrm rot="0">
            <a:off x="685800" y="2893060"/>
            <a:ext cx="8458200" cy="995680"/>
          </a:xfrm>
          <a:prstGeom prst="rect">
            <a:avLst/>
          </a:prstGeom>
        </p:spPr>
        <p:txBody>
          <a:bodyPr anchor="t" rtlCol="false" tIns="0" lIns="0" bIns="0" rIns="0">
            <a:spAutoFit/>
          </a:bodyPr>
          <a:lstStyle/>
          <a:p>
            <a:pPr algn="l">
              <a:lnSpc>
                <a:spcPts val="3919"/>
              </a:lnSpc>
            </a:pPr>
            <a:r>
              <a:rPr lang="en-US" sz="2799" u="sng">
                <a:solidFill>
                  <a:srgbClr val="000000"/>
                </a:solidFill>
                <a:latin typeface="Arimo"/>
                <a:ea typeface="Arimo"/>
                <a:cs typeface="Arimo"/>
                <a:sym typeface="Arimo"/>
              </a:rPr>
              <a:t>https://youtube.com/shorts/GfEkUfpK0mU?si=ZZI9GwTBRcZm4Pul</a:t>
            </a:r>
          </a:p>
        </p:txBody>
      </p:sp>
    </p:spTree>
  </p:cSld>
  <p:clrMapOvr>
    <a:masterClrMapping/>
  </p:clrMapOvr>
</p:sld>
</file>

<file path=ppt/slides/slide5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sp>
        <p:nvSpPr>
          <p:cNvPr name="Freeform 6" id="6"/>
          <p:cNvSpPr/>
          <p:nvPr/>
        </p:nvSpPr>
        <p:spPr>
          <a:xfrm flipH="false" flipV="false" rot="0">
            <a:off x="-63503" y="463553"/>
            <a:ext cx="9270997" cy="6457950"/>
          </a:xfrm>
          <a:custGeom>
            <a:avLst/>
            <a:gdLst/>
            <a:ahLst/>
            <a:cxnLst/>
            <a:rect r="r" b="b" t="t" l="l"/>
            <a:pathLst>
              <a:path h="6457950" w="9270997">
                <a:moveTo>
                  <a:pt x="0" y="0"/>
                </a:moveTo>
                <a:lnTo>
                  <a:pt x="9270997" y="0"/>
                </a:lnTo>
                <a:lnTo>
                  <a:pt x="9270997" y="6457950"/>
                </a:lnTo>
                <a:lnTo>
                  <a:pt x="0" y="645795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5-42</a:t>
            </a:r>
          </a:p>
        </p:txBody>
      </p:sp>
      <p:sp>
        <p:nvSpPr>
          <p:cNvPr name="TextBox 8" id="8"/>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9" id="9"/>
          <p:cNvSpPr txBox="true"/>
          <p:nvPr/>
        </p:nvSpPr>
        <p:spPr>
          <a:xfrm rot="0">
            <a:off x="548640" y="31899"/>
            <a:ext cx="5538921" cy="456076"/>
          </a:xfrm>
          <a:prstGeom prst="rect">
            <a:avLst/>
          </a:prstGeom>
        </p:spPr>
        <p:txBody>
          <a:bodyPr anchor="t" rtlCol="false" tIns="0" lIns="0" bIns="0" rIns="0">
            <a:spAutoFit/>
          </a:bodyPr>
          <a:lstStyle/>
          <a:p>
            <a:pPr algn="l">
              <a:lnSpc>
                <a:spcPts val="3639"/>
              </a:lnSpc>
            </a:pPr>
            <a:r>
              <a:rPr lang="en-US" b="true" sz="2599">
                <a:solidFill>
                  <a:srgbClr val="000000"/>
                </a:solidFill>
                <a:latin typeface="Arial Bold"/>
                <a:ea typeface="Arial Bold"/>
                <a:cs typeface="Arial Bold"/>
                <a:sym typeface="Arial Bold"/>
              </a:rPr>
              <a:t>Table 5-2 Various Backup Methods</a:t>
            </a:r>
          </a:p>
        </p:txBody>
      </p:sp>
      <p:sp>
        <p:nvSpPr>
          <p:cNvPr name="TextBox 10" id="10"/>
          <p:cNvSpPr txBox="true"/>
          <p:nvPr/>
        </p:nvSpPr>
        <p:spPr>
          <a:xfrm rot="0">
            <a:off x="91440" y="737273"/>
            <a:ext cx="1145838" cy="217827"/>
          </a:xfrm>
          <a:prstGeom prst="rect">
            <a:avLst/>
          </a:prstGeom>
        </p:spPr>
        <p:txBody>
          <a:bodyPr anchor="t" rtlCol="false" tIns="0" lIns="0" bIns="0" rIns="0">
            <a:spAutoFit/>
          </a:bodyPr>
          <a:lstStyle/>
          <a:p>
            <a:pPr algn="l">
              <a:lnSpc>
                <a:spcPts val="1679"/>
              </a:lnSpc>
            </a:pPr>
            <a:r>
              <a:rPr lang="en-US" b="true" sz="1200">
                <a:solidFill>
                  <a:srgbClr val="FFFFFF"/>
                </a:solidFill>
                <a:latin typeface="Arial Bold"/>
                <a:ea typeface="Arial Bold"/>
                <a:cs typeface="Arial Bold"/>
                <a:sym typeface="Arial Bold"/>
              </a:rPr>
              <a:t>Type of Backup</a:t>
            </a:r>
          </a:p>
        </p:txBody>
      </p:sp>
      <p:sp>
        <p:nvSpPr>
          <p:cNvPr name="TextBox 11" id="11"/>
          <p:cNvSpPr txBox="true"/>
          <p:nvPr/>
        </p:nvSpPr>
        <p:spPr>
          <a:xfrm rot="0">
            <a:off x="2377440" y="737273"/>
            <a:ext cx="854497" cy="217827"/>
          </a:xfrm>
          <a:prstGeom prst="rect">
            <a:avLst/>
          </a:prstGeom>
        </p:spPr>
        <p:txBody>
          <a:bodyPr anchor="t" rtlCol="false" tIns="0" lIns="0" bIns="0" rIns="0">
            <a:spAutoFit/>
          </a:bodyPr>
          <a:lstStyle/>
          <a:p>
            <a:pPr algn="l">
              <a:lnSpc>
                <a:spcPts val="1679"/>
              </a:lnSpc>
            </a:pPr>
            <a:r>
              <a:rPr lang="en-US" b="true" sz="1200">
                <a:solidFill>
                  <a:srgbClr val="FFFFFF"/>
                </a:solidFill>
                <a:latin typeface="Arial Bold"/>
                <a:ea typeface="Arial Bold"/>
                <a:cs typeface="Arial Bold"/>
                <a:sym typeface="Arial Bold"/>
              </a:rPr>
              <a:t>Description</a:t>
            </a:r>
          </a:p>
        </p:txBody>
      </p:sp>
      <p:sp>
        <p:nvSpPr>
          <p:cNvPr name="TextBox 12" id="12"/>
          <p:cNvSpPr txBox="true"/>
          <p:nvPr/>
        </p:nvSpPr>
        <p:spPr>
          <a:xfrm rot="0">
            <a:off x="4663440" y="737273"/>
            <a:ext cx="879729" cy="217827"/>
          </a:xfrm>
          <a:prstGeom prst="rect">
            <a:avLst/>
          </a:prstGeom>
        </p:spPr>
        <p:txBody>
          <a:bodyPr anchor="t" rtlCol="false" tIns="0" lIns="0" bIns="0" rIns="0">
            <a:spAutoFit/>
          </a:bodyPr>
          <a:lstStyle/>
          <a:p>
            <a:pPr algn="l">
              <a:lnSpc>
                <a:spcPts val="1679"/>
              </a:lnSpc>
            </a:pPr>
            <a:r>
              <a:rPr lang="en-US" b="true" sz="1200">
                <a:solidFill>
                  <a:srgbClr val="FFFFFF"/>
                </a:solidFill>
                <a:latin typeface="Arial Bold"/>
                <a:ea typeface="Arial Bold"/>
                <a:cs typeface="Arial Bold"/>
                <a:sym typeface="Arial Bold"/>
              </a:rPr>
              <a:t>Advantages</a:t>
            </a:r>
          </a:p>
        </p:txBody>
      </p:sp>
      <p:sp>
        <p:nvSpPr>
          <p:cNvPr name="TextBox 13" id="13"/>
          <p:cNvSpPr txBox="true"/>
          <p:nvPr/>
        </p:nvSpPr>
        <p:spPr>
          <a:xfrm rot="0">
            <a:off x="6949440" y="737273"/>
            <a:ext cx="1095042" cy="217827"/>
          </a:xfrm>
          <a:prstGeom prst="rect">
            <a:avLst/>
          </a:prstGeom>
        </p:spPr>
        <p:txBody>
          <a:bodyPr anchor="t" rtlCol="false" tIns="0" lIns="0" bIns="0" rIns="0">
            <a:spAutoFit/>
          </a:bodyPr>
          <a:lstStyle/>
          <a:p>
            <a:pPr algn="l">
              <a:lnSpc>
                <a:spcPts val="1679"/>
              </a:lnSpc>
            </a:pPr>
            <a:r>
              <a:rPr lang="en-US" b="true" sz="1200">
                <a:solidFill>
                  <a:srgbClr val="FFFFFF"/>
                </a:solidFill>
                <a:latin typeface="Arial Bold"/>
                <a:ea typeface="Arial Bold"/>
                <a:cs typeface="Arial Bold"/>
                <a:sym typeface="Arial Bold"/>
              </a:rPr>
              <a:t>Disadvantages</a:t>
            </a:r>
          </a:p>
        </p:txBody>
      </p:sp>
      <p:sp>
        <p:nvSpPr>
          <p:cNvPr name="TextBox 14" id="14"/>
          <p:cNvSpPr txBox="true"/>
          <p:nvPr/>
        </p:nvSpPr>
        <p:spPr>
          <a:xfrm rot="0">
            <a:off x="91440" y="1735341"/>
            <a:ext cx="792423" cy="217827"/>
          </a:xfrm>
          <a:prstGeom prst="rect">
            <a:avLst/>
          </a:prstGeom>
        </p:spPr>
        <p:txBody>
          <a:bodyPr anchor="t" rtlCol="false" tIns="0" lIns="0" bIns="0" rIns="0">
            <a:spAutoFit/>
          </a:bodyPr>
          <a:lstStyle/>
          <a:p>
            <a:pPr algn="l">
              <a:lnSpc>
                <a:spcPts val="1679"/>
              </a:lnSpc>
            </a:pPr>
            <a:r>
              <a:rPr lang="en-US" sz="1200">
                <a:solidFill>
                  <a:srgbClr val="000000"/>
                </a:solidFill>
                <a:latin typeface="Arial"/>
                <a:ea typeface="Arial"/>
                <a:cs typeface="Arial"/>
                <a:sym typeface="Arial"/>
              </a:rPr>
              <a:t>Full backup</a:t>
            </a:r>
          </a:p>
        </p:txBody>
      </p:sp>
      <p:sp>
        <p:nvSpPr>
          <p:cNvPr name="TextBox 15" id="15"/>
          <p:cNvSpPr txBox="true"/>
          <p:nvPr/>
        </p:nvSpPr>
        <p:spPr>
          <a:xfrm rot="0">
            <a:off x="91440" y="3298965"/>
            <a:ext cx="1280265" cy="217827"/>
          </a:xfrm>
          <a:prstGeom prst="rect">
            <a:avLst/>
          </a:prstGeom>
        </p:spPr>
        <p:txBody>
          <a:bodyPr anchor="t" rtlCol="false" tIns="0" lIns="0" bIns="0" rIns="0">
            <a:spAutoFit/>
          </a:bodyPr>
          <a:lstStyle/>
          <a:p>
            <a:pPr algn="l">
              <a:lnSpc>
                <a:spcPts val="1679"/>
              </a:lnSpc>
            </a:pPr>
            <a:r>
              <a:rPr lang="en-US" sz="1200">
                <a:solidFill>
                  <a:srgbClr val="000000"/>
                </a:solidFill>
                <a:latin typeface="Arial"/>
                <a:ea typeface="Arial"/>
                <a:cs typeface="Arial"/>
                <a:sym typeface="Arial"/>
              </a:rPr>
              <a:t>Differential backup</a:t>
            </a:r>
          </a:p>
        </p:txBody>
      </p:sp>
      <p:sp>
        <p:nvSpPr>
          <p:cNvPr name="TextBox 16" id="16"/>
          <p:cNvSpPr txBox="true"/>
          <p:nvPr/>
        </p:nvSpPr>
        <p:spPr>
          <a:xfrm rot="0">
            <a:off x="91440" y="5456949"/>
            <a:ext cx="1352712" cy="217827"/>
          </a:xfrm>
          <a:prstGeom prst="rect">
            <a:avLst/>
          </a:prstGeom>
        </p:spPr>
        <p:txBody>
          <a:bodyPr anchor="t" rtlCol="false" tIns="0" lIns="0" bIns="0" rIns="0">
            <a:spAutoFit/>
          </a:bodyPr>
          <a:lstStyle/>
          <a:p>
            <a:pPr algn="l">
              <a:lnSpc>
                <a:spcPts val="1679"/>
              </a:lnSpc>
            </a:pPr>
            <a:r>
              <a:rPr lang="en-US" sz="1200">
                <a:solidFill>
                  <a:srgbClr val="000000"/>
                </a:solidFill>
                <a:latin typeface="Arial"/>
                <a:ea typeface="Arial"/>
                <a:cs typeface="Arial"/>
                <a:sym typeface="Arial"/>
              </a:rPr>
              <a:t>Incremental backup</a:t>
            </a:r>
          </a:p>
        </p:txBody>
      </p:sp>
      <p:sp>
        <p:nvSpPr>
          <p:cNvPr name="TextBox 17" id="17"/>
          <p:cNvSpPr txBox="true"/>
          <p:nvPr/>
        </p:nvSpPr>
        <p:spPr>
          <a:xfrm rot="0">
            <a:off x="2377440" y="1672476"/>
            <a:ext cx="1645806" cy="366036"/>
          </a:xfrm>
          <a:prstGeom prst="rect">
            <a:avLst/>
          </a:prstGeom>
        </p:spPr>
        <p:txBody>
          <a:bodyPr anchor="t" rtlCol="false" tIns="0" lIns="0" bIns="0" rIns="0">
            <a:spAutoFit/>
          </a:bodyPr>
          <a:lstStyle/>
          <a:p>
            <a:pPr algn="l">
              <a:lnSpc>
                <a:spcPts val="1391"/>
              </a:lnSpc>
            </a:pPr>
            <a:r>
              <a:rPr lang="en-US" sz="1200">
                <a:solidFill>
                  <a:srgbClr val="000000"/>
                </a:solidFill>
                <a:latin typeface="Arial"/>
                <a:ea typeface="Arial"/>
                <a:cs typeface="Arial"/>
                <a:sym typeface="Arial"/>
              </a:rPr>
              <a:t>Copies all of the files on media in the computer.</a:t>
            </a:r>
          </a:p>
        </p:txBody>
      </p:sp>
      <p:sp>
        <p:nvSpPr>
          <p:cNvPr name="TextBox 18" id="18"/>
          <p:cNvSpPr txBox="true"/>
          <p:nvPr/>
        </p:nvSpPr>
        <p:spPr>
          <a:xfrm rot="0">
            <a:off x="2377440" y="3144660"/>
            <a:ext cx="2111064" cy="542820"/>
          </a:xfrm>
          <a:prstGeom prst="rect">
            <a:avLst/>
          </a:prstGeom>
        </p:spPr>
        <p:txBody>
          <a:bodyPr anchor="t" rtlCol="false" tIns="0" lIns="0" bIns="0" rIns="0">
            <a:spAutoFit/>
          </a:bodyPr>
          <a:lstStyle/>
          <a:p>
            <a:pPr algn="l">
              <a:lnSpc>
                <a:spcPts val="1391"/>
              </a:lnSpc>
            </a:pPr>
            <a:r>
              <a:rPr lang="en-US" sz="1200">
                <a:solidFill>
                  <a:srgbClr val="000000"/>
                </a:solidFill>
                <a:latin typeface="Arial"/>
                <a:ea typeface="Arial"/>
                <a:cs typeface="Arial"/>
                <a:sym typeface="Arial"/>
              </a:rPr>
              <a:t>Copies only the files that have changed since the last full backup.</a:t>
            </a:r>
          </a:p>
        </p:txBody>
      </p:sp>
      <p:sp>
        <p:nvSpPr>
          <p:cNvPr name="TextBox 19" id="19"/>
          <p:cNvSpPr txBox="true"/>
          <p:nvPr/>
        </p:nvSpPr>
        <p:spPr>
          <a:xfrm rot="0">
            <a:off x="2377440" y="5293119"/>
            <a:ext cx="2111064" cy="555393"/>
          </a:xfrm>
          <a:prstGeom prst="rect">
            <a:avLst/>
          </a:prstGeom>
        </p:spPr>
        <p:txBody>
          <a:bodyPr anchor="t" rtlCol="false" tIns="0" lIns="0" bIns="0" rIns="0">
            <a:spAutoFit/>
          </a:bodyPr>
          <a:lstStyle/>
          <a:p>
            <a:pPr algn="l">
              <a:lnSpc>
                <a:spcPts val="1407"/>
              </a:lnSpc>
            </a:pPr>
            <a:r>
              <a:rPr lang="en-US" sz="1200">
                <a:solidFill>
                  <a:srgbClr val="000000"/>
                </a:solidFill>
                <a:latin typeface="Arial"/>
                <a:ea typeface="Arial"/>
                <a:cs typeface="Arial"/>
                <a:sym typeface="Arial"/>
              </a:rPr>
              <a:t>Copies only the files that have changed since the last full or incremental backup.</a:t>
            </a:r>
          </a:p>
        </p:txBody>
      </p:sp>
      <p:sp>
        <p:nvSpPr>
          <p:cNvPr name="TextBox 20" id="20"/>
          <p:cNvSpPr txBox="true"/>
          <p:nvPr/>
        </p:nvSpPr>
        <p:spPr>
          <a:xfrm rot="0">
            <a:off x="4663440" y="5201679"/>
            <a:ext cx="2002574" cy="744369"/>
          </a:xfrm>
          <a:prstGeom prst="rect">
            <a:avLst/>
          </a:prstGeom>
        </p:spPr>
        <p:txBody>
          <a:bodyPr anchor="t" rtlCol="false" tIns="0" lIns="0" bIns="0" rIns="0">
            <a:spAutoFit/>
          </a:bodyPr>
          <a:lstStyle/>
          <a:p>
            <a:pPr algn="l">
              <a:lnSpc>
                <a:spcPts val="1439"/>
              </a:lnSpc>
            </a:pPr>
            <a:r>
              <a:rPr lang="en-US" sz="1200">
                <a:solidFill>
                  <a:srgbClr val="000000"/>
                </a:solidFill>
                <a:latin typeface="Arial"/>
                <a:ea typeface="Arial"/>
                <a:cs typeface="Arial"/>
                <a:sym typeface="Arial"/>
              </a:rPr>
              <a:t>Fastest backup method. Requires minimal storage space to back up. Only most recent changes saved.</a:t>
            </a:r>
          </a:p>
        </p:txBody>
      </p:sp>
      <p:sp>
        <p:nvSpPr>
          <p:cNvPr name="TextBox 21" id="21"/>
          <p:cNvSpPr txBox="true"/>
          <p:nvPr/>
        </p:nvSpPr>
        <p:spPr>
          <a:xfrm rot="0">
            <a:off x="4663440" y="1672476"/>
            <a:ext cx="2002107" cy="366036"/>
          </a:xfrm>
          <a:prstGeom prst="rect">
            <a:avLst/>
          </a:prstGeom>
        </p:spPr>
        <p:txBody>
          <a:bodyPr anchor="t" rtlCol="false" tIns="0" lIns="0" bIns="0" rIns="0">
            <a:spAutoFit/>
          </a:bodyPr>
          <a:lstStyle/>
          <a:p>
            <a:pPr algn="l">
              <a:lnSpc>
                <a:spcPts val="1391"/>
              </a:lnSpc>
            </a:pPr>
            <a:r>
              <a:rPr lang="en-US" sz="1200">
                <a:solidFill>
                  <a:srgbClr val="000000"/>
                </a:solidFill>
                <a:latin typeface="Arial"/>
                <a:ea typeface="Arial"/>
                <a:cs typeface="Arial"/>
                <a:sym typeface="Arial"/>
              </a:rPr>
              <a:t>Fastest recovery method. All files are saved.</a:t>
            </a:r>
          </a:p>
        </p:txBody>
      </p:sp>
      <p:sp>
        <p:nvSpPr>
          <p:cNvPr name="TextBox 22" id="22"/>
          <p:cNvSpPr txBox="true"/>
          <p:nvPr/>
        </p:nvSpPr>
        <p:spPr>
          <a:xfrm rot="0">
            <a:off x="4663440" y="3144660"/>
            <a:ext cx="2154774" cy="542820"/>
          </a:xfrm>
          <a:prstGeom prst="rect">
            <a:avLst/>
          </a:prstGeom>
        </p:spPr>
        <p:txBody>
          <a:bodyPr anchor="t" rtlCol="false" tIns="0" lIns="0" bIns="0" rIns="0">
            <a:spAutoFit/>
          </a:bodyPr>
          <a:lstStyle/>
          <a:p>
            <a:pPr algn="l">
              <a:lnSpc>
                <a:spcPts val="1391"/>
              </a:lnSpc>
            </a:pPr>
            <a:r>
              <a:rPr lang="en-US" sz="1200">
                <a:solidFill>
                  <a:srgbClr val="000000"/>
                </a:solidFill>
                <a:latin typeface="Arial"/>
                <a:ea typeface="Arial"/>
                <a:cs typeface="Arial"/>
                <a:sym typeface="Arial"/>
              </a:rPr>
              <a:t>Fast backup method. Requires minimal storage space to back up.</a:t>
            </a:r>
          </a:p>
        </p:txBody>
      </p:sp>
      <p:sp>
        <p:nvSpPr>
          <p:cNvPr name="TextBox 23" id="23"/>
          <p:cNvSpPr txBox="true"/>
          <p:nvPr/>
        </p:nvSpPr>
        <p:spPr>
          <a:xfrm rot="0">
            <a:off x="6949440" y="1735341"/>
            <a:ext cx="1473060" cy="217827"/>
          </a:xfrm>
          <a:prstGeom prst="rect">
            <a:avLst/>
          </a:prstGeom>
        </p:spPr>
        <p:txBody>
          <a:bodyPr anchor="t" rtlCol="false" tIns="0" lIns="0" bIns="0" rIns="0">
            <a:spAutoFit/>
          </a:bodyPr>
          <a:lstStyle/>
          <a:p>
            <a:pPr algn="l">
              <a:lnSpc>
                <a:spcPts val="1679"/>
              </a:lnSpc>
            </a:pPr>
            <a:r>
              <a:rPr lang="en-US" sz="1200">
                <a:solidFill>
                  <a:srgbClr val="000000"/>
                </a:solidFill>
                <a:latin typeface="Arial"/>
                <a:ea typeface="Arial"/>
                <a:cs typeface="Arial"/>
                <a:sym typeface="Arial"/>
              </a:rPr>
              <a:t>Longest backup time.</a:t>
            </a:r>
          </a:p>
        </p:txBody>
      </p:sp>
      <p:sp>
        <p:nvSpPr>
          <p:cNvPr name="TextBox 24" id="24"/>
          <p:cNvSpPr txBox="true"/>
          <p:nvPr/>
        </p:nvSpPr>
        <p:spPr>
          <a:xfrm rot="0">
            <a:off x="6949440" y="3043695"/>
            <a:ext cx="2150354" cy="744369"/>
          </a:xfrm>
          <a:prstGeom prst="rect">
            <a:avLst/>
          </a:prstGeom>
        </p:spPr>
        <p:txBody>
          <a:bodyPr anchor="t" rtlCol="false" tIns="0" lIns="0" bIns="0" rIns="0">
            <a:spAutoFit/>
          </a:bodyPr>
          <a:lstStyle/>
          <a:p>
            <a:pPr algn="l">
              <a:lnSpc>
                <a:spcPts val="1452"/>
              </a:lnSpc>
            </a:pPr>
            <a:r>
              <a:rPr lang="en-US" sz="1200">
                <a:solidFill>
                  <a:srgbClr val="000000"/>
                </a:solidFill>
                <a:latin typeface="Arial"/>
                <a:ea typeface="Arial"/>
                <a:cs typeface="Arial"/>
                <a:sym typeface="Arial"/>
              </a:rPr>
              <a:t>Recovery is time-consuming because the last full backup plus the differential backup are needed.</a:t>
            </a:r>
          </a:p>
        </p:txBody>
      </p:sp>
      <p:sp>
        <p:nvSpPr>
          <p:cNvPr name="TextBox 25" id="25"/>
          <p:cNvSpPr txBox="true"/>
          <p:nvPr/>
        </p:nvSpPr>
        <p:spPr>
          <a:xfrm rot="0">
            <a:off x="6949440" y="5110239"/>
            <a:ext cx="2125580" cy="921153"/>
          </a:xfrm>
          <a:prstGeom prst="rect">
            <a:avLst/>
          </a:prstGeom>
        </p:spPr>
        <p:txBody>
          <a:bodyPr anchor="t" rtlCol="false" tIns="0" lIns="0" bIns="0" rIns="0">
            <a:spAutoFit/>
          </a:bodyPr>
          <a:lstStyle/>
          <a:p>
            <a:pPr algn="l">
              <a:lnSpc>
                <a:spcPts val="1439"/>
              </a:lnSpc>
            </a:pPr>
            <a:r>
              <a:rPr lang="en-US" sz="1200">
                <a:solidFill>
                  <a:srgbClr val="000000"/>
                </a:solidFill>
                <a:latin typeface="Arial"/>
                <a:ea typeface="Arial"/>
                <a:cs typeface="Arial"/>
                <a:sym typeface="Arial"/>
              </a:rPr>
              <a:t>Recovery is most time- consuming baecause the last full backup and all incremental backups since the last full </a:t>
            </a:r>
          </a:p>
          <a:p>
            <a:pPr algn="l">
              <a:lnSpc>
                <a:spcPts val="1248"/>
              </a:lnSpc>
            </a:pPr>
            <a:r>
              <a:rPr lang="en-US" sz="1200">
                <a:solidFill>
                  <a:srgbClr val="000000"/>
                </a:solidFill>
                <a:latin typeface="Arial"/>
                <a:ea typeface="Arial"/>
                <a:cs typeface="Arial"/>
                <a:sym typeface="Arial"/>
              </a:rPr>
              <a:t>backup are needed.</a:t>
            </a:r>
          </a:p>
        </p:txBody>
      </p:sp>
    </p:spTree>
  </p:cSld>
  <p:clrMapOvr>
    <a:masterClrMapping/>
  </p:clrMapOvr>
</p:sld>
</file>

<file path=ppt/slides/slide5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63503" y="615953"/>
            <a:ext cx="9270997" cy="5549903"/>
          </a:xfrm>
          <a:custGeom>
            <a:avLst/>
            <a:gdLst/>
            <a:ahLst/>
            <a:cxnLst/>
            <a:rect r="r" b="b" t="t" l="l"/>
            <a:pathLst>
              <a:path h="5549903" w="9270997">
                <a:moveTo>
                  <a:pt x="0" y="0"/>
                </a:moveTo>
                <a:lnTo>
                  <a:pt x="9270997" y="0"/>
                </a:lnTo>
                <a:lnTo>
                  <a:pt x="9270997" y="5549903"/>
                </a:lnTo>
                <a:lnTo>
                  <a:pt x="0" y="554990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5-43</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91440" y="795185"/>
            <a:ext cx="1145838" cy="217827"/>
          </a:xfrm>
          <a:prstGeom prst="rect">
            <a:avLst/>
          </a:prstGeom>
        </p:spPr>
        <p:txBody>
          <a:bodyPr anchor="t" rtlCol="false" tIns="0" lIns="0" bIns="0" rIns="0">
            <a:spAutoFit/>
          </a:bodyPr>
          <a:lstStyle/>
          <a:p>
            <a:pPr algn="l">
              <a:lnSpc>
                <a:spcPts val="1679"/>
              </a:lnSpc>
            </a:pPr>
            <a:r>
              <a:rPr lang="en-US" b="true" sz="1200">
                <a:solidFill>
                  <a:srgbClr val="FFFFFF"/>
                </a:solidFill>
                <a:latin typeface="Arial Bold"/>
                <a:ea typeface="Arial Bold"/>
                <a:cs typeface="Arial Bold"/>
                <a:sym typeface="Arial Bold"/>
              </a:rPr>
              <a:t>Type of Backup</a:t>
            </a:r>
          </a:p>
        </p:txBody>
      </p:sp>
      <p:sp>
        <p:nvSpPr>
          <p:cNvPr name="TextBox 12" id="12"/>
          <p:cNvSpPr txBox="true"/>
          <p:nvPr/>
        </p:nvSpPr>
        <p:spPr>
          <a:xfrm rot="0">
            <a:off x="2377440" y="795185"/>
            <a:ext cx="854497" cy="217827"/>
          </a:xfrm>
          <a:prstGeom prst="rect">
            <a:avLst/>
          </a:prstGeom>
        </p:spPr>
        <p:txBody>
          <a:bodyPr anchor="t" rtlCol="false" tIns="0" lIns="0" bIns="0" rIns="0">
            <a:spAutoFit/>
          </a:bodyPr>
          <a:lstStyle/>
          <a:p>
            <a:pPr algn="l">
              <a:lnSpc>
                <a:spcPts val="1679"/>
              </a:lnSpc>
            </a:pPr>
            <a:r>
              <a:rPr lang="en-US" b="true" sz="1200">
                <a:solidFill>
                  <a:srgbClr val="FFFFFF"/>
                </a:solidFill>
                <a:latin typeface="Arial Bold"/>
                <a:ea typeface="Arial Bold"/>
                <a:cs typeface="Arial Bold"/>
                <a:sym typeface="Arial Bold"/>
              </a:rPr>
              <a:t>Description</a:t>
            </a:r>
          </a:p>
        </p:txBody>
      </p:sp>
      <p:sp>
        <p:nvSpPr>
          <p:cNvPr name="TextBox 13" id="13"/>
          <p:cNvSpPr txBox="true"/>
          <p:nvPr/>
        </p:nvSpPr>
        <p:spPr>
          <a:xfrm rot="0">
            <a:off x="4663440" y="795185"/>
            <a:ext cx="879729" cy="217827"/>
          </a:xfrm>
          <a:prstGeom prst="rect">
            <a:avLst/>
          </a:prstGeom>
        </p:spPr>
        <p:txBody>
          <a:bodyPr anchor="t" rtlCol="false" tIns="0" lIns="0" bIns="0" rIns="0">
            <a:spAutoFit/>
          </a:bodyPr>
          <a:lstStyle/>
          <a:p>
            <a:pPr algn="l">
              <a:lnSpc>
                <a:spcPts val="1679"/>
              </a:lnSpc>
            </a:pPr>
            <a:r>
              <a:rPr lang="en-US" b="true" sz="1200">
                <a:solidFill>
                  <a:srgbClr val="FFFFFF"/>
                </a:solidFill>
                <a:latin typeface="Arial Bold"/>
                <a:ea typeface="Arial Bold"/>
                <a:cs typeface="Arial Bold"/>
                <a:sym typeface="Arial Bold"/>
              </a:rPr>
              <a:t>Advantages</a:t>
            </a:r>
          </a:p>
        </p:txBody>
      </p:sp>
      <p:sp>
        <p:nvSpPr>
          <p:cNvPr name="TextBox 14" id="14"/>
          <p:cNvSpPr txBox="true"/>
          <p:nvPr/>
        </p:nvSpPr>
        <p:spPr>
          <a:xfrm rot="0">
            <a:off x="6949440" y="795185"/>
            <a:ext cx="1095042" cy="217827"/>
          </a:xfrm>
          <a:prstGeom prst="rect">
            <a:avLst/>
          </a:prstGeom>
        </p:spPr>
        <p:txBody>
          <a:bodyPr anchor="t" rtlCol="false" tIns="0" lIns="0" bIns="0" rIns="0">
            <a:spAutoFit/>
          </a:bodyPr>
          <a:lstStyle/>
          <a:p>
            <a:pPr algn="l">
              <a:lnSpc>
                <a:spcPts val="1679"/>
              </a:lnSpc>
            </a:pPr>
            <a:r>
              <a:rPr lang="en-US" b="true" sz="1200">
                <a:solidFill>
                  <a:srgbClr val="FFFFFF"/>
                </a:solidFill>
                <a:latin typeface="Arial Bold"/>
                <a:ea typeface="Arial Bold"/>
                <a:cs typeface="Arial Bold"/>
                <a:sym typeface="Arial Bold"/>
              </a:rPr>
              <a:t>Disadvantages</a:t>
            </a:r>
          </a:p>
        </p:txBody>
      </p:sp>
      <p:sp>
        <p:nvSpPr>
          <p:cNvPr name="TextBox 15" id="15"/>
          <p:cNvSpPr txBox="true"/>
          <p:nvPr/>
        </p:nvSpPr>
        <p:spPr>
          <a:xfrm rot="0">
            <a:off x="91440" y="4710189"/>
            <a:ext cx="946261" cy="217827"/>
          </a:xfrm>
          <a:prstGeom prst="rect">
            <a:avLst/>
          </a:prstGeom>
        </p:spPr>
        <p:txBody>
          <a:bodyPr anchor="t" rtlCol="false" tIns="0" lIns="0" bIns="0" rIns="0">
            <a:spAutoFit/>
          </a:bodyPr>
          <a:lstStyle/>
          <a:p>
            <a:pPr algn="l">
              <a:lnSpc>
                <a:spcPts val="1679"/>
              </a:lnSpc>
            </a:pPr>
            <a:r>
              <a:rPr lang="en-US" sz="1200">
                <a:solidFill>
                  <a:srgbClr val="000000"/>
                </a:solidFill>
                <a:latin typeface="Arial"/>
                <a:ea typeface="Arial"/>
                <a:cs typeface="Arial"/>
                <a:sym typeface="Arial"/>
              </a:rPr>
              <a:t>Cloud backup</a:t>
            </a:r>
          </a:p>
        </p:txBody>
      </p:sp>
      <p:sp>
        <p:nvSpPr>
          <p:cNvPr name="TextBox 16" id="16"/>
          <p:cNvSpPr txBox="true"/>
          <p:nvPr/>
        </p:nvSpPr>
        <p:spPr>
          <a:xfrm rot="0">
            <a:off x="91440" y="1735341"/>
            <a:ext cx="1171327" cy="217827"/>
          </a:xfrm>
          <a:prstGeom prst="rect">
            <a:avLst/>
          </a:prstGeom>
        </p:spPr>
        <p:txBody>
          <a:bodyPr anchor="t" rtlCol="false" tIns="0" lIns="0" bIns="0" rIns="0">
            <a:spAutoFit/>
          </a:bodyPr>
          <a:lstStyle/>
          <a:p>
            <a:pPr algn="l">
              <a:lnSpc>
                <a:spcPts val="1679"/>
              </a:lnSpc>
            </a:pPr>
            <a:r>
              <a:rPr lang="en-US" sz="1200">
                <a:solidFill>
                  <a:srgbClr val="000000"/>
                </a:solidFill>
                <a:latin typeface="Arial"/>
                <a:ea typeface="Arial"/>
                <a:cs typeface="Arial"/>
                <a:sym typeface="Arial"/>
              </a:rPr>
              <a:t>Selective backup</a:t>
            </a:r>
          </a:p>
        </p:txBody>
      </p:sp>
      <p:sp>
        <p:nvSpPr>
          <p:cNvPr name="TextBox 17" id="17"/>
          <p:cNvSpPr txBox="true"/>
          <p:nvPr/>
        </p:nvSpPr>
        <p:spPr>
          <a:xfrm rot="0">
            <a:off x="91440" y="2888628"/>
            <a:ext cx="1172299" cy="366036"/>
          </a:xfrm>
          <a:prstGeom prst="rect">
            <a:avLst/>
          </a:prstGeom>
        </p:spPr>
        <p:txBody>
          <a:bodyPr anchor="t" rtlCol="false" tIns="0" lIns="0" bIns="0" rIns="0">
            <a:spAutoFit/>
          </a:bodyPr>
          <a:lstStyle/>
          <a:p>
            <a:pPr algn="l">
              <a:lnSpc>
                <a:spcPts val="1391"/>
              </a:lnSpc>
            </a:pPr>
            <a:r>
              <a:rPr lang="en-US" sz="1200">
                <a:solidFill>
                  <a:srgbClr val="000000"/>
                </a:solidFill>
                <a:latin typeface="Arial"/>
                <a:ea typeface="Arial"/>
                <a:cs typeface="Arial"/>
                <a:sym typeface="Arial"/>
              </a:rPr>
              <a:t>Continuous Data Protection (CDP)</a:t>
            </a:r>
          </a:p>
        </p:txBody>
      </p:sp>
      <p:sp>
        <p:nvSpPr>
          <p:cNvPr name="TextBox 18" id="18"/>
          <p:cNvSpPr txBox="true"/>
          <p:nvPr/>
        </p:nvSpPr>
        <p:spPr>
          <a:xfrm rot="0">
            <a:off x="2377440" y="4647324"/>
            <a:ext cx="1785071" cy="358521"/>
          </a:xfrm>
          <a:prstGeom prst="rect">
            <a:avLst/>
          </a:prstGeom>
        </p:spPr>
        <p:txBody>
          <a:bodyPr anchor="t" rtlCol="false" tIns="0" lIns="0" bIns="0" rIns="0">
            <a:spAutoFit/>
          </a:bodyPr>
          <a:lstStyle/>
          <a:p>
            <a:pPr algn="l">
              <a:lnSpc>
                <a:spcPts val="1391"/>
              </a:lnSpc>
            </a:pPr>
            <a:r>
              <a:rPr lang="en-US" sz="1200">
                <a:solidFill>
                  <a:srgbClr val="AF4C0F"/>
                </a:solidFill>
                <a:latin typeface="Arial"/>
                <a:ea typeface="Arial"/>
                <a:cs typeface="Arial"/>
                <a:sym typeface="Arial"/>
              </a:rPr>
              <a:t>Files</a:t>
            </a:r>
            <a:r>
              <a:rPr lang="en-US" sz="1200">
                <a:solidFill>
                  <a:srgbClr val="000000"/>
                </a:solidFill>
                <a:latin typeface="Arial"/>
                <a:ea typeface="Arial"/>
                <a:cs typeface="Arial"/>
                <a:sym typeface="Arial"/>
              </a:rPr>
              <a:t> are backed up to the cloud as they change.</a:t>
            </a:r>
          </a:p>
        </p:txBody>
      </p:sp>
      <p:sp>
        <p:nvSpPr>
          <p:cNvPr name="TextBox 19" id="19"/>
          <p:cNvSpPr txBox="true"/>
          <p:nvPr/>
        </p:nvSpPr>
        <p:spPr>
          <a:xfrm rot="0">
            <a:off x="2377440" y="1581036"/>
            <a:ext cx="1894551" cy="542820"/>
          </a:xfrm>
          <a:prstGeom prst="rect">
            <a:avLst/>
          </a:prstGeom>
        </p:spPr>
        <p:txBody>
          <a:bodyPr anchor="t" rtlCol="false" tIns="0" lIns="0" bIns="0" rIns="0">
            <a:spAutoFit/>
          </a:bodyPr>
          <a:lstStyle/>
          <a:p>
            <a:pPr algn="l">
              <a:lnSpc>
                <a:spcPts val="1391"/>
              </a:lnSpc>
            </a:pPr>
            <a:r>
              <a:rPr lang="en-US" sz="1200">
                <a:solidFill>
                  <a:srgbClr val="000000"/>
                </a:solidFill>
                <a:latin typeface="Arial"/>
                <a:ea typeface="Arial"/>
                <a:cs typeface="Arial"/>
                <a:sym typeface="Arial"/>
              </a:rPr>
              <a:t>Users choose which folders and files to include in a backup.</a:t>
            </a:r>
          </a:p>
        </p:txBody>
      </p:sp>
      <p:sp>
        <p:nvSpPr>
          <p:cNvPr name="TextBox 20" id="20"/>
          <p:cNvSpPr txBox="true"/>
          <p:nvPr/>
        </p:nvSpPr>
        <p:spPr>
          <a:xfrm rot="0">
            <a:off x="2462150" y="2888628"/>
            <a:ext cx="1979876" cy="358521"/>
          </a:xfrm>
          <a:prstGeom prst="rect">
            <a:avLst/>
          </a:prstGeom>
        </p:spPr>
        <p:txBody>
          <a:bodyPr anchor="t" rtlCol="false" tIns="0" lIns="0" bIns="0" rIns="0">
            <a:spAutoFit/>
          </a:bodyPr>
          <a:lstStyle/>
          <a:p>
            <a:pPr algn="l">
              <a:lnSpc>
                <a:spcPts val="1391"/>
              </a:lnSpc>
            </a:pPr>
            <a:r>
              <a:rPr lang="en-US" sz="1200">
                <a:solidFill>
                  <a:srgbClr val="AF4C0F"/>
                </a:solidFill>
                <a:latin typeface="Arial"/>
                <a:ea typeface="Arial"/>
                <a:cs typeface="Arial"/>
                <a:sym typeface="Arial"/>
              </a:rPr>
              <a:t>All data</a:t>
            </a:r>
            <a:r>
              <a:rPr lang="en-US" sz="1200">
                <a:solidFill>
                  <a:srgbClr val="000000"/>
                </a:solidFill>
                <a:latin typeface="Arial"/>
                <a:ea typeface="Arial"/>
                <a:cs typeface="Arial"/>
                <a:sym typeface="Arial"/>
              </a:rPr>
              <a:t> is backed up whenever a change is made.</a:t>
            </a:r>
          </a:p>
        </p:txBody>
      </p:sp>
      <p:sp>
        <p:nvSpPr>
          <p:cNvPr name="TextBox 21" id="21"/>
          <p:cNvSpPr txBox="true"/>
          <p:nvPr/>
        </p:nvSpPr>
        <p:spPr>
          <a:xfrm rot="0">
            <a:off x="4663440" y="2888628"/>
            <a:ext cx="1869748" cy="366036"/>
          </a:xfrm>
          <a:prstGeom prst="rect">
            <a:avLst/>
          </a:prstGeom>
        </p:spPr>
        <p:txBody>
          <a:bodyPr anchor="t" rtlCol="false" tIns="0" lIns="0" bIns="0" rIns="0">
            <a:spAutoFit/>
          </a:bodyPr>
          <a:lstStyle/>
          <a:p>
            <a:pPr algn="l">
              <a:lnSpc>
                <a:spcPts val="1391"/>
              </a:lnSpc>
            </a:pPr>
            <a:r>
              <a:rPr lang="en-US" sz="1200">
                <a:solidFill>
                  <a:srgbClr val="000000"/>
                </a:solidFill>
                <a:latin typeface="Arial"/>
                <a:ea typeface="Arial"/>
                <a:cs typeface="Arial"/>
                <a:sym typeface="Arial"/>
              </a:rPr>
              <a:t>The only real-time backup. Very fast recovery of data.</a:t>
            </a:r>
          </a:p>
        </p:txBody>
      </p:sp>
      <p:sp>
        <p:nvSpPr>
          <p:cNvPr name="TextBox 22" id="22"/>
          <p:cNvSpPr txBox="true"/>
          <p:nvPr/>
        </p:nvSpPr>
        <p:spPr>
          <a:xfrm rot="0">
            <a:off x="4663440" y="1672476"/>
            <a:ext cx="2138591" cy="366036"/>
          </a:xfrm>
          <a:prstGeom prst="rect">
            <a:avLst/>
          </a:prstGeom>
        </p:spPr>
        <p:txBody>
          <a:bodyPr anchor="t" rtlCol="false" tIns="0" lIns="0" bIns="0" rIns="0">
            <a:spAutoFit/>
          </a:bodyPr>
          <a:lstStyle/>
          <a:p>
            <a:pPr algn="l">
              <a:lnSpc>
                <a:spcPts val="1391"/>
              </a:lnSpc>
            </a:pPr>
            <a:r>
              <a:rPr lang="en-US" sz="1200">
                <a:solidFill>
                  <a:srgbClr val="000000"/>
                </a:solidFill>
                <a:latin typeface="Arial"/>
                <a:ea typeface="Arial"/>
                <a:cs typeface="Arial"/>
                <a:sym typeface="Arial"/>
              </a:rPr>
              <a:t>Fast backup method. Provides great flexibility.</a:t>
            </a:r>
          </a:p>
        </p:txBody>
      </p:sp>
      <p:sp>
        <p:nvSpPr>
          <p:cNvPr name="TextBox 23" id="23"/>
          <p:cNvSpPr txBox="true"/>
          <p:nvPr/>
        </p:nvSpPr>
        <p:spPr>
          <a:xfrm rot="0">
            <a:off x="4663440" y="4272039"/>
            <a:ext cx="2179082" cy="1113177"/>
          </a:xfrm>
          <a:prstGeom prst="rect">
            <a:avLst/>
          </a:prstGeom>
        </p:spPr>
        <p:txBody>
          <a:bodyPr anchor="t" rtlCol="false" tIns="0" lIns="0" bIns="0" rIns="0">
            <a:spAutoFit/>
          </a:bodyPr>
          <a:lstStyle/>
          <a:p>
            <a:pPr algn="l">
              <a:lnSpc>
                <a:spcPts val="1452"/>
              </a:lnSpc>
            </a:pPr>
            <a:r>
              <a:rPr lang="en-US" sz="1200">
                <a:solidFill>
                  <a:srgbClr val="000000"/>
                </a:solidFill>
                <a:latin typeface="Arial"/>
                <a:ea typeface="Arial"/>
                <a:cs typeface="Arial"/>
                <a:sym typeface="Arial"/>
              </a:rPr>
              <a:t>Cloud backup provider maintains backup hardware. Files may be retrieved or restored from anywhere with </a:t>
            </a:r>
          </a:p>
          <a:p>
            <a:pPr algn="l">
              <a:lnSpc>
                <a:spcPts val="1152"/>
              </a:lnSpc>
            </a:pPr>
            <a:r>
              <a:rPr lang="en-US" sz="1200">
                <a:solidFill>
                  <a:srgbClr val="000000"/>
                </a:solidFill>
                <a:latin typeface="Arial"/>
                <a:ea typeface="Arial"/>
                <a:cs typeface="Arial"/>
                <a:sym typeface="Arial"/>
              </a:rPr>
              <a:t>an Internet connection and app </a:t>
            </a:r>
          </a:p>
          <a:p>
            <a:pPr algn="l">
              <a:lnSpc>
                <a:spcPts val="1872"/>
              </a:lnSpc>
            </a:pPr>
            <a:r>
              <a:rPr lang="en-US" sz="1200">
                <a:solidFill>
                  <a:srgbClr val="000000"/>
                </a:solidFill>
                <a:latin typeface="Arial"/>
                <a:ea typeface="Arial"/>
                <a:cs typeface="Arial"/>
                <a:sym typeface="Arial"/>
              </a:rPr>
              <a:t>on any device.</a:t>
            </a:r>
          </a:p>
        </p:txBody>
      </p:sp>
      <p:sp>
        <p:nvSpPr>
          <p:cNvPr name="TextBox 24" id="24"/>
          <p:cNvSpPr txBox="true"/>
          <p:nvPr/>
        </p:nvSpPr>
        <p:spPr>
          <a:xfrm rot="0">
            <a:off x="6949440" y="1480071"/>
            <a:ext cx="2065715" cy="744369"/>
          </a:xfrm>
          <a:prstGeom prst="rect">
            <a:avLst/>
          </a:prstGeom>
        </p:spPr>
        <p:txBody>
          <a:bodyPr anchor="t" rtlCol="false" tIns="0" lIns="0" bIns="0" rIns="0">
            <a:spAutoFit/>
          </a:bodyPr>
          <a:lstStyle/>
          <a:p>
            <a:pPr algn="l">
              <a:lnSpc>
                <a:spcPts val="1452"/>
              </a:lnSpc>
            </a:pPr>
            <a:r>
              <a:rPr lang="en-US" sz="1200">
                <a:solidFill>
                  <a:srgbClr val="000000"/>
                </a:solidFill>
                <a:latin typeface="Arial"/>
                <a:ea typeface="Arial"/>
                <a:cs typeface="Arial"/>
                <a:sym typeface="Arial"/>
              </a:rPr>
              <a:t>Difficult to manage individual file backups. Least Manageable of all the backup methods.</a:t>
            </a:r>
          </a:p>
        </p:txBody>
      </p:sp>
      <p:sp>
        <p:nvSpPr>
          <p:cNvPr name="TextBox 25" id="25"/>
          <p:cNvSpPr txBox="true"/>
          <p:nvPr/>
        </p:nvSpPr>
        <p:spPr>
          <a:xfrm rot="0">
            <a:off x="6949440" y="2888628"/>
            <a:ext cx="2126780" cy="366036"/>
          </a:xfrm>
          <a:prstGeom prst="rect">
            <a:avLst/>
          </a:prstGeom>
        </p:spPr>
        <p:txBody>
          <a:bodyPr anchor="t" rtlCol="false" tIns="0" lIns="0" bIns="0" rIns="0">
            <a:spAutoFit/>
          </a:bodyPr>
          <a:lstStyle/>
          <a:p>
            <a:pPr algn="l">
              <a:lnSpc>
                <a:spcPts val="1391"/>
              </a:lnSpc>
            </a:pPr>
            <a:r>
              <a:rPr lang="en-US" sz="1200">
                <a:solidFill>
                  <a:srgbClr val="000000"/>
                </a:solidFill>
                <a:latin typeface="Arial"/>
                <a:ea typeface="Arial"/>
                <a:cs typeface="Arial"/>
                <a:sym typeface="Arial"/>
              </a:rPr>
              <a:t>Very expensive and requires a great amount of storage.</a:t>
            </a:r>
          </a:p>
        </p:txBody>
      </p:sp>
      <p:sp>
        <p:nvSpPr>
          <p:cNvPr name="TextBox 26" id="26"/>
          <p:cNvSpPr txBox="true"/>
          <p:nvPr/>
        </p:nvSpPr>
        <p:spPr>
          <a:xfrm rot="0">
            <a:off x="6949440" y="4373004"/>
            <a:ext cx="2143439" cy="911628"/>
          </a:xfrm>
          <a:prstGeom prst="rect">
            <a:avLst/>
          </a:prstGeom>
        </p:spPr>
        <p:txBody>
          <a:bodyPr anchor="t" rtlCol="false" tIns="0" lIns="0" bIns="0" rIns="0">
            <a:spAutoFit/>
          </a:bodyPr>
          <a:lstStyle/>
          <a:p>
            <a:pPr algn="l">
              <a:lnSpc>
                <a:spcPts val="1391"/>
              </a:lnSpc>
            </a:pPr>
            <a:r>
              <a:rPr lang="en-US" sz="1200">
                <a:solidFill>
                  <a:srgbClr val="000000"/>
                </a:solidFill>
                <a:latin typeface="Arial"/>
                <a:ea typeface="Arial"/>
                <a:cs typeface="Arial"/>
                <a:sym typeface="Arial"/>
              </a:rPr>
              <a:t>Requires an Internet connection and app, otherwise files are marked for</a:t>
            </a:r>
          </a:p>
          <a:p>
            <a:pPr algn="l">
              <a:lnSpc>
                <a:spcPts val="1632"/>
              </a:lnSpc>
            </a:pPr>
            <a:r>
              <a:rPr lang="en-US" sz="1200">
                <a:solidFill>
                  <a:srgbClr val="000000"/>
                </a:solidFill>
                <a:latin typeface="Arial"/>
                <a:ea typeface="Arial"/>
                <a:cs typeface="Arial"/>
                <a:sym typeface="Arial"/>
              </a:rPr>
              <a:t>backup when the computer </a:t>
            </a:r>
          </a:p>
          <a:p>
            <a:pPr algn="l">
              <a:lnSpc>
                <a:spcPts val="1152"/>
              </a:lnSpc>
            </a:pPr>
            <a:r>
              <a:rPr lang="en-US" sz="1200">
                <a:solidFill>
                  <a:srgbClr val="000000"/>
                </a:solidFill>
                <a:latin typeface="Arial"/>
                <a:ea typeface="Arial"/>
                <a:cs typeface="Arial"/>
                <a:sym typeface="Arial"/>
              </a:rPr>
              <a:t>goes back online.</a:t>
            </a:r>
          </a:p>
        </p:txBody>
      </p:sp>
    </p:spTree>
  </p:cSld>
  <p:clrMapOvr>
    <a:masterClrMapping/>
  </p:clrMapOvr>
</p:sld>
</file>

<file path=ppt/slides/slide5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1676400" y="6297616"/>
            <a:ext cx="6444339" cy="528638"/>
            <a:chOff x="0" y="0"/>
            <a:chExt cx="6444348" cy="528638"/>
          </a:xfrm>
        </p:grpSpPr>
        <p:sp>
          <p:nvSpPr>
            <p:cNvPr name="Freeform 8" id="8"/>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9" id="9"/>
          <p:cNvSpPr/>
          <p:nvPr/>
        </p:nvSpPr>
        <p:spPr>
          <a:xfrm flipH="false" flipV="false" rot="0">
            <a:off x="8235696" y="6641592"/>
            <a:ext cx="908304" cy="216408"/>
          </a:xfrm>
          <a:custGeom>
            <a:avLst/>
            <a:gdLst/>
            <a:ahLst/>
            <a:cxnLst/>
            <a:rect r="r" b="b" t="t" l="l"/>
            <a:pathLst>
              <a:path h="216408" w="908304">
                <a:moveTo>
                  <a:pt x="0" y="0"/>
                </a:moveTo>
                <a:lnTo>
                  <a:pt x="908304" y="0"/>
                </a:lnTo>
                <a:lnTo>
                  <a:pt x="908304" y="216408"/>
                </a:lnTo>
                <a:lnTo>
                  <a:pt x="0" y="216408"/>
                </a:lnTo>
                <a:lnTo>
                  <a:pt x="0" y="0"/>
                </a:lnTo>
                <a:close/>
              </a:path>
            </a:pathLst>
          </a:custGeom>
          <a:blipFill>
            <a:blip r:embed="rId4"/>
            <a:stretch>
              <a:fillRect l="0" t="0" r="0" b="0"/>
            </a:stretch>
          </a:blipFill>
        </p:spPr>
      </p:sp>
      <p:grpSp>
        <p:nvGrpSpPr>
          <p:cNvPr name="Group 10" id="10"/>
          <p:cNvGrpSpPr>
            <a:grpSpLocks noChangeAspect="true"/>
          </p:cNvGrpSpPr>
          <p:nvPr/>
        </p:nvGrpSpPr>
        <p:grpSpPr>
          <a:xfrm rot="0">
            <a:off x="8534400" y="6248400"/>
            <a:ext cx="609600" cy="609600"/>
            <a:chOff x="0" y="0"/>
            <a:chExt cx="609600" cy="609600"/>
          </a:xfrm>
        </p:grpSpPr>
        <p:sp>
          <p:nvSpPr>
            <p:cNvPr name="Freeform 11" id="11"/>
            <p:cNvSpPr/>
            <p:nvPr/>
          </p:nvSpPr>
          <p:spPr>
            <a:xfrm flipH="false" flipV="false" rot="0">
              <a:off x="0" y="0"/>
              <a:ext cx="609600" cy="609600"/>
            </a:xfrm>
            <a:custGeom>
              <a:avLst/>
              <a:gdLst/>
              <a:ahLst/>
              <a:cxnLst/>
              <a:rect r="r" b="b" t="t" l="l"/>
              <a:pathLst>
                <a:path h="609600" w="609600">
                  <a:moveTo>
                    <a:pt x="0" y="0"/>
                  </a:moveTo>
                  <a:lnTo>
                    <a:pt x="609600" y="0"/>
                  </a:lnTo>
                  <a:lnTo>
                    <a:pt x="609600" y="609600"/>
                  </a:lnTo>
                  <a:lnTo>
                    <a:pt x="0" y="609600"/>
                  </a:lnTo>
                  <a:close/>
                </a:path>
              </a:pathLst>
            </a:custGeom>
            <a:solidFill>
              <a:srgbClr val="005F86"/>
            </a:solidFill>
          </p:spPr>
        </p:sp>
      </p:grpSp>
      <p:sp>
        <p:nvSpPr>
          <p:cNvPr name="Freeform 12" id="12"/>
          <p:cNvSpPr/>
          <p:nvPr/>
        </p:nvSpPr>
        <p:spPr>
          <a:xfrm flipH="false" flipV="false" rot="0">
            <a:off x="837320" y="320154"/>
            <a:ext cx="6352535" cy="5702844"/>
          </a:xfrm>
          <a:custGeom>
            <a:avLst/>
            <a:gdLst/>
            <a:ahLst/>
            <a:cxnLst/>
            <a:rect r="r" b="b" t="t" l="l"/>
            <a:pathLst>
              <a:path h="5702844" w="6352535">
                <a:moveTo>
                  <a:pt x="0" y="0"/>
                </a:moveTo>
                <a:lnTo>
                  <a:pt x="6352535" y="0"/>
                </a:lnTo>
                <a:lnTo>
                  <a:pt x="6352535" y="5702843"/>
                </a:lnTo>
                <a:lnTo>
                  <a:pt x="0" y="5702843"/>
                </a:lnTo>
                <a:lnTo>
                  <a:pt x="0" y="0"/>
                </a:lnTo>
                <a:close/>
              </a:path>
            </a:pathLst>
          </a:custGeom>
          <a:blipFill>
            <a:blip r:embed="rId5"/>
            <a:stretch>
              <a:fillRect l="0" t="0" r="0" b="0"/>
            </a:stretch>
          </a:blipFill>
        </p:spPr>
      </p:sp>
      <p:sp>
        <p:nvSpPr>
          <p:cNvPr name="TextBox 13" id="13"/>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5-44</a:t>
            </a:r>
          </a:p>
        </p:txBody>
      </p:sp>
      <p:sp>
        <p:nvSpPr>
          <p:cNvPr name="TextBox 14" id="14"/>
          <p:cNvSpPr txBox="true"/>
          <p:nvPr/>
        </p:nvSpPr>
        <p:spPr>
          <a:xfrm rot="0">
            <a:off x="1676400" y="6416488"/>
            <a:ext cx="2095243" cy="162963"/>
          </a:xfrm>
          <a:prstGeom prst="rect">
            <a:avLst/>
          </a:prstGeom>
        </p:spPr>
        <p:txBody>
          <a:bodyPr anchor="t" rtlCol="false" tIns="0" lIns="0" bIns="0" rIns="0">
            <a:spAutoFit/>
          </a:bodyPr>
          <a:lstStyle/>
          <a:p>
            <a:pPr algn="l">
              <a:lnSpc>
                <a:spcPts val="1205"/>
              </a:lnSpc>
            </a:pPr>
            <a:r>
              <a:rPr lang="en-US" b="true" sz="999" spc="6">
                <a:solidFill>
                  <a:srgbClr val="FFFFFF"/>
                </a:solidFill>
                <a:latin typeface="Arial Bold"/>
                <a:ea typeface="Arial Bold"/>
                <a:cs typeface="Arial Bold"/>
                <a:sym typeface="Arial Bold"/>
              </a:rPr>
              <a:t>© 2018 Cengage</a:t>
            </a:r>
            <a:r>
              <a:rPr lang="en-US" sz="999" spc="6">
                <a:solidFill>
                  <a:srgbClr val="FFFFFF"/>
                </a:solidFill>
                <a:latin typeface="Arial"/>
                <a:ea typeface="Arial"/>
                <a:cs typeface="Arial"/>
                <a:sym typeface="Arial"/>
              </a:rPr>
              <a:t>版權所有，為課本著作</a:t>
            </a:r>
          </a:p>
        </p:txBody>
      </p:sp>
      <p:sp>
        <p:nvSpPr>
          <p:cNvPr name="TextBox 15" id="15"/>
          <p:cNvSpPr txBox="true"/>
          <p:nvPr/>
        </p:nvSpPr>
        <p:spPr>
          <a:xfrm rot="0">
            <a:off x="1676400" y="6399562"/>
            <a:ext cx="1496158" cy="368722"/>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、未經授權重製和公開散</a:t>
            </a:r>
            <a:r>
              <a:rPr lang="en-US" sz="980">
                <a:solidFill>
                  <a:srgbClr val="000000"/>
                </a:solidFill>
                <a:latin typeface="Arimo"/>
                <a:ea typeface="Arimo"/>
                <a:cs typeface="Arimo"/>
                <a:sym typeface="Arimo"/>
              </a:rPr>
              <a:t> </a:t>
            </a:r>
          </a:p>
        </p:txBody>
      </p:sp>
      <p:sp>
        <p:nvSpPr>
          <p:cNvPr name="TextBox 16" id="16"/>
          <p:cNvSpPr txBox="true"/>
          <p:nvPr/>
        </p:nvSpPr>
        <p:spPr>
          <a:xfrm rot="0">
            <a:off x="3733733" y="6409649"/>
            <a:ext cx="129540" cy="152714"/>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之</a:t>
            </a:r>
          </a:p>
        </p:txBody>
      </p:sp>
      <p:sp>
        <p:nvSpPr>
          <p:cNvPr name="TextBox 17" id="17"/>
          <p:cNvSpPr txBox="true"/>
          <p:nvPr/>
        </p:nvSpPr>
        <p:spPr>
          <a:xfrm rot="0">
            <a:off x="3066098" y="6562049"/>
            <a:ext cx="129540" cy="152714"/>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佈</a:t>
            </a:r>
          </a:p>
        </p:txBody>
      </p:sp>
      <p:sp>
        <p:nvSpPr>
          <p:cNvPr name="TextBox 18" id="18"/>
          <p:cNvSpPr txBox="true"/>
          <p:nvPr/>
        </p:nvSpPr>
        <p:spPr>
          <a:xfrm rot="0">
            <a:off x="3822316" y="6399428"/>
            <a:ext cx="4378519" cy="368979"/>
          </a:xfrm>
          <a:prstGeom prst="rect">
            <a:avLst/>
          </a:prstGeom>
        </p:spPr>
        <p:txBody>
          <a:bodyPr anchor="t" rtlCol="false" tIns="0" lIns="0" bIns="0" rIns="0">
            <a:spAutoFit/>
          </a:bodyPr>
          <a:lstStyle/>
          <a:p>
            <a:pPr algn="l">
              <a:lnSpc>
                <a:spcPts val="1182"/>
              </a:lnSpc>
            </a:pP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延伸教材，亦受著作權法</a:t>
            </a: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之規範保護，僅作為授課教學使用，禁止列印、影印</a:t>
            </a:r>
          </a:p>
        </p:txBody>
      </p:sp>
      <p:sp>
        <p:nvSpPr>
          <p:cNvPr name="TextBox 19" id="19"/>
          <p:cNvSpPr txBox="true"/>
          <p:nvPr/>
        </p:nvSpPr>
        <p:spPr>
          <a:xfrm rot="0">
            <a:off x="2834640" y="6351803"/>
            <a:ext cx="2357895" cy="416604"/>
          </a:xfrm>
          <a:prstGeom prst="rect">
            <a:avLst/>
          </a:prstGeom>
        </p:spPr>
        <p:txBody>
          <a:bodyPr anchor="t" rtlCol="false" tIns="0" lIns="0" bIns="0" rIns="0">
            <a:spAutoFit/>
          </a:bodyPr>
          <a:lstStyle/>
          <a:p>
            <a:pPr algn="l">
              <a:lnSpc>
                <a:spcPts val="3359"/>
              </a:lnSpc>
            </a:pPr>
            <a:r>
              <a:rPr lang="en-US" sz="2400" spc="2">
                <a:solidFill>
                  <a:srgbClr val="000000"/>
                </a:solidFill>
                <a:latin typeface="Arial"/>
                <a:ea typeface="Arial"/>
                <a:cs typeface="Arial"/>
                <a:sym typeface="Arial"/>
              </a:rPr>
              <a:t>©2016Cengage</a:t>
            </a:r>
          </a:p>
        </p:txBody>
      </p:sp>
      <p:sp>
        <p:nvSpPr>
          <p:cNvPr name="TextBox 20" id="20"/>
          <p:cNvSpPr txBox="true"/>
          <p:nvPr/>
        </p:nvSpPr>
        <p:spPr>
          <a:xfrm rot="0">
            <a:off x="8755066" y="6458369"/>
            <a:ext cx="172250" cy="217827"/>
          </a:xfrm>
          <a:prstGeom prst="rect">
            <a:avLst/>
          </a:prstGeom>
        </p:spPr>
        <p:txBody>
          <a:bodyPr anchor="t" rtlCol="false" tIns="0" lIns="0" bIns="0" rIns="0">
            <a:spAutoFit/>
          </a:bodyPr>
          <a:lstStyle/>
          <a:p>
            <a:pPr algn="l">
              <a:lnSpc>
                <a:spcPts val="1679"/>
              </a:lnSpc>
            </a:pPr>
            <a:r>
              <a:rPr lang="en-US" b="true" sz="1200">
                <a:solidFill>
                  <a:srgbClr val="EEEBCA"/>
                </a:solidFill>
                <a:latin typeface="Arial Bold"/>
                <a:ea typeface="Arial Bold"/>
                <a:cs typeface="Arial Bold"/>
                <a:sym typeface="Arial Bold"/>
              </a:rPr>
              <a:t>44</a:t>
            </a:r>
          </a:p>
        </p:txBody>
      </p:sp>
    </p:spTree>
  </p:cSld>
  <p:clrMapOvr>
    <a:masterClrMapping/>
  </p:clrMapOvr>
</p:sld>
</file>

<file path=ppt/slides/slide5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1676400" y="6297616"/>
            <a:ext cx="6444339" cy="528638"/>
            <a:chOff x="0" y="0"/>
            <a:chExt cx="6444348" cy="528638"/>
          </a:xfrm>
        </p:grpSpPr>
        <p:sp>
          <p:nvSpPr>
            <p:cNvPr name="Freeform 8" id="8"/>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9" id="9"/>
          <p:cNvSpPr/>
          <p:nvPr/>
        </p:nvSpPr>
        <p:spPr>
          <a:xfrm flipH="false" flipV="false" rot="0">
            <a:off x="8235696" y="6641592"/>
            <a:ext cx="908304" cy="216408"/>
          </a:xfrm>
          <a:custGeom>
            <a:avLst/>
            <a:gdLst/>
            <a:ahLst/>
            <a:cxnLst/>
            <a:rect r="r" b="b" t="t" l="l"/>
            <a:pathLst>
              <a:path h="216408" w="908304">
                <a:moveTo>
                  <a:pt x="0" y="0"/>
                </a:moveTo>
                <a:lnTo>
                  <a:pt x="908304" y="0"/>
                </a:lnTo>
                <a:lnTo>
                  <a:pt x="908304" y="216408"/>
                </a:lnTo>
                <a:lnTo>
                  <a:pt x="0" y="216408"/>
                </a:lnTo>
                <a:lnTo>
                  <a:pt x="0" y="0"/>
                </a:lnTo>
                <a:close/>
              </a:path>
            </a:pathLst>
          </a:custGeom>
          <a:blipFill>
            <a:blip r:embed="rId4"/>
            <a:stretch>
              <a:fillRect l="0" t="0" r="0" b="0"/>
            </a:stretch>
          </a:blipFill>
        </p:spPr>
      </p:sp>
      <p:grpSp>
        <p:nvGrpSpPr>
          <p:cNvPr name="Group 10" id="10"/>
          <p:cNvGrpSpPr>
            <a:grpSpLocks noChangeAspect="true"/>
          </p:cNvGrpSpPr>
          <p:nvPr/>
        </p:nvGrpSpPr>
        <p:grpSpPr>
          <a:xfrm rot="0">
            <a:off x="8534400" y="6248400"/>
            <a:ext cx="609600" cy="609600"/>
            <a:chOff x="0" y="0"/>
            <a:chExt cx="609600" cy="609600"/>
          </a:xfrm>
        </p:grpSpPr>
        <p:sp>
          <p:nvSpPr>
            <p:cNvPr name="Freeform 11" id="11"/>
            <p:cNvSpPr/>
            <p:nvPr/>
          </p:nvSpPr>
          <p:spPr>
            <a:xfrm flipH="false" flipV="false" rot="0">
              <a:off x="0" y="0"/>
              <a:ext cx="609600" cy="609600"/>
            </a:xfrm>
            <a:custGeom>
              <a:avLst/>
              <a:gdLst/>
              <a:ahLst/>
              <a:cxnLst/>
              <a:rect r="r" b="b" t="t" l="l"/>
              <a:pathLst>
                <a:path h="609600" w="609600">
                  <a:moveTo>
                    <a:pt x="0" y="0"/>
                  </a:moveTo>
                  <a:lnTo>
                    <a:pt x="609600" y="0"/>
                  </a:lnTo>
                  <a:lnTo>
                    <a:pt x="609600" y="609600"/>
                  </a:lnTo>
                  <a:lnTo>
                    <a:pt x="0" y="609600"/>
                  </a:lnTo>
                  <a:close/>
                </a:path>
              </a:pathLst>
            </a:custGeom>
            <a:solidFill>
              <a:srgbClr val="005F86"/>
            </a:solidFill>
          </p:spPr>
        </p:sp>
      </p:grpSp>
      <p:sp>
        <p:nvSpPr>
          <p:cNvPr name="Freeform 12" id="12"/>
          <p:cNvSpPr/>
          <p:nvPr/>
        </p:nvSpPr>
        <p:spPr>
          <a:xfrm flipH="false" flipV="false" rot="0">
            <a:off x="0" y="0"/>
            <a:ext cx="7848600" cy="6842112"/>
          </a:xfrm>
          <a:custGeom>
            <a:avLst/>
            <a:gdLst/>
            <a:ahLst/>
            <a:cxnLst/>
            <a:rect r="r" b="b" t="t" l="l"/>
            <a:pathLst>
              <a:path h="6842112" w="7848600">
                <a:moveTo>
                  <a:pt x="0" y="0"/>
                </a:moveTo>
                <a:lnTo>
                  <a:pt x="7848600" y="0"/>
                </a:lnTo>
                <a:lnTo>
                  <a:pt x="7848600" y="6842112"/>
                </a:lnTo>
                <a:lnTo>
                  <a:pt x="0" y="6842112"/>
                </a:lnTo>
                <a:lnTo>
                  <a:pt x="0" y="0"/>
                </a:lnTo>
                <a:close/>
              </a:path>
            </a:pathLst>
          </a:custGeom>
          <a:blipFill>
            <a:blip r:embed="rId5"/>
            <a:stretch>
              <a:fillRect l="0" t="0" r="0" b="0"/>
            </a:stretch>
          </a:blipFill>
        </p:spPr>
      </p:sp>
      <p:sp>
        <p:nvSpPr>
          <p:cNvPr name="TextBox 13" id="13"/>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5-45</a:t>
            </a:r>
          </a:p>
        </p:txBody>
      </p:sp>
      <p:sp>
        <p:nvSpPr>
          <p:cNvPr name="TextBox 14" id="14"/>
          <p:cNvSpPr txBox="true"/>
          <p:nvPr/>
        </p:nvSpPr>
        <p:spPr>
          <a:xfrm rot="0">
            <a:off x="1676400" y="6416488"/>
            <a:ext cx="2095243" cy="162963"/>
          </a:xfrm>
          <a:prstGeom prst="rect">
            <a:avLst/>
          </a:prstGeom>
        </p:spPr>
        <p:txBody>
          <a:bodyPr anchor="t" rtlCol="false" tIns="0" lIns="0" bIns="0" rIns="0">
            <a:spAutoFit/>
          </a:bodyPr>
          <a:lstStyle/>
          <a:p>
            <a:pPr algn="l">
              <a:lnSpc>
                <a:spcPts val="1205"/>
              </a:lnSpc>
            </a:pPr>
            <a:r>
              <a:rPr lang="en-US" b="true" sz="999" spc="6">
                <a:solidFill>
                  <a:srgbClr val="FFFFFF"/>
                </a:solidFill>
                <a:latin typeface="Arial Bold"/>
                <a:ea typeface="Arial Bold"/>
                <a:cs typeface="Arial Bold"/>
                <a:sym typeface="Arial Bold"/>
              </a:rPr>
              <a:t>© 2018 Cengage</a:t>
            </a:r>
            <a:r>
              <a:rPr lang="en-US" sz="999" spc="6">
                <a:solidFill>
                  <a:srgbClr val="FFFFFF"/>
                </a:solidFill>
                <a:latin typeface="Arial"/>
                <a:ea typeface="Arial"/>
                <a:cs typeface="Arial"/>
                <a:sym typeface="Arial"/>
              </a:rPr>
              <a:t>版權所有，為課本著作</a:t>
            </a:r>
          </a:p>
        </p:txBody>
      </p:sp>
      <p:sp>
        <p:nvSpPr>
          <p:cNvPr name="TextBox 15" id="15"/>
          <p:cNvSpPr txBox="true"/>
          <p:nvPr/>
        </p:nvSpPr>
        <p:spPr>
          <a:xfrm rot="0">
            <a:off x="1676400" y="6399562"/>
            <a:ext cx="1496158" cy="368722"/>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、未經授權重製和公開散</a:t>
            </a:r>
            <a:r>
              <a:rPr lang="en-US" sz="980">
                <a:solidFill>
                  <a:srgbClr val="000000"/>
                </a:solidFill>
                <a:latin typeface="Arimo"/>
                <a:ea typeface="Arimo"/>
                <a:cs typeface="Arimo"/>
                <a:sym typeface="Arimo"/>
              </a:rPr>
              <a:t> </a:t>
            </a:r>
          </a:p>
        </p:txBody>
      </p:sp>
      <p:sp>
        <p:nvSpPr>
          <p:cNvPr name="TextBox 16" id="16"/>
          <p:cNvSpPr txBox="true"/>
          <p:nvPr/>
        </p:nvSpPr>
        <p:spPr>
          <a:xfrm rot="0">
            <a:off x="3733733" y="6409649"/>
            <a:ext cx="129540" cy="152714"/>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之</a:t>
            </a:r>
          </a:p>
        </p:txBody>
      </p:sp>
      <p:sp>
        <p:nvSpPr>
          <p:cNvPr name="TextBox 17" id="17"/>
          <p:cNvSpPr txBox="true"/>
          <p:nvPr/>
        </p:nvSpPr>
        <p:spPr>
          <a:xfrm rot="0">
            <a:off x="3066098" y="6562049"/>
            <a:ext cx="129540" cy="152714"/>
          </a:xfrm>
          <a:prstGeom prst="rect">
            <a:avLst/>
          </a:prstGeom>
        </p:spPr>
        <p:txBody>
          <a:bodyPr anchor="t" rtlCol="false" tIns="0" lIns="0" bIns="0" rIns="0">
            <a:spAutoFit/>
          </a:bodyPr>
          <a:lstStyle/>
          <a:p>
            <a:pPr algn="l">
              <a:lnSpc>
                <a:spcPts val="1182"/>
              </a:lnSpc>
            </a:pPr>
            <a:r>
              <a:rPr lang="en-US" sz="980">
                <a:solidFill>
                  <a:srgbClr val="FFFFFF"/>
                </a:solidFill>
                <a:latin typeface="Arimo"/>
                <a:ea typeface="Arimo"/>
                <a:cs typeface="Arimo"/>
                <a:sym typeface="Arimo"/>
              </a:rPr>
              <a:t>佈</a:t>
            </a:r>
          </a:p>
        </p:txBody>
      </p:sp>
      <p:sp>
        <p:nvSpPr>
          <p:cNvPr name="TextBox 18" id="18"/>
          <p:cNvSpPr txBox="true"/>
          <p:nvPr/>
        </p:nvSpPr>
        <p:spPr>
          <a:xfrm rot="0">
            <a:off x="3822316" y="6399428"/>
            <a:ext cx="4378519" cy="368979"/>
          </a:xfrm>
          <a:prstGeom prst="rect">
            <a:avLst/>
          </a:prstGeom>
        </p:spPr>
        <p:txBody>
          <a:bodyPr anchor="t" rtlCol="false" tIns="0" lIns="0" bIns="0" rIns="0">
            <a:spAutoFit/>
          </a:bodyPr>
          <a:lstStyle/>
          <a:p>
            <a:pPr algn="l">
              <a:lnSpc>
                <a:spcPts val="1182"/>
              </a:lnSpc>
            </a:pP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延伸教材，亦受著作權法</a:t>
            </a: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之規範保護，僅作為授課教學使用，禁止列印、影印</a:t>
            </a:r>
          </a:p>
        </p:txBody>
      </p:sp>
      <p:sp>
        <p:nvSpPr>
          <p:cNvPr name="TextBox 19" id="19"/>
          <p:cNvSpPr txBox="true"/>
          <p:nvPr/>
        </p:nvSpPr>
        <p:spPr>
          <a:xfrm rot="0">
            <a:off x="2834640" y="6351803"/>
            <a:ext cx="2357895" cy="416604"/>
          </a:xfrm>
          <a:prstGeom prst="rect">
            <a:avLst/>
          </a:prstGeom>
        </p:spPr>
        <p:txBody>
          <a:bodyPr anchor="t" rtlCol="false" tIns="0" lIns="0" bIns="0" rIns="0">
            <a:spAutoFit/>
          </a:bodyPr>
          <a:lstStyle/>
          <a:p>
            <a:pPr algn="l">
              <a:lnSpc>
                <a:spcPts val="3359"/>
              </a:lnSpc>
            </a:pPr>
            <a:r>
              <a:rPr lang="en-US" sz="2400" spc="2">
                <a:solidFill>
                  <a:srgbClr val="000000"/>
                </a:solidFill>
                <a:latin typeface="Arial"/>
                <a:ea typeface="Arial"/>
                <a:cs typeface="Arial"/>
                <a:sym typeface="Arial"/>
              </a:rPr>
              <a:t>©2016Cengage</a:t>
            </a:r>
          </a:p>
        </p:txBody>
      </p:sp>
      <p:sp>
        <p:nvSpPr>
          <p:cNvPr name="TextBox 20" id="20"/>
          <p:cNvSpPr txBox="true"/>
          <p:nvPr/>
        </p:nvSpPr>
        <p:spPr>
          <a:xfrm rot="0">
            <a:off x="8755066" y="6458369"/>
            <a:ext cx="172250" cy="217827"/>
          </a:xfrm>
          <a:prstGeom prst="rect">
            <a:avLst/>
          </a:prstGeom>
        </p:spPr>
        <p:txBody>
          <a:bodyPr anchor="t" rtlCol="false" tIns="0" lIns="0" bIns="0" rIns="0">
            <a:spAutoFit/>
          </a:bodyPr>
          <a:lstStyle/>
          <a:p>
            <a:pPr algn="l">
              <a:lnSpc>
                <a:spcPts val="1679"/>
              </a:lnSpc>
            </a:pPr>
            <a:r>
              <a:rPr lang="en-US" b="true" sz="1200">
                <a:solidFill>
                  <a:srgbClr val="EEEBCA"/>
                </a:solidFill>
                <a:latin typeface="Arial Bold"/>
                <a:ea typeface="Arial Bold"/>
                <a:cs typeface="Arial Bold"/>
                <a:sym typeface="Arial Bold"/>
              </a:rPr>
              <a:t>45</a:t>
            </a:r>
          </a:p>
        </p:txBody>
      </p:sp>
    </p:spTree>
  </p:cSld>
  <p:clrMapOvr>
    <a:masterClrMapping/>
  </p:clrMapOvr>
</p:sld>
</file>

<file path=ppt/slides/slide54.xml><?xml version="1.0" encoding="utf-8"?>
<p:sld xmlns:p="http://schemas.openxmlformats.org/presentationml/2006/main" xmlns:a="http://schemas.openxmlformats.org/drawingml/2006/main" xmlns:r="http://schemas.openxmlformats.org/officeDocument/2006/relationships">
  <p:cSld>
    <p:bg>
      <p:bgPr>
        <a:solidFill>
          <a:srgbClr val="FFF8F8"/>
        </a:solidFill>
      </p:bgPr>
    </p:bg>
    <p:spTree>
      <p:nvGrpSpPr>
        <p:cNvPr id="1" name=""/>
        <p:cNvGrpSpPr/>
        <p:nvPr/>
      </p:nvGrpSpPr>
      <p:grpSpPr>
        <a:xfrm>
          <a:off x="0" y="0"/>
          <a:ext cx="0" cy="0"/>
          <a:chOff x="0" y="0"/>
          <a:chExt cx="0" cy="0"/>
        </a:xfrm>
      </p:grpSpPr>
      <p:sp>
        <p:nvSpPr>
          <p:cNvPr name="Freeform 2" id="2"/>
          <p:cNvSpPr/>
          <p:nvPr/>
        </p:nvSpPr>
        <p:spPr>
          <a:xfrm flipH="false" flipV="false" rot="0">
            <a:off x="-99556" y="3551293"/>
            <a:ext cx="3233057" cy="3233057"/>
          </a:xfrm>
          <a:custGeom>
            <a:avLst/>
            <a:gdLst/>
            <a:ahLst/>
            <a:cxnLst/>
            <a:rect r="r" b="b" t="t" l="l"/>
            <a:pathLst>
              <a:path h="3233057" w="3233057">
                <a:moveTo>
                  <a:pt x="0" y="0"/>
                </a:moveTo>
                <a:lnTo>
                  <a:pt x="3233057" y="0"/>
                </a:lnTo>
                <a:lnTo>
                  <a:pt x="3233057" y="3233057"/>
                </a:lnTo>
                <a:lnTo>
                  <a:pt x="0" y="32330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6074520" y="73650"/>
            <a:ext cx="3233057" cy="3233057"/>
          </a:xfrm>
          <a:custGeom>
            <a:avLst/>
            <a:gdLst/>
            <a:ahLst/>
            <a:cxnLst/>
            <a:rect r="r" b="b" t="t" l="l"/>
            <a:pathLst>
              <a:path h="3233057" w="3233057">
                <a:moveTo>
                  <a:pt x="3233057" y="3233057"/>
                </a:moveTo>
                <a:lnTo>
                  <a:pt x="0" y="3233057"/>
                </a:lnTo>
                <a:lnTo>
                  <a:pt x="0" y="0"/>
                </a:lnTo>
                <a:lnTo>
                  <a:pt x="3233057" y="0"/>
                </a:lnTo>
                <a:lnTo>
                  <a:pt x="3233057" y="3233057"/>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646611" y="842554"/>
            <a:ext cx="7850777" cy="5172891"/>
            <a:chOff x="0" y="0"/>
            <a:chExt cx="3289514" cy="2167467"/>
          </a:xfrm>
        </p:grpSpPr>
        <p:sp>
          <p:nvSpPr>
            <p:cNvPr name="Freeform 5" id="5"/>
            <p:cNvSpPr/>
            <p:nvPr/>
          </p:nvSpPr>
          <p:spPr>
            <a:xfrm flipH="false" flipV="false" rot="0">
              <a:off x="0" y="0"/>
              <a:ext cx="3289514" cy="2167467"/>
            </a:xfrm>
            <a:custGeom>
              <a:avLst/>
              <a:gdLst/>
              <a:ahLst/>
              <a:cxnLst/>
              <a:rect r="r" b="b" t="t" l="l"/>
              <a:pathLst>
                <a:path h="2167467" w="3289514">
                  <a:moveTo>
                    <a:pt x="0" y="0"/>
                  </a:moveTo>
                  <a:lnTo>
                    <a:pt x="3289514" y="0"/>
                  </a:lnTo>
                  <a:lnTo>
                    <a:pt x="3289514" y="2167467"/>
                  </a:lnTo>
                  <a:lnTo>
                    <a:pt x="0" y="2167467"/>
                  </a:lnTo>
                  <a:close/>
                </a:path>
              </a:pathLst>
            </a:custGeom>
            <a:solidFill>
              <a:srgbClr val="FFFFFF"/>
            </a:solidFill>
          </p:spPr>
        </p:sp>
        <p:sp>
          <p:nvSpPr>
            <p:cNvPr name="TextBox 6" id="6"/>
            <p:cNvSpPr txBox="true"/>
            <p:nvPr/>
          </p:nvSpPr>
          <p:spPr>
            <a:xfrm>
              <a:off x="0" y="-19050"/>
              <a:ext cx="3289514" cy="2186517"/>
            </a:xfrm>
            <a:prstGeom prst="rect">
              <a:avLst/>
            </a:prstGeom>
          </p:spPr>
          <p:txBody>
            <a:bodyPr anchor="ctr" rtlCol="false" tIns="30722" lIns="30722" bIns="30722" rIns="30722"/>
            <a:lstStyle/>
            <a:p>
              <a:pPr algn="ctr">
                <a:lnSpc>
                  <a:spcPts val="1693"/>
                </a:lnSpc>
                <a:spcBef>
                  <a:spcPct val="0"/>
                </a:spcBef>
              </a:pPr>
            </a:p>
          </p:txBody>
        </p:sp>
      </p:grpSp>
      <p:sp>
        <p:nvSpPr>
          <p:cNvPr name="Freeform 7" id="7"/>
          <p:cNvSpPr/>
          <p:nvPr/>
        </p:nvSpPr>
        <p:spPr>
          <a:xfrm flipH="false" flipV="true" rot="0">
            <a:off x="-374715" y="195943"/>
            <a:ext cx="2586446" cy="2586446"/>
          </a:xfrm>
          <a:custGeom>
            <a:avLst/>
            <a:gdLst/>
            <a:ahLst/>
            <a:cxnLst/>
            <a:rect r="r" b="b" t="t" l="l"/>
            <a:pathLst>
              <a:path h="2586446" w="2586446">
                <a:moveTo>
                  <a:pt x="0" y="2586446"/>
                </a:moveTo>
                <a:lnTo>
                  <a:pt x="2586446" y="2586446"/>
                </a:lnTo>
                <a:lnTo>
                  <a:pt x="2586446" y="0"/>
                </a:lnTo>
                <a:lnTo>
                  <a:pt x="0" y="0"/>
                </a:lnTo>
                <a:lnTo>
                  <a:pt x="0" y="2586446"/>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true" flipV="false" rot="0">
            <a:off x="6721131" y="4197904"/>
            <a:ext cx="2586446" cy="2586446"/>
          </a:xfrm>
          <a:custGeom>
            <a:avLst/>
            <a:gdLst/>
            <a:ahLst/>
            <a:cxnLst/>
            <a:rect r="r" b="b" t="t" l="l"/>
            <a:pathLst>
              <a:path h="2586446" w="2586446">
                <a:moveTo>
                  <a:pt x="2586446" y="0"/>
                </a:moveTo>
                <a:lnTo>
                  <a:pt x="0" y="0"/>
                </a:lnTo>
                <a:lnTo>
                  <a:pt x="0" y="2586446"/>
                </a:lnTo>
                <a:lnTo>
                  <a:pt x="2586446" y="2586446"/>
                </a:lnTo>
                <a:lnTo>
                  <a:pt x="2586446" y="0"/>
                </a:lnTo>
                <a:close/>
              </a:path>
            </a:pathLst>
          </a:custGeom>
          <a:blipFill>
            <a:blip r:embed="rId8">
              <a:extLst>
                <a:ext uri="{96DAC541-7B7A-43D3-8B79-37D633B846F1}">
                  <asvg:svgBlip xmlns:asvg="http://schemas.microsoft.com/office/drawing/2016/SVG/main" r:embed="rId9"/>
                </a:ext>
              </a:extLst>
            </a:blip>
            <a:stretch>
              <a:fillRect l="0" t="0" r="0" b="0"/>
            </a:stretch>
          </a:blipFill>
        </p:spPr>
      </p:sp>
      <p:pic>
        <p:nvPicPr>
          <p:cNvPr name="Picture 9" id="9"/>
          <p:cNvPicPr>
            <a:picLocks noChangeAspect="true"/>
          </p:cNvPicPr>
          <p:nvPr>
            <a:videoFile r:link="rId11"/>
          </p:nvPr>
        </p:nvPicPr>
        <p:blipFill>
          <a:blip r:embed="rId10"/>
          <a:stretch>
            <a:fillRect/>
          </a:stretch>
        </p:blipFill>
        <p:spPr>
          <a:xfrm rot="0">
            <a:off x="0" y="526173"/>
            <a:ext cx="9144000" cy="5139485"/>
          </a:xfrm>
          <a:prstGeom prst="rect">
            <a:avLst/>
          </a:prstGeom>
        </p:spPr>
      </p:pic>
    </p:spTree>
  </p:cSld>
  <p:clrMapOvr>
    <a:masterClrMapping/>
  </p:clrMapOvr>
</p:sld>
</file>

<file path=ppt/slides/slide5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729082" y="0"/>
            <a:ext cx="6741681" cy="5486400"/>
          </a:xfrm>
          <a:custGeom>
            <a:avLst/>
            <a:gdLst/>
            <a:ahLst/>
            <a:cxnLst/>
            <a:rect r="r" b="b" t="t" l="l"/>
            <a:pathLst>
              <a:path h="5486400" w="6741681">
                <a:moveTo>
                  <a:pt x="0" y="0"/>
                </a:moveTo>
                <a:lnTo>
                  <a:pt x="6741680" y="0"/>
                </a:lnTo>
                <a:lnTo>
                  <a:pt x="6741680" y="5486400"/>
                </a:lnTo>
                <a:lnTo>
                  <a:pt x="0" y="5486400"/>
                </a:lnTo>
                <a:lnTo>
                  <a:pt x="0" y="0"/>
                </a:lnTo>
                <a:close/>
              </a:path>
            </a:pathLst>
          </a:custGeom>
          <a:blipFill>
            <a:blip r:embed="rId4"/>
            <a:stretch>
              <a:fillRect l="0" t="0" r="0" b="-26673"/>
            </a:stretch>
          </a:blipFill>
        </p:spPr>
      </p:sp>
      <p:sp>
        <p:nvSpPr>
          <p:cNvPr name="TextBox 9" id="9"/>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5-46</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273391" y="5337972"/>
            <a:ext cx="8597208" cy="834228"/>
          </a:xfrm>
          <a:prstGeom prst="rect">
            <a:avLst/>
          </a:prstGeom>
        </p:spPr>
        <p:txBody>
          <a:bodyPr anchor="t" rtlCol="false" tIns="0" lIns="0" bIns="0" rIns="0">
            <a:spAutoFit/>
          </a:bodyPr>
          <a:lstStyle/>
          <a:p>
            <a:pPr algn="l">
              <a:lnSpc>
                <a:spcPts val="2167"/>
              </a:lnSpc>
            </a:pPr>
            <a:r>
              <a:rPr lang="en-US" b="true" sz="1800">
                <a:solidFill>
                  <a:srgbClr val="000000"/>
                </a:solidFill>
                <a:latin typeface="Arial Bold"/>
                <a:ea typeface="Arial Bold"/>
                <a:cs typeface="Arial Bold"/>
                <a:sym typeface="Arial Bold"/>
              </a:rPr>
              <a:t>Figure 5-18 </a:t>
            </a:r>
            <a:r>
              <a:rPr lang="en-US" sz="1800">
                <a:solidFill>
                  <a:srgbClr val="000000"/>
                </a:solidFill>
                <a:latin typeface="Arial"/>
                <a:ea typeface="Arial"/>
                <a:cs typeface="Arial"/>
                <a:sym typeface="Arial"/>
              </a:rPr>
              <a:t>Wireless access points or routers around campus allow students to access the school network wirelessly from their classrooms, the library, dorms, and other campus locations.</a:t>
            </a:r>
          </a:p>
        </p:txBody>
      </p:sp>
    </p:spTree>
  </p:cSld>
  <p:clrMapOvr>
    <a:masterClrMapping/>
  </p:clrMapOvr>
</p:sld>
</file>

<file path=ppt/slides/slide5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0" y="27708"/>
            <a:ext cx="8229600" cy="1039092"/>
            <a:chOff x="0" y="0"/>
            <a:chExt cx="8229600" cy="1039089"/>
          </a:xfrm>
        </p:grpSpPr>
        <p:sp>
          <p:nvSpPr>
            <p:cNvPr name="Freeform 8" id="8"/>
            <p:cNvSpPr/>
            <p:nvPr/>
          </p:nvSpPr>
          <p:spPr>
            <a:xfrm flipH="false" flipV="false" rot="0">
              <a:off x="0" y="0"/>
              <a:ext cx="8229600" cy="1039114"/>
            </a:xfrm>
            <a:custGeom>
              <a:avLst/>
              <a:gdLst/>
              <a:ahLst/>
              <a:cxnLst/>
              <a:rect r="r" b="b" t="t" l="l"/>
              <a:pathLst>
                <a:path h="1039114" w="8229600">
                  <a:moveTo>
                    <a:pt x="0" y="0"/>
                  </a:moveTo>
                  <a:lnTo>
                    <a:pt x="8229600" y="0"/>
                  </a:lnTo>
                  <a:lnTo>
                    <a:pt x="822960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5-47</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2019300" y="244640"/>
            <a:ext cx="5207479"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Wireless Security (2 of 2)</a:t>
            </a:r>
          </a:p>
        </p:txBody>
      </p:sp>
      <p:sp>
        <p:nvSpPr>
          <p:cNvPr name="TextBox 14" id="14"/>
          <p:cNvSpPr txBox="true"/>
          <p:nvPr/>
        </p:nvSpPr>
        <p:spPr>
          <a:xfrm rot="0">
            <a:off x="167640" y="1294505"/>
            <a:ext cx="126949" cy="1035815"/>
          </a:xfrm>
          <a:prstGeom prst="rect">
            <a:avLst/>
          </a:prstGeom>
        </p:spPr>
        <p:txBody>
          <a:bodyPr anchor="t" rtlCol="false" tIns="0" lIns="0" bIns="0" rIns="0">
            <a:spAutoFit/>
          </a:bodyPr>
          <a:lstStyle/>
          <a:p>
            <a:pPr algn="just">
              <a:lnSpc>
                <a:spcPts val="4104"/>
              </a:lnSpc>
            </a:pPr>
            <a:r>
              <a:rPr lang="en-US" sz="2800">
                <a:solidFill>
                  <a:srgbClr val="8A288F"/>
                </a:solidFill>
                <a:latin typeface="Arial"/>
                <a:ea typeface="Arial"/>
                <a:cs typeface="Arial"/>
                <a:sym typeface="Arial"/>
              </a:rPr>
              <a:t>• •</a:t>
            </a:r>
          </a:p>
        </p:txBody>
      </p:sp>
      <p:sp>
        <p:nvSpPr>
          <p:cNvPr name="TextBox 15" id="15"/>
          <p:cNvSpPr txBox="true"/>
          <p:nvPr/>
        </p:nvSpPr>
        <p:spPr>
          <a:xfrm rot="0">
            <a:off x="167640" y="3194171"/>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6" id="16"/>
          <p:cNvSpPr txBox="true"/>
          <p:nvPr/>
        </p:nvSpPr>
        <p:spPr>
          <a:xfrm rot="0">
            <a:off x="685162" y="1294505"/>
            <a:ext cx="8400850" cy="3245615"/>
          </a:xfrm>
          <a:prstGeom prst="rect">
            <a:avLst/>
          </a:prstGeom>
        </p:spPr>
        <p:txBody>
          <a:bodyPr anchor="t" rtlCol="false" tIns="0" lIns="0" bIns="0" rIns="0">
            <a:spAutoFit/>
          </a:bodyPr>
          <a:lstStyle/>
          <a:p>
            <a:pPr algn="l">
              <a:lnSpc>
                <a:spcPts val="4104"/>
              </a:lnSpc>
            </a:pPr>
            <a:r>
              <a:rPr lang="en-US" sz="2800" spc="2">
                <a:solidFill>
                  <a:srgbClr val="000000"/>
                </a:solidFill>
                <a:latin typeface="Arial"/>
                <a:ea typeface="Arial"/>
                <a:cs typeface="Arial"/>
                <a:sym typeface="Arial"/>
              </a:rPr>
              <a:t>Wireless access poses additional security risks. Some perpetrators connect to other’s wireless </a:t>
            </a:r>
          </a:p>
          <a:p>
            <a:pPr algn="l">
              <a:lnSpc>
                <a:spcPts val="2520"/>
              </a:lnSpc>
            </a:pPr>
            <a:r>
              <a:rPr lang="en-US" sz="2800" spc="2">
                <a:solidFill>
                  <a:srgbClr val="000000"/>
                </a:solidFill>
                <a:latin typeface="Arial"/>
                <a:ea typeface="Arial"/>
                <a:cs typeface="Arial"/>
                <a:sym typeface="Arial"/>
              </a:rPr>
              <a:t>networks to gain free Internet access or confidential </a:t>
            </a:r>
          </a:p>
          <a:p>
            <a:pPr algn="l">
              <a:lnSpc>
                <a:spcPts val="4006"/>
              </a:lnSpc>
            </a:pPr>
            <a:r>
              <a:rPr lang="en-US" sz="2800" spc="2">
                <a:solidFill>
                  <a:srgbClr val="000000"/>
                </a:solidFill>
                <a:latin typeface="Arial"/>
                <a:ea typeface="Arial"/>
                <a:cs typeface="Arial"/>
                <a:sym typeface="Arial"/>
              </a:rPr>
              <a:t>data. Others connect to a network through an unsecured </a:t>
            </a:r>
          </a:p>
          <a:p>
            <a:pPr algn="l">
              <a:lnSpc>
                <a:spcPts val="3287"/>
              </a:lnSpc>
            </a:pPr>
            <a:r>
              <a:rPr lang="en-US" sz="2800">
                <a:solidFill>
                  <a:srgbClr val="000000"/>
                </a:solidFill>
                <a:latin typeface="Arial"/>
                <a:ea typeface="Arial"/>
                <a:cs typeface="Arial"/>
                <a:sym typeface="Arial"/>
              </a:rPr>
              <a:t>Wireless Access Point (WAP) or combination router/WAP</a:t>
            </a:r>
          </a:p>
        </p:txBody>
      </p:sp>
    </p:spTree>
  </p:cSld>
  <p:clrMapOvr>
    <a:masterClrMapping/>
  </p:clrMapOvr>
</p:sld>
</file>

<file path=ppt/slides/slide5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1676400" y="6297616"/>
            <a:ext cx="6444339" cy="528638"/>
            <a:chOff x="0" y="0"/>
            <a:chExt cx="6444348" cy="528638"/>
          </a:xfrm>
        </p:grpSpPr>
        <p:sp>
          <p:nvSpPr>
            <p:cNvPr name="Freeform 8" id="8"/>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9" id="9"/>
          <p:cNvSpPr/>
          <p:nvPr/>
        </p:nvSpPr>
        <p:spPr>
          <a:xfrm flipH="false" flipV="false" rot="0">
            <a:off x="8235696" y="6641592"/>
            <a:ext cx="908304" cy="216408"/>
          </a:xfrm>
          <a:custGeom>
            <a:avLst/>
            <a:gdLst/>
            <a:ahLst/>
            <a:cxnLst/>
            <a:rect r="r" b="b" t="t" l="l"/>
            <a:pathLst>
              <a:path h="216408" w="908304">
                <a:moveTo>
                  <a:pt x="0" y="0"/>
                </a:moveTo>
                <a:lnTo>
                  <a:pt x="908304" y="0"/>
                </a:lnTo>
                <a:lnTo>
                  <a:pt x="908304" y="216408"/>
                </a:lnTo>
                <a:lnTo>
                  <a:pt x="0" y="216408"/>
                </a:lnTo>
                <a:lnTo>
                  <a:pt x="0" y="0"/>
                </a:lnTo>
                <a:close/>
              </a:path>
            </a:pathLst>
          </a:custGeom>
          <a:blipFill>
            <a:blip r:embed="rId4"/>
            <a:stretch>
              <a:fillRect l="0" t="0" r="0" b="0"/>
            </a:stretch>
          </a:blipFill>
        </p:spPr>
      </p:sp>
      <p:grpSp>
        <p:nvGrpSpPr>
          <p:cNvPr name="Group 10" id="10"/>
          <p:cNvGrpSpPr>
            <a:grpSpLocks noChangeAspect="true"/>
          </p:cNvGrpSpPr>
          <p:nvPr/>
        </p:nvGrpSpPr>
        <p:grpSpPr>
          <a:xfrm rot="0">
            <a:off x="8534400" y="6248400"/>
            <a:ext cx="609600" cy="609600"/>
            <a:chOff x="0" y="0"/>
            <a:chExt cx="609600" cy="609600"/>
          </a:xfrm>
        </p:grpSpPr>
        <p:sp>
          <p:nvSpPr>
            <p:cNvPr name="Freeform 11" id="11"/>
            <p:cNvSpPr/>
            <p:nvPr/>
          </p:nvSpPr>
          <p:spPr>
            <a:xfrm flipH="false" flipV="false" rot="0">
              <a:off x="0" y="0"/>
              <a:ext cx="609600" cy="609600"/>
            </a:xfrm>
            <a:custGeom>
              <a:avLst/>
              <a:gdLst/>
              <a:ahLst/>
              <a:cxnLst/>
              <a:rect r="r" b="b" t="t" l="l"/>
              <a:pathLst>
                <a:path h="609600" w="609600">
                  <a:moveTo>
                    <a:pt x="0" y="0"/>
                  </a:moveTo>
                  <a:lnTo>
                    <a:pt x="609600" y="0"/>
                  </a:lnTo>
                  <a:lnTo>
                    <a:pt x="609600" y="609600"/>
                  </a:lnTo>
                  <a:lnTo>
                    <a:pt x="0" y="609600"/>
                  </a:lnTo>
                  <a:close/>
                </a:path>
              </a:pathLst>
            </a:custGeom>
            <a:solidFill>
              <a:srgbClr val="005F86"/>
            </a:solidFill>
          </p:spPr>
        </p:sp>
      </p:grpSp>
      <p:sp>
        <p:nvSpPr>
          <p:cNvPr name="Freeform 12" id="12"/>
          <p:cNvSpPr/>
          <p:nvPr/>
        </p:nvSpPr>
        <p:spPr>
          <a:xfrm flipH="false" flipV="false" rot="0">
            <a:off x="21565" y="0"/>
            <a:ext cx="9119121" cy="6705600"/>
          </a:xfrm>
          <a:custGeom>
            <a:avLst/>
            <a:gdLst/>
            <a:ahLst/>
            <a:cxnLst/>
            <a:rect r="r" b="b" t="t" l="l"/>
            <a:pathLst>
              <a:path h="6705600" w="9119121">
                <a:moveTo>
                  <a:pt x="0" y="0"/>
                </a:moveTo>
                <a:lnTo>
                  <a:pt x="9119120" y="0"/>
                </a:lnTo>
                <a:lnTo>
                  <a:pt x="9119120" y="6705600"/>
                </a:lnTo>
                <a:lnTo>
                  <a:pt x="0" y="6705600"/>
                </a:lnTo>
                <a:lnTo>
                  <a:pt x="0" y="0"/>
                </a:lnTo>
                <a:close/>
              </a:path>
            </a:pathLst>
          </a:custGeom>
          <a:blipFill>
            <a:blip r:embed="rId5"/>
            <a:stretch>
              <a:fillRect l="0" t="0" r="0" b="0"/>
            </a:stretch>
          </a:blipFill>
        </p:spPr>
      </p:sp>
      <p:sp>
        <p:nvSpPr>
          <p:cNvPr name="TextBox 13" id="13"/>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5-48</a:t>
            </a:r>
          </a:p>
        </p:txBody>
      </p:sp>
      <p:sp>
        <p:nvSpPr>
          <p:cNvPr name="TextBox 14" id="14"/>
          <p:cNvSpPr txBox="true"/>
          <p:nvPr/>
        </p:nvSpPr>
        <p:spPr>
          <a:xfrm rot="0">
            <a:off x="1676400" y="6416488"/>
            <a:ext cx="2095243" cy="162963"/>
          </a:xfrm>
          <a:prstGeom prst="rect">
            <a:avLst/>
          </a:prstGeom>
        </p:spPr>
        <p:txBody>
          <a:bodyPr anchor="t" rtlCol="false" tIns="0" lIns="0" bIns="0" rIns="0">
            <a:spAutoFit/>
          </a:bodyPr>
          <a:lstStyle/>
          <a:p>
            <a:pPr algn="l">
              <a:lnSpc>
                <a:spcPts val="1205"/>
              </a:lnSpc>
            </a:pPr>
            <a:r>
              <a:rPr lang="en-US" b="true" sz="999" spc="6">
                <a:solidFill>
                  <a:srgbClr val="FFFFFF"/>
                </a:solidFill>
                <a:latin typeface="Arial Bold"/>
                <a:ea typeface="Arial Bold"/>
                <a:cs typeface="Arial Bold"/>
                <a:sym typeface="Arial Bold"/>
              </a:rPr>
              <a:t>© 2018 Cengage</a:t>
            </a:r>
            <a:r>
              <a:rPr lang="en-US" sz="999" spc="6">
                <a:solidFill>
                  <a:srgbClr val="FFFFFF"/>
                </a:solidFill>
                <a:latin typeface="Arial"/>
                <a:ea typeface="Arial"/>
                <a:cs typeface="Arial"/>
                <a:sym typeface="Arial"/>
              </a:rPr>
              <a:t>版權所有，為課本著作</a:t>
            </a:r>
          </a:p>
        </p:txBody>
      </p:sp>
      <p:sp>
        <p:nvSpPr>
          <p:cNvPr name="TextBox 15" id="15"/>
          <p:cNvSpPr txBox="true"/>
          <p:nvPr/>
        </p:nvSpPr>
        <p:spPr>
          <a:xfrm rot="0">
            <a:off x="1676400" y="6562049"/>
            <a:ext cx="1414186" cy="152714"/>
          </a:xfrm>
          <a:prstGeom prst="rect">
            <a:avLst/>
          </a:prstGeom>
        </p:spPr>
        <p:txBody>
          <a:bodyPr anchor="t" rtlCol="false" tIns="0" lIns="0" bIns="0" rIns="0">
            <a:spAutoFit/>
          </a:bodyPr>
          <a:lstStyle/>
          <a:p>
            <a:pPr algn="l">
              <a:lnSpc>
                <a:spcPts val="1182"/>
              </a:lnSpc>
            </a:pPr>
            <a:r>
              <a:rPr lang="en-US" sz="980" spc="25">
                <a:solidFill>
                  <a:srgbClr val="FFFFFF"/>
                </a:solidFill>
                <a:latin typeface="Arimo"/>
                <a:ea typeface="Arimo"/>
                <a:cs typeface="Arimo"/>
                <a:sym typeface="Arimo"/>
              </a:rPr>
              <a:t>、未經授權重製和公開散</a:t>
            </a:r>
          </a:p>
        </p:txBody>
      </p:sp>
      <p:sp>
        <p:nvSpPr>
          <p:cNvPr name="TextBox 16" id="16"/>
          <p:cNvSpPr txBox="true"/>
          <p:nvPr/>
        </p:nvSpPr>
        <p:spPr>
          <a:xfrm rot="0">
            <a:off x="3058487" y="6631076"/>
            <a:ext cx="137303" cy="216579"/>
          </a:xfrm>
          <a:prstGeom prst="rect">
            <a:avLst/>
          </a:prstGeom>
        </p:spPr>
        <p:txBody>
          <a:bodyPr anchor="t" rtlCol="false" tIns="0" lIns="0" bIns="0" rIns="0">
            <a:spAutoFit/>
          </a:bodyPr>
          <a:lstStyle/>
          <a:p>
            <a:pPr algn="l">
              <a:lnSpc>
                <a:spcPts val="1200"/>
              </a:lnSpc>
            </a:pPr>
            <a:r>
              <a:rPr lang="en-US" sz="2400">
                <a:solidFill>
                  <a:srgbClr val="000000"/>
                </a:solidFill>
                <a:latin typeface="Arial"/>
                <a:ea typeface="Arial"/>
                <a:cs typeface="Arial"/>
                <a:sym typeface="Arial"/>
              </a:rPr>
              <a:t> </a:t>
            </a:r>
          </a:p>
        </p:txBody>
      </p:sp>
      <p:sp>
        <p:nvSpPr>
          <p:cNvPr name="TextBox 17" id="17"/>
          <p:cNvSpPr txBox="true"/>
          <p:nvPr/>
        </p:nvSpPr>
        <p:spPr>
          <a:xfrm rot="0">
            <a:off x="3733733" y="6476324"/>
            <a:ext cx="129540" cy="86039"/>
          </a:xfrm>
          <a:prstGeom prst="rect">
            <a:avLst/>
          </a:prstGeom>
        </p:spPr>
        <p:txBody>
          <a:bodyPr anchor="t" rtlCol="false" tIns="0" lIns="0" bIns="0" rIns="0">
            <a:spAutoFit/>
          </a:bodyPr>
          <a:lstStyle/>
          <a:p>
            <a:pPr algn="l">
              <a:lnSpc>
                <a:spcPts val="490"/>
              </a:lnSpc>
            </a:pPr>
            <a:r>
              <a:rPr lang="en-US" sz="980">
                <a:solidFill>
                  <a:srgbClr val="FFFFFF"/>
                </a:solidFill>
                <a:latin typeface="Arimo"/>
                <a:ea typeface="Arimo"/>
                <a:cs typeface="Arimo"/>
                <a:sym typeface="Arimo"/>
              </a:rPr>
              <a:t>之</a:t>
            </a:r>
          </a:p>
        </p:txBody>
      </p:sp>
      <p:sp>
        <p:nvSpPr>
          <p:cNvPr name="TextBox 18" id="18"/>
          <p:cNvSpPr txBox="true"/>
          <p:nvPr/>
        </p:nvSpPr>
        <p:spPr>
          <a:xfrm rot="0">
            <a:off x="3822316" y="6476200"/>
            <a:ext cx="4378519" cy="371456"/>
          </a:xfrm>
          <a:prstGeom prst="rect">
            <a:avLst/>
          </a:prstGeom>
        </p:spPr>
        <p:txBody>
          <a:bodyPr anchor="t" rtlCol="false" tIns="0" lIns="0" bIns="0" rIns="0">
            <a:spAutoFit/>
          </a:bodyPr>
          <a:lstStyle/>
          <a:p>
            <a:pPr algn="l">
              <a:lnSpc>
                <a:spcPts val="490"/>
              </a:lnSpc>
            </a:pP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延伸教材，亦受著作權法</a:t>
            </a: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之規範保護，僅作為授課教學使用，禁止列印、影印</a:t>
            </a:r>
          </a:p>
        </p:txBody>
      </p:sp>
      <p:sp>
        <p:nvSpPr>
          <p:cNvPr name="TextBox 19" id="19"/>
          <p:cNvSpPr txBox="true"/>
          <p:nvPr/>
        </p:nvSpPr>
        <p:spPr>
          <a:xfrm rot="0">
            <a:off x="2834640" y="6431051"/>
            <a:ext cx="2357895" cy="416604"/>
          </a:xfrm>
          <a:prstGeom prst="rect">
            <a:avLst/>
          </a:prstGeom>
        </p:spPr>
        <p:txBody>
          <a:bodyPr anchor="t" rtlCol="false" tIns="0" lIns="0" bIns="0" rIns="0">
            <a:spAutoFit/>
          </a:bodyPr>
          <a:lstStyle/>
          <a:p>
            <a:pPr algn="l">
              <a:lnSpc>
                <a:spcPts val="3359"/>
              </a:lnSpc>
            </a:pPr>
            <a:r>
              <a:rPr lang="en-US" sz="2400" spc="2">
                <a:solidFill>
                  <a:srgbClr val="000000"/>
                </a:solidFill>
                <a:latin typeface="Arial"/>
                <a:ea typeface="Arial"/>
                <a:cs typeface="Arial"/>
                <a:sym typeface="Arial"/>
              </a:rPr>
              <a:t>©2016Cengage</a:t>
            </a:r>
          </a:p>
        </p:txBody>
      </p:sp>
      <p:sp>
        <p:nvSpPr>
          <p:cNvPr name="TextBox 20" id="20"/>
          <p:cNvSpPr txBox="true"/>
          <p:nvPr/>
        </p:nvSpPr>
        <p:spPr>
          <a:xfrm rot="0">
            <a:off x="8755066" y="6458369"/>
            <a:ext cx="172250" cy="217827"/>
          </a:xfrm>
          <a:prstGeom prst="rect">
            <a:avLst/>
          </a:prstGeom>
        </p:spPr>
        <p:txBody>
          <a:bodyPr anchor="t" rtlCol="false" tIns="0" lIns="0" bIns="0" rIns="0">
            <a:spAutoFit/>
          </a:bodyPr>
          <a:lstStyle/>
          <a:p>
            <a:pPr algn="l">
              <a:lnSpc>
                <a:spcPts val="1679"/>
              </a:lnSpc>
            </a:pPr>
            <a:r>
              <a:rPr lang="en-US" b="true" sz="1200">
                <a:solidFill>
                  <a:srgbClr val="EEEBCA"/>
                </a:solidFill>
                <a:latin typeface="Arial Bold"/>
                <a:ea typeface="Arial Bold"/>
                <a:cs typeface="Arial Bold"/>
                <a:sym typeface="Arial Bold"/>
              </a:rPr>
              <a:t>48</a:t>
            </a:r>
          </a:p>
        </p:txBody>
      </p:sp>
    </p:spTree>
  </p:cSld>
  <p:clrMapOvr>
    <a:masterClrMapping/>
  </p:clrMapOvr>
</p:sld>
</file>

<file path=ppt/slides/slide5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2"/>
            <a:stretch>
              <a:fillRect l="0" t="0" r="0" b="0"/>
            </a:stretch>
          </a:blipFill>
        </p:spPr>
      </p:sp>
      <p:grpSp>
        <p:nvGrpSpPr>
          <p:cNvPr name="Group 7" id="7"/>
          <p:cNvGrpSpPr>
            <a:grpSpLocks noChangeAspect="true"/>
          </p:cNvGrpSpPr>
          <p:nvPr/>
        </p:nvGrpSpPr>
        <p:grpSpPr>
          <a:xfrm rot="0">
            <a:off x="1676400" y="6297616"/>
            <a:ext cx="6444339" cy="528638"/>
            <a:chOff x="0" y="0"/>
            <a:chExt cx="6444348" cy="528638"/>
          </a:xfrm>
        </p:grpSpPr>
        <p:sp>
          <p:nvSpPr>
            <p:cNvPr name="Freeform 8" id="8"/>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9" id="9"/>
          <p:cNvSpPr/>
          <p:nvPr/>
        </p:nvSpPr>
        <p:spPr>
          <a:xfrm flipH="false" flipV="false" rot="0">
            <a:off x="8235696" y="6641592"/>
            <a:ext cx="908304" cy="216408"/>
          </a:xfrm>
          <a:custGeom>
            <a:avLst/>
            <a:gdLst/>
            <a:ahLst/>
            <a:cxnLst/>
            <a:rect r="r" b="b" t="t" l="l"/>
            <a:pathLst>
              <a:path h="216408" w="908304">
                <a:moveTo>
                  <a:pt x="0" y="0"/>
                </a:moveTo>
                <a:lnTo>
                  <a:pt x="908304" y="0"/>
                </a:lnTo>
                <a:lnTo>
                  <a:pt x="908304" y="216408"/>
                </a:lnTo>
                <a:lnTo>
                  <a:pt x="0" y="216408"/>
                </a:lnTo>
                <a:lnTo>
                  <a:pt x="0" y="0"/>
                </a:lnTo>
                <a:close/>
              </a:path>
            </a:pathLst>
          </a:custGeom>
          <a:blipFill>
            <a:blip r:embed="rId3"/>
            <a:stretch>
              <a:fillRect l="0" t="0" r="0" b="0"/>
            </a:stretch>
          </a:blipFill>
        </p:spPr>
      </p:sp>
      <p:grpSp>
        <p:nvGrpSpPr>
          <p:cNvPr name="Group 10" id="10"/>
          <p:cNvGrpSpPr>
            <a:grpSpLocks noChangeAspect="true"/>
          </p:cNvGrpSpPr>
          <p:nvPr/>
        </p:nvGrpSpPr>
        <p:grpSpPr>
          <a:xfrm rot="0">
            <a:off x="8534400" y="6248400"/>
            <a:ext cx="609600" cy="609600"/>
            <a:chOff x="0" y="0"/>
            <a:chExt cx="609600" cy="609600"/>
          </a:xfrm>
        </p:grpSpPr>
        <p:sp>
          <p:nvSpPr>
            <p:cNvPr name="Freeform 11" id="11"/>
            <p:cNvSpPr/>
            <p:nvPr/>
          </p:nvSpPr>
          <p:spPr>
            <a:xfrm flipH="false" flipV="false" rot="0">
              <a:off x="0" y="0"/>
              <a:ext cx="609600" cy="609600"/>
            </a:xfrm>
            <a:custGeom>
              <a:avLst/>
              <a:gdLst/>
              <a:ahLst/>
              <a:cxnLst/>
              <a:rect r="r" b="b" t="t" l="l"/>
              <a:pathLst>
                <a:path h="609600" w="609600">
                  <a:moveTo>
                    <a:pt x="0" y="0"/>
                  </a:moveTo>
                  <a:lnTo>
                    <a:pt x="609600" y="0"/>
                  </a:lnTo>
                  <a:lnTo>
                    <a:pt x="609600" y="609600"/>
                  </a:lnTo>
                  <a:lnTo>
                    <a:pt x="0" y="609600"/>
                  </a:lnTo>
                  <a:close/>
                </a:path>
              </a:pathLst>
            </a:custGeom>
            <a:solidFill>
              <a:srgbClr val="005F86"/>
            </a:solidFill>
          </p:spPr>
        </p:sp>
      </p:grpSp>
      <p:sp>
        <p:nvSpPr>
          <p:cNvPr name="Freeform 12" id="12"/>
          <p:cNvSpPr/>
          <p:nvPr/>
        </p:nvSpPr>
        <p:spPr>
          <a:xfrm flipH="false" flipV="false" rot="0">
            <a:off x="0" y="0"/>
            <a:ext cx="9144000" cy="6248400"/>
          </a:xfrm>
          <a:custGeom>
            <a:avLst/>
            <a:gdLst/>
            <a:ahLst/>
            <a:cxnLst/>
            <a:rect r="r" b="b" t="t" l="l"/>
            <a:pathLst>
              <a:path h="6248400" w="9144000">
                <a:moveTo>
                  <a:pt x="0" y="0"/>
                </a:moveTo>
                <a:lnTo>
                  <a:pt x="9144000" y="0"/>
                </a:lnTo>
                <a:lnTo>
                  <a:pt x="9144000" y="6248400"/>
                </a:lnTo>
                <a:lnTo>
                  <a:pt x="0" y="6248400"/>
                </a:lnTo>
                <a:lnTo>
                  <a:pt x="0" y="0"/>
                </a:lnTo>
                <a:close/>
              </a:path>
            </a:pathLst>
          </a:custGeom>
          <a:blipFill>
            <a:blip r:embed="rId4"/>
            <a:stretch>
              <a:fillRect l="0" t="0" r="-339" b="0"/>
            </a:stretch>
          </a:blipFill>
        </p:spPr>
      </p:sp>
      <p:sp>
        <p:nvSpPr>
          <p:cNvPr name="TextBox 13" id="13"/>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5-49</a:t>
            </a:r>
          </a:p>
        </p:txBody>
      </p:sp>
      <p:sp>
        <p:nvSpPr>
          <p:cNvPr name="TextBox 14" id="14"/>
          <p:cNvSpPr txBox="true"/>
          <p:nvPr/>
        </p:nvSpPr>
        <p:spPr>
          <a:xfrm rot="0">
            <a:off x="1676400" y="6416488"/>
            <a:ext cx="2095243" cy="162963"/>
          </a:xfrm>
          <a:prstGeom prst="rect">
            <a:avLst/>
          </a:prstGeom>
        </p:spPr>
        <p:txBody>
          <a:bodyPr anchor="t" rtlCol="false" tIns="0" lIns="0" bIns="0" rIns="0">
            <a:spAutoFit/>
          </a:bodyPr>
          <a:lstStyle/>
          <a:p>
            <a:pPr algn="l">
              <a:lnSpc>
                <a:spcPts val="1205"/>
              </a:lnSpc>
            </a:pPr>
            <a:r>
              <a:rPr lang="en-US" b="true" sz="999" spc="6">
                <a:solidFill>
                  <a:srgbClr val="FFFFFF"/>
                </a:solidFill>
                <a:latin typeface="Arial Bold"/>
                <a:ea typeface="Arial Bold"/>
                <a:cs typeface="Arial Bold"/>
                <a:sym typeface="Arial Bold"/>
              </a:rPr>
              <a:t>© 2018 Cengage</a:t>
            </a:r>
            <a:r>
              <a:rPr lang="en-US" sz="999" spc="6">
                <a:solidFill>
                  <a:srgbClr val="FFFFFF"/>
                </a:solidFill>
                <a:latin typeface="Arial"/>
                <a:ea typeface="Arial"/>
                <a:cs typeface="Arial"/>
                <a:sym typeface="Arial"/>
              </a:rPr>
              <a:t>版權所有，為課本著作</a:t>
            </a:r>
          </a:p>
        </p:txBody>
      </p:sp>
      <p:sp>
        <p:nvSpPr>
          <p:cNvPr name="TextBox 15" id="15"/>
          <p:cNvSpPr txBox="true"/>
          <p:nvPr/>
        </p:nvSpPr>
        <p:spPr>
          <a:xfrm rot="0">
            <a:off x="1676400" y="6562049"/>
            <a:ext cx="1414186" cy="152714"/>
          </a:xfrm>
          <a:prstGeom prst="rect">
            <a:avLst/>
          </a:prstGeom>
        </p:spPr>
        <p:txBody>
          <a:bodyPr anchor="t" rtlCol="false" tIns="0" lIns="0" bIns="0" rIns="0">
            <a:spAutoFit/>
          </a:bodyPr>
          <a:lstStyle/>
          <a:p>
            <a:pPr algn="l">
              <a:lnSpc>
                <a:spcPts val="1182"/>
              </a:lnSpc>
            </a:pPr>
            <a:r>
              <a:rPr lang="en-US" sz="980" spc="25">
                <a:solidFill>
                  <a:srgbClr val="FFFFFF"/>
                </a:solidFill>
                <a:latin typeface="Arimo"/>
                <a:ea typeface="Arimo"/>
                <a:cs typeface="Arimo"/>
                <a:sym typeface="Arimo"/>
              </a:rPr>
              <a:t>、未經授權重製和公開散</a:t>
            </a:r>
          </a:p>
        </p:txBody>
      </p:sp>
      <p:sp>
        <p:nvSpPr>
          <p:cNvPr name="TextBox 16" id="16"/>
          <p:cNvSpPr txBox="true"/>
          <p:nvPr/>
        </p:nvSpPr>
        <p:spPr>
          <a:xfrm rot="0">
            <a:off x="3058487" y="6631076"/>
            <a:ext cx="137303" cy="216579"/>
          </a:xfrm>
          <a:prstGeom prst="rect">
            <a:avLst/>
          </a:prstGeom>
        </p:spPr>
        <p:txBody>
          <a:bodyPr anchor="t" rtlCol="false" tIns="0" lIns="0" bIns="0" rIns="0">
            <a:spAutoFit/>
          </a:bodyPr>
          <a:lstStyle/>
          <a:p>
            <a:pPr algn="l">
              <a:lnSpc>
                <a:spcPts val="1200"/>
              </a:lnSpc>
            </a:pPr>
            <a:r>
              <a:rPr lang="en-US" sz="2400">
                <a:solidFill>
                  <a:srgbClr val="000000"/>
                </a:solidFill>
                <a:latin typeface="Arial"/>
                <a:ea typeface="Arial"/>
                <a:cs typeface="Arial"/>
                <a:sym typeface="Arial"/>
              </a:rPr>
              <a:t> </a:t>
            </a:r>
          </a:p>
        </p:txBody>
      </p:sp>
      <p:sp>
        <p:nvSpPr>
          <p:cNvPr name="TextBox 17" id="17"/>
          <p:cNvSpPr txBox="true"/>
          <p:nvPr/>
        </p:nvSpPr>
        <p:spPr>
          <a:xfrm rot="0">
            <a:off x="3733733" y="6476324"/>
            <a:ext cx="129540" cy="86039"/>
          </a:xfrm>
          <a:prstGeom prst="rect">
            <a:avLst/>
          </a:prstGeom>
        </p:spPr>
        <p:txBody>
          <a:bodyPr anchor="t" rtlCol="false" tIns="0" lIns="0" bIns="0" rIns="0">
            <a:spAutoFit/>
          </a:bodyPr>
          <a:lstStyle/>
          <a:p>
            <a:pPr algn="l">
              <a:lnSpc>
                <a:spcPts val="490"/>
              </a:lnSpc>
            </a:pPr>
            <a:r>
              <a:rPr lang="en-US" sz="980">
                <a:solidFill>
                  <a:srgbClr val="FFFFFF"/>
                </a:solidFill>
                <a:latin typeface="Arimo"/>
                <a:ea typeface="Arimo"/>
                <a:cs typeface="Arimo"/>
                <a:sym typeface="Arimo"/>
              </a:rPr>
              <a:t>之</a:t>
            </a:r>
          </a:p>
        </p:txBody>
      </p:sp>
      <p:sp>
        <p:nvSpPr>
          <p:cNvPr name="TextBox 18" id="18"/>
          <p:cNvSpPr txBox="true"/>
          <p:nvPr/>
        </p:nvSpPr>
        <p:spPr>
          <a:xfrm rot="0">
            <a:off x="3822316" y="6476200"/>
            <a:ext cx="4378519" cy="371456"/>
          </a:xfrm>
          <a:prstGeom prst="rect">
            <a:avLst/>
          </a:prstGeom>
        </p:spPr>
        <p:txBody>
          <a:bodyPr anchor="t" rtlCol="false" tIns="0" lIns="0" bIns="0" rIns="0">
            <a:spAutoFit/>
          </a:bodyPr>
          <a:lstStyle/>
          <a:p>
            <a:pPr algn="l">
              <a:lnSpc>
                <a:spcPts val="490"/>
              </a:lnSpc>
            </a:pP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延伸教材，亦受著作權法</a:t>
            </a: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之規範保護，僅作為授課教學使用，禁止列印、影印</a:t>
            </a:r>
          </a:p>
        </p:txBody>
      </p:sp>
      <p:sp>
        <p:nvSpPr>
          <p:cNvPr name="TextBox 19" id="19"/>
          <p:cNvSpPr txBox="true"/>
          <p:nvPr/>
        </p:nvSpPr>
        <p:spPr>
          <a:xfrm rot="0">
            <a:off x="2834640" y="6431051"/>
            <a:ext cx="2357895" cy="416604"/>
          </a:xfrm>
          <a:prstGeom prst="rect">
            <a:avLst/>
          </a:prstGeom>
        </p:spPr>
        <p:txBody>
          <a:bodyPr anchor="t" rtlCol="false" tIns="0" lIns="0" bIns="0" rIns="0">
            <a:spAutoFit/>
          </a:bodyPr>
          <a:lstStyle/>
          <a:p>
            <a:pPr algn="l">
              <a:lnSpc>
                <a:spcPts val="3359"/>
              </a:lnSpc>
            </a:pPr>
            <a:r>
              <a:rPr lang="en-US" sz="2400" spc="2">
                <a:solidFill>
                  <a:srgbClr val="000000"/>
                </a:solidFill>
                <a:latin typeface="Arial"/>
                <a:ea typeface="Arial"/>
                <a:cs typeface="Arial"/>
                <a:sym typeface="Arial"/>
              </a:rPr>
              <a:t>©2016Cengage</a:t>
            </a:r>
          </a:p>
        </p:txBody>
      </p:sp>
      <p:sp>
        <p:nvSpPr>
          <p:cNvPr name="TextBox 20" id="20"/>
          <p:cNvSpPr txBox="true"/>
          <p:nvPr/>
        </p:nvSpPr>
        <p:spPr>
          <a:xfrm rot="0">
            <a:off x="548640" y="2963951"/>
            <a:ext cx="4945085" cy="747303"/>
          </a:xfrm>
          <a:prstGeom prst="rect">
            <a:avLst/>
          </a:prstGeom>
        </p:spPr>
        <p:txBody>
          <a:bodyPr anchor="t" rtlCol="false" tIns="0" lIns="0" bIns="0" rIns="0">
            <a:spAutoFit/>
          </a:bodyPr>
          <a:lstStyle/>
          <a:p>
            <a:pPr algn="l">
              <a:lnSpc>
                <a:spcPts val="2904"/>
              </a:lnSpc>
            </a:pPr>
            <a:r>
              <a:rPr lang="en-US" sz="2400">
                <a:solidFill>
                  <a:srgbClr val="000000"/>
                </a:solidFill>
                <a:latin typeface="Arial"/>
                <a:ea typeface="Arial"/>
                <a:cs typeface="Arial"/>
                <a:sym typeface="Arial"/>
              </a:rPr>
              <a:t>PIN: Personal Identification Number GPS: Global Positioning System</a:t>
            </a:r>
          </a:p>
        </p:txBody>
      </p:sp>
      <p:sp>
        <p:nvSpPr>
          <p:cNvPr name="TextBox 21" id="21"/>
          <p:cNvSpPr txBox="true"/>
          <p:nvPr/>
        </p:nvSpPr>
        <p:spPr>
          <a:xfrm rot="0">
            <a:off x="8755066" y="6458369"/>
            <a:ext cx="172250" cy="217827"/>
          </a:xfrm>
          <a:prstGeom prst="rect">
            <a:avLst/>
          </a:prstGeom>
        </p:spPr>
        <p:txBody>
          <a:bodyPr anchor="t" rtlCol="false" tIns="0" lIns="0" bIns="0" rIns="0">
            <a:spAutoFit/>
          </a:bodyPr>
          <a:lstStyle/>
          <a:p>
            <a:pPr algn="l">
              <a:lnSpc>
                <a:spcPts val="1679"/>
              </a:lnSpc>
            </a:pPr>
            <a:r>
              <a:rPr lang="en-US" b="true" sz="1200">
                <a:solidFill>
                  <a:srgbClr val="EEEBCA"/>
                </a:solidFill>
                <a:latin typeface="Arial Bold"/>
                <a:ea typeface="Arial Bold"/>
                <a:cs typeface="Arial Bold"/>
                <a:sym typeface="Arial Bold"/>
              </a:rPr>
              <a:t>49</a:t>
            </a:r>
          </a:p>
        </p:txBody>
      </p:sp>
    </p:spTree>
  </p:cSld>
  <p:clrMapOvr>
    <a:masterClrMapping/>
  </p:clrMapOvr>
</p:sld>
</file>

<file path=ppt/slides/slide5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2"/>
            <a:stretch>
              <a:fillRect l="0" t="0" r="0" b="0"/>
            </a:stretch>
          </a:blipFill>
        </p:spPr>
      </p:sp>
      <p:grpSp>
        <p:nvGrpSpPr>
          <p:cNvPr name="Group 7" id="7"/>
          <p:cNvGrpSpPr>
            <a:grpSpLocks noChangeAspect="true"/>
          </p:cNvGrpSpPr>
          <p:nvPr/>
        </p:nvGrpSpPr>
        <p:grpSpPr>
          <a:xfrm rot="0">
            <a:off x="1676400" y="6297616"/>
            <a:ext cx="6444339" cy="528638"/>
            <a:chOff x="0" y="0"/>
            <a:chExt cx="6444348" cy="528638"/>
          </a:xfrm>
        </p:grpSpPr>
        <p:sp>
          <p:nvSpPr>
            <p:cNvPr name="Freeform 8" id="8"/>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9" id="9"/>
          <p:cNvSpPr/>
          <p:nvPr/>
        </p:nvSpPr>
        <p:spPr>
          <a:xfrm flipH="false" flipV="false" rot="0">
            <a:off x="8235696" y="6641592"/>
            <a:ext cx="908304" cy="216408"/>
          </a:xfrm>
          <a:custGeom>
            <a:avLst/>
            <a:gdLst/>
            <a:ahLst/>
            <a:cxnLst/>
            <a:rect r="r" b="b" t="t" l="l"/>
            <a:pathLst>
              <a:path h="216408" w="908304">
                <a:moveTo>
                  <a:pt x="0" y="0"/>
                </a:moveTo>
                <a:lnTo>
                  <a:pt x="908304" y="0"/>
                </a:lnTo>
                <a:lnTo>
                  <a:pt x="908304" y="216408"/>
                </a:lnTo>
                <a:lnTo>
                  <a:pt x="0" y="216408"/>
                </a:lnTo>
                <a:lnTo>
                  <a:pt x="0" y="0"/>
                </a:lnTo>
                <a:close/>
              </a:path>
            </a:pathLst>
          </a:custGeom>
          <a:blipFill>
            <a:blip r:embed="rId3"/>
            <a:stretch>
              <a:fillRect l="0" t="0" r="0" b="0"/>
            </a:stretch>
          </a:blipFill>
        </p:spPr>
      </p:sp>
      <p:grpSp>
        <p:nvGrpSpPr>
          <p:cNvPr name="Group 10" id="10"/>
          <p:cNvGrpSpPr>
            <a:grpSpLocks noChangeAspect="true"/>
          </p:cNvGrpSpPr>
          <p:nvPr/>
        </p:nvGrpSpPr>
        <p:grpSpPr>
          <a:xfrm rot="0">
            <a:off x="8534400" y="6248400"/>
            <a:ext cx="609600" cy="609600"/>
            <a:chOff x="0" y="0"/>
            <a:chExt cx="609600" cy="609600"/>
          </a:xfrm>
        </p:grpSpPr>
        <p:sp>
          <p:nvSpPr>
            <p:cNvPr name="Freeform 11" id="11"/>
            <p:cNvSpPr/>
            <p:nvPr/>
          </p:nvSpPr>
          <p:spPr>
            <a:xfrm flipH="false" flipV="false" rot="0">
              <a:off x="0" y="0"/>
              <a:ext cx="609600" cy="609600"/>
            </a:xfrm>
            <a:custGeom>
              <a:avLst/>
              <a:gdLst/>
              <a:ahLst/>
              <a:cxnLst/>
              <a:rect r="r" b="b" t="t" l="l"/>
              <a:pathLst>
                <a:path h="609600" w="609600">
                  <a:moveTo>
                    <a:pt x="0" y="0"/>
                  </a:moveTo>
                  <a:lnTo>
                    <a:pt x="609600" y="0"/>
                  </a:lnTo>
                  <a:lnTo>
                    <a:pt x="609600" y="609600"/>
                  </a:lnTo>
                  <a:lnTo>
                    <a:pt x="0" y="609600"/>
                  </a:lnTo>
                  <a:close/>
                </a:path>
              </a:pathLst>
            </a:custGeom>
            <a:solidFill>
              <a:srgbClr val="005F86"/>
            </a:solidFill>
          </p:spPr>
        </p:sp>
      </p:grpSp>
      <p:sp>
        <p:nvSpPr>
          <p:cNvPr name="Freeform 12" id="12"/>
          <p:cNvSpPr/>
          <p:nvPr/>
        </p:nvSpPr>
        <p:spPr>
          <a:xfrm flipH="false" flipV="false" rot="0">
            <a:off x="0" y="0"/>
            <a:ext cx="9144000" cy="6477000"/>
          </a:xfrm>
          <a:custGeom>
            <a:avLst/>
            <a:gdLst/>
            <a:ahLst/>
            <a:cxnLst/>
            <a:rect r="r" b="b" t="t" l="l"/>
            <a:pathLst>
              <a:path h="6477000" w="9144000">
                <a:moveTo>
                  <a:pt x="0" y="0"/>
                </a:moveTo>
                <a:lnTo>
                  <a:pt x="9144000" y="0"/>
                </a:lnTo>
                <a:lnTo>
                  <a:pt x="9144000" y="6477000"/>
                </a:lnTo>
                <a:lnTo>
                  <a:pt x="0" y="6477000"/>
                </a:lnTo>
                <a:lnTo>
                  <a:pt x="0" y="0"/>
                </a:lnTo>
                <a:close/>
              </a:path>
            </a:pathLst>
          </a:custGeom>
          <a:blipFill>
            <a:blip r:embed="rId4"/>
            <a:stretch>
              <a:fillRect l="0" t="0" r="-470" b="0"/>
            </a:stretch>
          </a:blipFill>
        </p:spPr>
      </p:sp>
      <p:sp>
        <p:nvSpPr>
          <p:cNvPr name="TextBox 13" id="13"/>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5-50</a:t>
            </a:r>
          </a:p>
        </p:txBody>
      </p:sp>
      <p:sp>
        <p:nvSpPr>
          <p:cNvPr name="TextBox 14" id="14"/>
          <p:cNvSpPr txBox="true"/>
          <p:nvPr/>
        </p:nvSpPr>
        <p:spPr>
          <a:xfrm rot="0">
            <a:off x="1676400" y="6416488"/>
            <a:ext cx="2095243" cy="162963"/>
          </a:xfrm>
          <a:prstGeom prst="rect">
            <a:avLst/>
          </a:prstGeom>
        </p:spPr>
        <p:txBody>
          <a:bodyPr anchor="t" rtlCol="false" tIns="0" lIns="0" bIns="0" rIns="0">
            <a:spAutoFit/>
          </a:bodyPr>
          <a:lstStyle/>
          <a:p>
            <a:pPr algn="l">
              <a:lnSpc>
                <a:spcPts val="1205"/>
              </a:lnSpc>
            </a:pPr>
            <a:r>
              <a:rPr lang="en-US" b="true" sz="999" spc="6">
                <a:solidFill>
                  <a:srgbClr val="FFFFFF"/>
                </a:solidFill>
                <a:latin typeface="Arial Bold"/>
                <a:ea typeface="Arial Bold"/>
                <a:cs typeface="Arial Bold"/>
                <a:sym typeface="Arial Bold"/>
              </a:rPr>
              <a:t>© 2018 Cengage</a:t>
            </a:r>
            <a:r>
              <a:rPr lang="en-US" sz="999" spc="6">
                <a:solidFill>
                  <a:srgbClr val="FFFFFF"/>
                </a:solidFill>
                <a:latin typeface="Arial"/>
                <a:ea typeface="Arial"/>
                <a:cs typeface="Arial"/>
                <a:sym typeface="Arial"/>
              </a:rPr>
              <a:t>版權所有，為課本著作</a:t>
            </a:r>
          </a:p>
        </p:txBody>
      </p:sp>
      <p:sp>
        <p:nvSpPr>
          <p:cNvPr name="TextBox 15" id="15"/>
          <p:cNvSpPr txBox="true"/>
          <p:nvPr/>
        </p:nvSpPr>
        <p:spPr>
          <a:xfrm rot="0">
            <a:off x="1676400" y="6562049"/>
            <a:ext cx="1414186" cy="152714"/>
          </a:xfrm>
          <a:prstGeom prst="rect">
            <a:avLst/>
          </a:prstGeom>
        </p:spPr>
        <p:txBody>
          <a:bodyPr anchor="t" rtlCol="false" tIns="0" lIns="0" bIns="0" rIns="0">
            <a:spAutoFit/>
          </a:bodyPr>
          <a:lstStyle/>
          <a:p>
            <a:pPr algn="l">
              <a:lnSpc>
                <a:spcPts val="1182"/>
              </a:lnSpc>
            </a:pPr>
            <a:r>
              <a:rPr lang="en-US" sz="980" spc="25">
                <a:solidFill>
                  <a:srgbClr val="FFFFFF"/>
                </a:solidFill>
                <a:latin typeface="Arimo"/>
                <a:ea typeface="Arimo"/>
                <a:cs typeface="Arimo"/>
                <a:sym typeface="Arimo"/>
              </a:rPr>
              <a:t>、未經授權重製和公開散</a:t>
            </a:r>
          </a:p>
        </p:txBody>
      </p:sp>
      <p:sp>
        <p:nvSpPr>
          <p:cNvPr name="TextBox 16" id="16"/>
          <p:cNvSpPr txBox="true"/>
          <p:nvPr/>
        </p:nvSpPr>
        <p:spPr>
          <a:xfrm rot="0">
            <a:off x="3058487" y="6631076"/>
            <a:ext cx="137303" cy="216579"/>
          </a:xfrm>
          <a:prstGeom prst="rect">
            <a:avLst/>
          </a:prstGeom>
        </p:spPr>
        <p:txBody>
          <a:bodyPr anchor="t" rtlCol="false" tIns="0" lIns="0" bIns="0" rIns="0">
            <a:spAutoFit/>
          </a:bodyPr>
          <a:lstStyle/>
          <a:p>
            <a:pPr algn="l">
              <a:lnSpc>
                <a:spcPts val="1200"/>
              </a:lnSpc>
            </a:pPr>
            <a:r>
              <a:rPr lang="en-US" sz="2400">
                <a:solidFill>
                  <a:srgbClr val="000000"/>
                </a:solidFill>
                <a:latin typeface="Arial"/>
                <a:ea typeface="Arial"/>
                <a:cs typeface="Arial"/>
                <a:sym typeface="Arial"/>
              </a:rPr>
              <a:t> </a:t>
            </a:r>
          </a:p>
        </p:txBody>
      </p:sp>
      <p:sp>
        <p:nvSpPr>
          <p:cNvPr name="TextBox 17" id="17"/>
          <p:cNvSpPr txBox="true"/>
          <p:nvPr/>
        </p:nvSpPr>
        <p:spPr>
          <a:xfrm rot="0">
            <a:off x="3733733" y="6476324"/>
            <a:ext cx="129540" cy="86039"/>
          </a:xfrm>
          <a:prstGeom prst="rect">
            <a:avLst/>
          </a:prstGeom>
        </p:spPr>
        <p:txBody>
          <a:bodyPr anchor="t" rtlCol="false" tIns="0" lIns="0" bIns="0" rIns="0">
            <a:spAutoFit/>
          </a:bodyPr>
          <a:lstStyle/>
          <a:p>
            <a:pPr algn="l">
              <a:lnSpc>
                <a:spcPts val="490"/>
              </a:lnSpc>
            </a:pPr>
            <a:r>
              <a:rPr lang="en-US" sz="980">
                <a:solidFill>
                  <a:srgbClr val="FFFFFF"/>
                </a:solidFill>
                <a:latin typeface="Arimo"/>
                <a:ea typeface="Arimo"/>
                <a:cs typeface="Arimo"/>
                <a:sym typeface="Arimo"/>
              </a:rPr>
              <a:t>之</a:t>
            </a:r>
          </a:p>
        </p:txBody>
      </p:sp>
      <p:sp>
        <p:nvSpPr>
          <p:cNvPr name="TextBox 18" id="18"/>
          <p:cNvSpPr txBox="true"/>
          <p:nvPr/>
        </p:nvSpPr>
        <p:spPr>
          <a:xfrm rot="0">
            <a:off x="3822316" y="6476200"/>
            <a:ext cx="4378519" cy="371456"/>
          </a:xfrm>
          <a:prstGeom prst="rect">
            <a:avLst/>
          </a:prstGeom>
        </p:spPr>
        <p:txBody>
          <a:bodyPr anchor="t" rtlCol="false" tIns="0" lIns="0" bIns="0" rIns="0">
            <a:spAutoFit/>
          </a:bodyPr>
          <a:lstStyle/>
          <a:p>
            <a:pPr algn="l">
              <a:lnSpc>
                <a:spcPts val="490"/>
              </a:lnSpc>
            </a:pP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延伸教材，亦受著作權法</a:t>
            </a: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之規範保護，僅作為授課教學使用，禁止列印、影印</a:t>
            </a:r>
          </a:p>
        </p:txBody>
      </p:sp>
      <p:sp>
        <p:nvSpPr>
          <p:cNvPr name="TextBox 19" id="19"/>
          <p:cNvSpPr txBox="true"/>
          <p:nvPr/>
        </p:nvSpPr>
        <p:spPr>
          <a:xfrm rot="0">
            <a:off x="2834640" y="6431051"/>
            <a:ext cx="2357895" cy="416604"/>
          </a:xfrm>
          <a:prstGeom prst="rect">
            <a:avLst/>
          </a:prstGeom>
        </p:spPr>
        <p:txBody>
          <a:bodyPr anchor="t" rtlCol="false" tIns="0" lIns="0" bIns="0" rIns="0">
            <a:spAutoFit/>
          </a:bodyPr>
          <a:lstStyle/>
          <a:p>
            <a:pPr algn="l">
              <a:lnSpc>
                <a:spcPts val="3359"/>
              </a:lnSpc>
            </a:pPr>
            <a:r>
              <a:rPr lang="en-US" sz="2400" spc="2">
                <a:solidFill>
                  <a:srgbClr val="000000"/>
                </a:solidFill>
                <a:latin typeface="Arial"/>
                <a:ea typeface="Arial"/>
                <a:cs typeface="Arial"/>
                <a:sym typeface="Arial"/>
              </a:rPr>
              <a:t>©2016Cengage</a:t>
            </a:r>
          </a:p>
        </p:txBody>
      </p:sp>
      <p:sp>
        <p:nvSpPr>
          <p:cNvPr name="TextBox 20" id="20"/>
          <p:cNvSpPr txBox="true"/>
          <p:nvPr/>
        </p:nvSpPr>
        <p:spPr>
          <a:xfrm rot="0">
            <a:off x="8755066" y="6458369"/>
            <a:ext cx="172250" cy="217827"/>
          </a:xfrm>
          <a:prstGeom prst="rect">
            <a:avLst/>
          </a:prstGeom>
        </p:spPr>
        <p:txBody>
          <a:bodyPr anchor="t" rtlCol="false" tIns="0" lIns="0" bIns="0" rIns="0">
            <a:spAutoFit/>
          </a:bodyPr>
          <a:lstStyle/>
          <a:p>
            <a:pPr algn="l">
              <a:lnSpc>
                <a:spcPts val="1679"/>
              </a:lnSpc>
            </a:pPr>
            <a:r>
              <a:rPr lang="en-US" b="true" sz="1200">
                <a:solidFill>
                  <a:srgbClr val="EEEBCA"/>
                </a:solidFill>
                <a:latin typeface="Arial Bold"/>
                <a:ea typeface="Arial Bold"/>
                <a:cs typeface="Arial Bold"/>
                <a:sym typeface="Arial Bold"/>
              </a:rPr>
              <a:t>50</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78841" y="6456950"/>
            <a:ext cx="268891" cy="202511"/>
          </a:xfrm>
          <a:prstGeom prst="rect">
            <a:avLst/>
          </a:prstGeom>
        </p:spPr>
        <p:txBody>
          <a:bodyPr anchor="t" rtlCol="false" tIns="0" lIns="0" bIns="0" rIns="0">
            <a:spAutoFit/>
          </a:bodyPr>
          <a:lstStyle/>
          <a:p>
            <a:pPr algn="l">
              <a:lnSpc>
                <a:spcPts val="1679"/>
              </a:lnSpc>
            </a:pPr>
            <a:r>
              <a:rPr lang="en-US" sz="1200" spc="51">
                <a:solidFill>
                  <a:srgbClr val="FFFFFF"/>
                </a:solidFill>
                <a:latin typeface="IBM Plex Sans"/>
                <a:ea typeface="IBM Plex Sans"/>
                <a:cs typeface="IBM Plex Sans"/>
                <a:sym typeface="IBM Plex Sans"/>
              </a:rPr>
              <a:t>5-4</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1638300" y="244640"/>
            <a:ext cx="5984662"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Digital Security Risks (1 of 3)</a:t>
            </a:r>
          </a:p>
        </p:txBody>
      </p:sp>
      <p:sp>
        <p:nvSpPr>
          <p:cNvPr name="TextBox 14" id="14"/>
          <p:cNvSpPr txBox="true"/>
          <p:nvPr/>
        </p:nvSpPr>
        <p:spPr>
          <a:xfrm rot="0">
            <a:off x="320040" y="1313555"/>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5" id="15"/>
          <p:cNvSpPr txBox="true"/>
          <p:nvPr/>
        </p:nvSpPr>
        <p:spPr>
          <a:xfrm rot="0">
            <a:off x="320040" y="3105779"/>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6" id="16"/>
          <p:cNvSpPr txBox="true"/>
          <p:nvPr/>
        </p:nvSpPr>
        <p:spPr>
          <a:xfrm rot="0">
            <a:off x="320040" y="4477379"/>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7" id="17"/>
          <p:cNvSpPr txBox="true"/>
          <p:nvPr/>
        </p:nvSpPr>
        <p:spPr>
          <a:xfrm rot="0">
            <a:off x="837562" y="1370705"/>
            <a:ext cx="8201254" cy="4019807"/>
          </a:xfrm>
          <a:prstGeom prst="rect">
            <a:avLst/>
          </a:prstGeom>
        </p:spPr>
        <p:txBody>
          <a:bodyPr anchor="t" rtlCol="false" tIns="0" lIns="0" bIns="0" rIns="0">
            <a:spAutoFit/>
          </a:bodyPr>
          <a:lstStyle/>
          <a:p>
            <a:pPr algn="l">
              <a:lnSpc>
                <a:spcPts val="3396"/>
              </a:lnSpc>
            </a:pPr>
            <a:r>
              <a:rPr lang="en-US" sz="2800">
                <a:solidFill>
                  <a:srgbClr val="000000"/>
                </a:solidFill>
                <a:latin typeface="Arial"/>
                <a:ea typeface="Arial"/>
                <a:cs typeface="Arial"/>
                <a:sym typeface="Arial"/>
              </a:rPr>
              <a:t>A </a:t>
            </a:r>
            <a:r>
              <a:rPr lang="en-US" b="true" sz="2800">
                <a:solidFill>
                  <a:srgbClr val="000000"/>
                </a:solidFill>
                <a:latin typeface="Arial Bold"/>
                <a:ea typeface="Arial Bold"/>
                <a:cs typeface="Arial Bold"/>
                <a:sym typeface="Arial Bold"/>
              </a:rPr>
              <a:t>digital security risk</a:t>
            </a:r>
            <a:r>
              <a:rPr lang="en-US" sz="2800">
                <a:solidFill>
                  <a:srgbClr val="000000"/>
                </a:solidFill>
                <a:latin typeface="Arial"/>
                <a:ea typeface="Arial"/>
                <a:cs typeface="Arial"/>
                <a:sym typeface="Arial"/>
              </a:rPr>
              <a:t> is any event or action that could cause a loss of or damage to a computer or mobile device hardware, software, data, information, or processing capability.</a:t>
            </a:r>
          </a:p>
          <a:p>
            <a:pPr algn="l">
              <a:lnSpc>
                <a:spcPts val="4463"/>
              </a:lnSpc>
            </a:pPr>
            <a:r>
              <a:rPr lang="en-US" sz="2800" spc="2">
                <a:solidFill>
                  <a:srgbClr val="000000"/>
                </a:solidFill>
                <a:latin typeface="Arial"/>
                <a:ea typeface="Arial"/>
                <a:cs typeface="Arial"/>
                <a:sym typeface="Arial"/>
              </a:rPr>
              <a:t>Any illegal act involving the use of a computer or </a:t>
            </a:r>
          </a:p>
          <a:p>
            <a:pPr algn="l">
              <a:lnSpc>
                <a:spcPts val="2352"/>
              </a:lnSpc>
            </a:pPr>
            <a:r>
              <a:rPr lang="en-US" sz="2800" spc="2">
                <a:solidFill>
                  <a:srgbClr val="000000"/>
                </a:solidFill>
                <a:latin typeface="Arial"/>
                <a:ea typeface="Arial"/>
                <a:cs typeface="Arial"/>
                <a:sym typeface="Arial"/>
              </a:rPr>
              <a:t>related devices generally is referred to as a </a:t>
            </a:r>
          </a:p>
          <a:p>
            <a:pPr algn="l">
              <a:lnSpc>
                <a:spcPts val="4415"/>
              </a:lnSpc>
            </a:pPr>
            <a:r>
              <a:rPr lang="en-US" b="true" sz="2800">
                <a:solidFill>
                  <a:srgbClr val="000000"/>
                </a:solidFill>
                <a:latin typeface="Arial Bold"/>
                <a:ea typeface="Arial Bold"/>
                <a:cs typeface="Arial Bold"/>
                <a:sym typeface="Arial Bold"/>
              </a:rPr>
              <a:t>computer crime.</a:t>
            </a:r>
          </a:p>
          <a:p>
            <a:pPr algn="l">
              <a:lnSpc>
                <a:spcPts val="3600"/>
              </a:lnSpc>
            </a:pPr>
            <a:r>
              <a:rPr lang="en-US" sz="2800">
                <a:solidFill>
                  <a:srgbClr val="000000"/>
                </a:solidFill>
                <a:latin typeface="Arial"/>
                <a:ea typeface="Arial"/>
                <a:cs typeface="Arial"/>
                <a:sym typeface="Arial"/>
              </a:rPr>
              <a:t>A </a:t>
            </a:r>
            <a:r>
              <a:rPr lang="en-US" b="true" sz="2800">
                <a:solidFill>
                  <a:srgbClr val="000000"/>
                </a:solidFill>
                <a:latin typeface="Arial Bold"/>
                <a:ea typeface="Arial Bold"/>
                <a:cs typeface="Arial Bold"/>
                <a:sym typeface="Arial Bold"/>
              </a:rPr>
              <a:t>cybercrime</a:t>
            </a:r>
            <a:r>
              <a:rPr lang="en-US" sz="2800">
                <a:solidFill>
                  <a:srgbClr val="000000"/>
                </a:solidFill>
                <a:latin typeface="Arial"/>
                <a:ea typeface="Arial"/>
                <a:cs typeface="Arial"/>
                <a:sym typeface="Arial"/>
              </a:rPr>
              <a:t> is an online or Internet-based illegal </a:t>
            </a:r>
          </a:p>
          <a:p>
            <a:pPr algn="l">
              <a:lnSpc>
                <a:spcPts val="2976"/>
              </a:lnSpc>
            </a:pPr>
            <a:r>
              <a:rPr lang="en-US" sz="2800">
                <a:solidFill>
                  <a:srgbClr val="000000"/>
                </a:solidFill>
                <a:latin typeface="Arial"/>
                <a:ea typeface="Arial"/>
                <a:cs typeface="Arial"/>
                <a:sym typeface="Arial"/>
              </a:rPr>
              <a:t>act.</a:t>
            </a:r>
          </a:p>
        </p:txBody>
      </p:sp>
    </p:spTree>
  </p:cSld>
  <p:clrMapOvr>
    <a:masterClrMapping/>
  </p:clrMapOvr>
</p:sld>
</file>

<file path=ppt/slides/slide60.xml><?xml version="1.0" encoding="utf-8"?>
<p:sld xmlns:p="http://schemas.openxmlformats.org/presentationml/2006/main" xmlns:a="http://schemas.openxmlformats.org/drawingml/2006/main" xmlns:r="http://schemas.openxmlformats.org/officeDocument/2006/relationships">
  <p:cSld>
    <p:bg>
      <p:bgPr>
        <a:solidFill>
          <a:srgbClr val="FFF8F8"/>
        </a:solidFill>
      </p:bgPr>
    </p:bg>
    <p:spTree>
      <p:nvGrpSpPr>
        <p:cNvPr id="1" name=""/>
        <p:cNvGrpSpPr/>
        <p:nvPr/>
      </p:nvGrpSpPr>
      <p:grpSpPr>
        <a:xfrm>
          <a:off x="0" y="0"/>
          <a:ext cx="0" cy="0"/>
          <a:chOff x="0" y="0"/>
          <a:chExt cx="0" cy="0"/>
        </a:xfrm>
      </p:grpSpPr>
      <p:sp>
        <p:nvSpPr>
          <p:cNvPr name="Freeform 2" id="2"/>
          <p:cNvSpPr/>
          <p:nvPr/>
        </p:nvSpPr>
        <p:spPr>
          <a:xfrm flipH="false" flipV="false" rot="0">
            <a:off x="-99556" y="3551293"/>
            <a:ext cx="3233057" cy="3233057"/>
          </a:xfrm>
          <a:custGeom>
            <a:avLst/>
            <a:gdLst/>
            <a:ahLst/>
            <a:cxnLst/>
            <a:rect r="r" b="b" t="t" l="l"/>
            <a:pathLst>
              <a:path h="3233057" w="3233057">
                <a:moveTo>
                  <a:pt x="0" y="0"/>
                </a:moveTo>
                <a:lnTo>
                  <a:pt x="3233057" y="0"/>
                </a:lnTo>
                <a:lnTo>
                  <a:pt x="3233057" y="3233057"/>
                </a:lnTo>
                <a:lnTo>
                  <a:pt x="0" y="32330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6074520" y="73650"/>
            <a:ext cx="3233057" cy="3233057"/>
          </a:xfrm>
          <a:custGeom>
            <a:avLst/>
            <a:gdLst/>
            <a:ahLst/>
            <a:cxnLst/>
            <a:rect r="r" b="b" t="t" l="l"/>
            <a:pathLst>
              <a:path h="3233057" w="3233057">
                <a:moveTo>
                  <a:pt x="3233057" y="3233057"/>
                </a:moveTo>
                <a:lnTo>
                  <a:pt x="0" y="3233057"/>
                </a:lnTo>
                <a:lnTo>
                  <a:pt x="0" y="0"/>
                </a:lnTo>
                <a:lnTo>
                  <a:pt x="3233057" y="0"/>
                </a:lnTo>
                <a:lnTo>
                  <a:pt x="3233057" y="3233057"/>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646611" y="842554"/>
            <a:ext cx="7850777" cy="5172891"/>
            <a:chOff x="0" y="0"/>
            <a:chExt cx="3289514" cy="2167467"/>
          </a:xfrm>
        </p:grpSpPr>
        <p:sp>
          <p:nvSpPr>
            <p:cNvPr name="Freeform 5" id="5"/>
            <p:cNvSpPr/>
            <p:nvPr/>
          </p:nvSpPr>
          <p:spPr>
            <a:xfrm flipH="false" flipV="false" rot="0">
              <a:off x="0" y="0"/>
              <a:ext cx="3289514" cy="2167467"/>
            </a:xfrm>
            <a:custGeom>
              <a:avLst/>
              <a:gdLst/>
              <a:ahLst/>
              <a:cxnLst/>
              <a:rect r="r" b="b" t="t" l="l"/>
              <a:pathLst>
                <a:path h="2167467" w="3289514">
                  <a:moveTo>
                    <a:pt x="0" y="0"/>
                  </a:moveTo>
                  <a:lnTo>
                    <a:pt x="3289514" y="0"/>
                  </a:lnTo>
                  <a:lnTo>
                    <a:pt x="3289514" y="2167467"/>
                  </a:lnTo>
                  <a:lnTo>
                    <a:pt x="0" y="2167467"/>
                  </a:lnTo>
                  <a:close/>
                </a:path>
              </a:pathLst>
            </a:custGeom>
            <a:solidFill>
              <a:srgbClr val="FFFFFF"/>
            </a:solidFill>
          </p:spPr>
        </p:sp>
        <p:sp>
          <p:nvSpPr>
            <p:cNvPr name="TextBox 6" id="6"/>
            <p:cNvSpPr txBox="true"/>
            <p:nvPr/>
          </p:nvSpPr>
          <p:spPr>
            <a:xfrm>
              <a:off x="0" y="-19050"/>
              <a:ext cx="3289514" cy="2186517"/>
            </a:xfrm>
            <a:prstGeom prst="rect">
              <a:avLst/>
            </a:prstGeom>
          </p:spPr>
          <p:txBody>
            <a:bodyPr anchor="ctr" rtlCol="false" tIns="30722" lIns="30722" bIns="30722" rIns="30722"/>
            <a:lstStyle/>
            <a:p>
              <a:pPr algn="ctr">
                <a:lnSpc>
                  <a:spcPts val="1693"/>
                </a:lnSpc>
                <a:spcBef>
                  <a:spcPct val="0"/>
                </a:spcBef>
              </a:pPr>
            </a:p>
          </p:txBody>
        </p:sp>
      </p:grpSp>
      <p:sp>
        <p:nvSpPr>
          <p:cNvPr name="Freeform 7" id="7"/>
          <p:cNvSpPr/>
          <p:nvPr/>
        </p:nvSpPr>
        <p:spPr>
          <a:xfrm flipH="false" flipV="true" rot="0">
            <a:off x="-374715" y="195943"/>
            <a:ext cx="2586446" cy="2586446"/>
          </a:xfrm>
          <a:custGeom>
            <a:avLst/>
            <a:gdLst/>
            <a:ahLst/>
            <a:cxnLst/>
            <a:rect r="r" b="b" t="t" l="l"/>
            <a:pathLst>
              <a:path h="2586446" w="2586446">
                <a:moveTo>
                  <a:pt x="0" y="2586446"/>
                </a:moveTo>
                <a:lnTo>
                  <a:pt x="2586446" y="2586446"/>
                </a:lnTo>
                <a:lnTo>
                  <a:pt x="2586446" y="0"/>
                </a:lnTo>
                <a:lnTo>
                  <a:pt x="0" y="0"/>
                </a:lnTo>
                <a:lnTo>
                  <a:pt x="0" y="2586446"/>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true" flipV="false" rot="0">
            <a:off x="6721131" y="4197904"/>
            <a:ext cx="2586446" cy="2586446"/>
          </a:xfrm>
          <a:custGeom>
            <a:avLst/>
            <a:gdLst/>
            <a:ahLst/>
            <a:cxnLst/>
            <a:rect r="r" b="b" t="t" l="l"/>
            <a:pathLst>
              <a:path h="2586446" w="2586446">
                <a:moveTo>
                  <a:pt x="2586446" y="0"/>
                </a:moveTo>
                <a:lnTo>
                  <a:pt x="0" y="0"/>
                </a:lnTo>
                <a:lnTo>
                  <a:pt x="0" y="2586446"/>
                </a:lnTo>
                <a:lnTo>
                  <a:pt x="2586446" y="2586446"/>
                </a:lnTo>
                <a:lnTo>
                  <a:pt x="2586446" y="0"/>
                </a:lnTo>
                <a:close/>
              </a:path>
            </a:pathLst>
          </a:custGeom>
          <a:blipFill>
            <a:blip r:embed="rId8">
              <a:extLst>
                <a:ext uri="{96DAC541-7B7A-43D3-8B79-37D633B846F1}">
                  <asvg:svgBlip xmlns:asvg="http://schemas.microsoft.com/office/drawing/2016/SVG/main" r:embed="rId9"/>
                </a:ext>
              </a:extLst>
            </a:blip>
            <a:stretch>
              <a:fillRect l="0" t="0" r="0" b="0"/>
            </a:stretch>
          </a:blipFill>
        </p:spPr>
      </p:sp>
      <p:pic>
        <p:nvPicPr>
          <p:cNvPr name="Picture 9" id="9"/>
          <p:cNvPicPr>
            <a:picLocks noChangeAspect="true"/>
          </p:cNvPicPr>
          <p:nvPr>
            <a:videoFile r:link="rId11"/>
          </p:nvPr>
        </p:nvPicPr>
        <p:blipFill>
          <a:blip r:embed="rId10"/>
          <a:stretch>
            <a:fillRect/>
          </a:stretch>
        </p:blipFill>
        <p:spPr>
          <a:xfrm rot="0">
            <a:off x="2644693" y="0"/>
            <a:ext cx="3381047" cy="6015446"/>
          </a:xfrm>
          <a:prstGeom prst="rect">
            <a:avLst/>
          </a:prstGeom>
        </p:spPr>
      </p:pic>
    </p:spTree>
  </p:cSld>
  <p:clrMapOvr>
    <a:masterClrMapping/>
  </p:clrMapOvr>
</p:sld>
</file>

<file path=ppt/slides/slide6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0" y="27708"/>
            <a:ext cx="8229600" cy="1039092"/>
            <a:chOff x="0" y="0"/>
            <a:chExt cx="8229600" cy="1039089"/>
          </a:xfrm>
        </p:grpSpPr>
        <p:sp>
          <p:nvSpPr>
            <p:cNvPr name="Freeform 8" id="8"/>
            <p:cNvSpPr/>
            <p:nvPr/>
          </p:nvSpPr>
          <p:spPr>
            <a:xfrm flipH="false" flipV="false" rot="0">
              <a:off x="0" y="0"/>
              <a:ext cx="8229600" cy="1039114"/>
            </a:xfrm>
            <a:custGeom>
              <a:avLst/>
              <a:gdLst/>
              <a:ahLst/>
              <a:cxnLst/>
              <a:rect r="r" b="b" t="t" l="l"/>
              <a:pathLst>
                <a:path h="1039114" w="8229600">
                  <a:moveTo>
                    <a:pt x="0" y="0"/>
                  </a:moveTo>
                  <a:lnTo>
                    <a:pt x="8229600" y="0"/>
                  </a:lnTo>
                  <a:lnTo>
                    <a:pt x="822960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5-51</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1905000" y="244640"/>
            <a:ext cx="5440670"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Ethics and Society (1 of 6)</a:t>
            </a:r>
          </a:p>
        </p:txBody>
      </p:sp>
      <p:sp>
        <p:nvSpPr>
          <p:cNvPr name="TextBox 14" id="14"/>
          <p:cNvSpPr txBox="true"/>
          <p:nvPr/>
        </p:nvSpPr>
        <p:spPr>
          <a:xfrm rot="0">
            <a:off x="167640" y="1319603"/>
            <a:ext cx="117881" cy="456076"/>
          </a:xfrm>
          <a:prstGeom prst="rect">
            <a:avLst/>
          </a:prstGeom>
        </p:spPr>
        <p:txBody>
          <a:bodyPr anchor="t" rtlCol="false" tIns="0" lIns="0" bIns="0" rIns="0">
            <a:spAutoFit/>
          </a:bodyPr>
          <a:lstStyle/>
          <a:p>
            <a:pPr algn="l">
              <a:lnSpc>
                <a:spcPts val="3639"/>
              </a:lnSpc>
            </a:pPr>
            <a:r>
              <a:rPr lang="en-US" sz="2599">
                <a:solidFill>
                  <a:srgbClr val="8A288F"/>
                </a:solidFill>
                <a:latin typeface="Arial"/>
                <a:ea typeface="Arial"/>
                <a:cs typeface="Arial"/>
                <a:sym typeface="Arial"/>
              </a:rPr>
              <a:t>•</a:t>
            </a:r>
          </a:p>
        </p:txBody>
      </p:sp>
      <p:sp>
        <p:nvSpPr>
          <p:cNvPr name="TextBox 15" id="15"/>
          <p:cNvSpPr txBox="true"/>
          <p:nvPr/>
        </p:nvSpPr>
        <p:spPr>
          <a:xfrm rot="0">
            <a:off x="167640" y="2590619"/>
            <a:ext cx="117881" cy="456076"/>
          </a:xfrm>
          <a:prstGeom prst="rect">
            <a:avLst/>
          </a:prstGeom>
        </p:spPr>
        <p:txBody>
          <a:bodyPr anchor="t" rtlCol="false" tIns="0" lIns="0" bIns="0" rIns="0">
            <a:spAutoFit/>
          </a:bodyPr>
          <a:lstStyle/>
          <a:p>
            <a:pPr algn="l">
              <a:lnSpc>
                <a:spcPts val="3639"/>
              </a:lnSpc>
            </a:pPr>
            <a:r>
              <a:rPr lang="en-US" sz="2599">
                <a:solidFill>
                  <a:srgbClr val="8A288F"/>
                </a:solidFill>
                <a:latin typeface="Arial"/>
                <a:ea typeface="Arial"/>
                <a:cs typeface="Arial"/>
                <a:sym typeface="Arial"/>
              </a:rPr>
              <a:t>•</a:t>
            </a:r>
          </a:p>
        </p:txBody>
      </p:sp>
      <p:sp>
        <p:nvSpPr>
          <p:cNvPr name="TextBox 16" id="16"/>
          <p:cNvSpPr txBox="true"/>
          <p:nvPr/>
        </p:nvSpPr>
        <p:spPr>
          <a:xfrm rot="0">
            <a:off x="685162" y="1367228"/>
            <a:ext cx="7379503" cy="1679467"/>
          </a:xfrm>
          <a:prstGeom prst="rect">
            <a:avLst/>
          </a:prstGeom>
        </p:spPr>
        <p:txBody>
          <a:bodyPr anchor="t" rtlCol="false" tIns="0" lIns="0" bIns="0" rIns="0">
            <a:spAutoFit/>
          </a:bodyPr>
          <a:lstStyle/>
          <a:p>
            <a:pPr algn="just">
              <a:lnSpc>
                <a:spcPts val="3177"/>
              </a:lnSpc>
            </a:pPr>
            <a:r>
              <a:rPr lang="en-US" b="true" sz="2599">
                <a:solidFill>
                  <a:srgbClr val="000000"/>
                </a:solidFill>
                <a:latin typeface="Arial Bold"/>
                <a:ea typeface="Arial Bold"/>
                <a:cs typeface="Arial Bold"/>
                <a:sym typeface="Arial Bold"/>
              </a:rPr>
              <a:t>Technology ethics</a:t>
            </a:r>
            <a:r>
              <a:rPr lang="en-US" sz="2599">
                <a:solidFill>
                  <a:srgbClr val="000000"/>
                </a:solidFill>
                <a:latin typeface="Arial"/>
                <a:ea typeface="Arial"/>
                <a:cs typeface="Arial"/>
                <a:sym typeface="Arial"/>
              </a:rPr>
              <a:t> are the moral guidelines that govern the use of computers, mobile devices, information systems, and related technologies</a:t>
            </a:r>
          </a:p>
          <a:p>
            <a:pPr algn="just">
              <a:lnSpc>
                <a:spcPts val="4055"/>
              </a:lnSpc>
            </a:pPr>
            <a:r>
              <a:rPr lang="en-US" sz="2599" spc="2">
                <a:solidFill>
                  <a:srgbClr val="000000"/>
                </a:solidFill>
                <a:latin typeface="Arial"/>
                <a:ea typeface="Arial"/>
                <a:cs typeface="Arial"/>
                <a:sym typeface="Arial"/>
              </a:rPr>
              <a:t>Information accuracy is a concern</a:t>
            </a:r>
          </a:p>
        </p:txBody>
      </p:sp>
      <p:sp>
        <p:nvSpPr>
          <p:cNvPr name="TextBox 17" id="17"/>
          <p:cNvSpPr txBox="true"/>
          <p:nvPr/>
        </p:nvSpPr>
        <p:spPr>
          <a:xfrm rot="0">
            <a:off x="1558614" y="3085109"/>
            <a:ext cx="86430" cy="397554"/>
          </a:xfrm>
          <a:prstGeom prst="rect">
            <a:avLst/>
          </a:prstGeom>
        </p:spPr>
        <p:txBody>
          <a:bodyPr anchor="t" rtlCol="false" tIns="0" lIns="0" bIns="0" rIns="0">
            <a:spAutoFit/>
          </a:bodyPr>
          <a:lstStyle/>
          <a:p>
            <a:pPr algn="l">
              <a:lnSpc>
                <a:spcPts val="3151"/>
              </a:lnSpc>
            </a:pPr>
            <a:r>
              <a:rPr lang="en-US" sz="2400">
                <a:solidFill>
                  <a:srgbClr val="000000"/>
                </a:solidFill>
                <a:latin typeface="Arial"/>
                <a:ea typeface="Arial"/>
                <a:cs typeface="Arial"/>
                <a:sym typeface="Arial"/>
              </a:rPr>
              <a:t> </a:t>
            </a:r>
          </a:p>
        </p:txBody>
      </p:sp>
      <p:sp>
        <p:nvSpPr>
          <p:cNvPr name="TextBox 18" id="18"/>
          <p:cNvSpPr txBox="true"/>
          <p:nvPr/>
        </p:nvSpPr>
        <p:spPr>
          <a:xfrm rot="0">
            <a:off x="631193" y="3066059"/>
            <a:ext cx="172860" cy="416604"/>
          </a:xfrm>
          <a:prstGeom prst="rect">
            <a:avLst/>
          </a:prstGeom>
        </p:spPr>
        <p:txBody>
          <a:bodyPr anchor="t" rtlCol="false" tIns="0" lIns="0" bIns="0" rIns="0">
            <a:spAutoFit/>
          </a:bodyPr>
          <a:lstStyle/>
          <a:p>
            <a:pPr algn="l">
              <a:lnSpc>
                <a:spcPts val="3359"/>
              </a:lnSpc>
            </a:pPr>
            <a:r>
              <a:rPr lang="en-US" sz="2400">
                <a:solidFill>
                  <a:srgbClr val="8A288F"/>
                </a:solidFill>
                <a:latin typeface="Arial"/>
                <a:ea typeface="Arial"/>
                <a:cs typeface="Arial"/>
                <a:sym typeface="Arial"/>
              </a:rPr>
              <a:t>–</a:t>
            </a:r>
            <a:r>
              <a:rPr lang="en-US" sz="2400">
                <a:solidFill>
                  <a:srgbClr val="FFFFFF"/>
                </a:solidFill>
                <a:latin typeface="Arial"/>
                <a:ea typeface="Arial"/>
                <a:cs typeface="Arial"/>
                <a:sym typeface="Arial"/>
              </a:rPr>
              <a:t> </a:t>
            </a:r>
          </a:p>
        </p:txBody>
      </p:sp>
      <p:sp>
        <p:nvSpPr>
          <p:cNvPr name="TextBox 19" id="19"/>
          <p:cNvSpPr txBox="true"/>
          <p:nvPr/>
        </p:nvSpPr>
        <p:spPr>
          <a:xfrm rot="0">
            <a:off x="1083945" y="3066059"/>
            <a:ext cx="5463902" cy="415290"/>
          </a:xfrm>
          <a:prstGeom prst="rect">
            <a:avLst/>
          </a:prstGeom>
        </p:spPr>
        <p:txBody>
          <a:bodyPr anchor="t" rtlCol="false" tIns="0" lIns="0" bIns="0" rIns="0">
            <a:spAutoFit/>
          </a:bodyPr>
          <a:lstStyle/>
          <a:p>
            <a:pPr algn="l">
              <a:lnSpc>
                <a:spcPts val="3359"/>
              </a:lnSpc>
            </a:pPr>
            <a:r>
              <a:rPr lang="en-US" sz="2400">
                <a:solidFill>
                  <a:srgbClr val="000000"/>
                </a:solidFill>
                <a:latin typeface="Arial"/>
                <a:ea typeface="Arial"/>
                <a:cs typeface="Arial"/>
                <a:sym typeface="Arial"/>
              </a:rPr>
              <a:t>Not all</a:t>
            </a:r>
            <a:r>
              <a:rPr lang="en-US" sz="2400">
                <a:solidFill>
                  <a:srgbClr val="FFFFFF"/>
                </a:solidFill>
                <a:latin typeface="Arial"/>
                <a:ea typeface="Arial"/>
                <a:cs typeface="Arial"/>
                <a:sym typeface="Arial"/>
              </a:rPr>
              <a:t> </a:t>
            </a:r>
            <a:r>
              <a:rPr lang="en-US" sz="2400">
                <a:solidFill>
                  <a:srgbClr val="000000"/>
                </a:solidFill>
                <a:latin typeface="Arial"/>
                <a:ea typeface="Arial"/>
                <a:cs typeface="Arial"/>
                <a:sym typeface="Arial"/>
              </a:rPr>
              <a:t>information on the web is correct</a:t>
            </a:r>
          </a:p>
        </p:txBody>
      </p:sp>
    </p:spTree>
  </p:cSld>
  <p:clrMapOvr>
    <a:masterClrMapping/>
  </p:clrMapOvr>
</p:sld>
</file>

<file path=ppt/slides/slide6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1011279" y="38100"/>
            <a:ext cx="6293196" cy="5638800"/>
          </a:xfrm>
          <a:custGeom>
            <a:avLst/>
            <a:gdLst/>
            <a:ahLst/>
            <a:cxnLst/>
            <a:rect r="r" b="b" t="t" l="l"/>
            <a:pathLst>
              <a:path h="5638800" w="6293196">
                <a:moveTo>
                  <a:pt x="0" y="0"/>
                </a:moveTo>
                <a:lnTo>
                  <a:pt x="6293196" y="0"/>
                </a:lnTo>
                <a:lnTo>
                  <a:pt x="6293196" y="5638800"/>
                </a:lnTo>
                <a:lnTo>
                  <a:pt x="0" y="5638800"/>
                </a:lnTo>
                <a:lnTo>
                  <a:pt x="0" y="0"/>
                </a:lnTo>
                <a:close/>
              </a:path>
            </a:pathLst>
          </a:custGeom>
          <a:blipFill>
            <a:blip r:embed="rId4"/>
            <a:stretch>
              <a:fillRect l="0" t="0" r="0" b="-33093"/>
            </a:stretch>
          </a:blipFill>
        </p:spPr>
      </p:sp>
      <p:sp>
        <p:nvSpPr>
          <p:cNvPr name="TextBox 9" id="9"/>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5-52</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232820" y="5567858"/>
            <a:ext cx="8678361" cy="604342"/>
          </a:xfrm>
          <a:prstGeom prst="rect">
            <a:avLst/>
          </a:prstGeom>
        </p:spPr>
        <p:txBody>
          <a:bodyPr anchor="t" rtlCol="false" tIns="0" lIns="0" bIns="0" rIns="0">
            <a:spAutoFit/>
          </a:bodyPr>
          <a:lstStyle/>
          <a:p>
            <a:pPr algn="l">
              <a:lnSpc>
                <a:spcPts val="2399"/>
              </a:lnSpc>
            </a:pPr>
            <a:r>
              <a:rPr lang="en-US" b="true" sz="1999">
                <a:solidFill>
                  <a:srgbClr val="000000"/>
                </a:solidFill>
                <a:latin typeface="Arial Bold"/>
                <a:ea typeface="Arial Bold"/>
                <a:cs typeface="Arial Bold"/>
                <a:sym typeface="Arial Bold"/>
              </a:rPr>
              <a:t>Figure 5-20 </a:t>
            </a:r>
            <a:r>
              <a:rPr lang="en-US" sz="1999">
                <a:solidFill>
                  <a:srgbClr val="000000"/>
                </a:solidFill>
                <a:latin typeface="Arial"/>
                <a:ea typeface="Arial"/>
                <a:cs typeface="Arial"/>
                <a:sym typeface="Arial"/>
              </a:rPr>
              <a:t>This digitally edited photo shows a fruit that looks like an apple on the outside and an orange on the inside.</a:t>
            </a:r>
          </a:p>
        </p:txBody>
      </p:sp>
    </p:spTree>
  </p:cSld>
  <p:clrMapOvr>
    <a:masterClrMapping/>
  </p:clrMapOvr>
</p:sld>
</file>

<file path=ppt/slides/slide6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0" y="27708"/>
            <a:ext cx="8229600" cy="1039092"/>
            <a:chOff x="0" y="0"/>
            <a:chExt cx="8229600" cy="1039089"/>
          </a:xfrm>
        </p:grpSpPr>
        <p:sp>
          <p:nvSpPr>
            <p:cNvPr name="Freeform 8" id="8"/>
            <p:cNvSpPr/>
            <p:nvPr/>
          </p:nvSpPr>
          <p:spPr>
            <a:xfrm flipH="false" flipV="false" rot="0">
              <a:off x="0" y="0"/>
              <a:ext cx="8229600" cy="1039114"/>
            </a:xfrm>
            <a:custGeom>
              <a:avLst/>
              <a:gdLst/>
              <a:ahLst/>
              <a:cxnLst/>
              <a:rect r="r" b="b" t="t" l="l"/>
              <a:pathLst>
                <a:path h="1039114" w="8229600">
                  <a:moveTo>
                    <a:pt x="0" y="0"/>
                  </a:moveTo>
                  <a:lnTo>
                    <a:pt x="8229600" y="0"/>
                  </a:lnTo>
                  <a:lnTo>
                    <a:pt x="822960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5-53</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1905000" y="244640"/>
            <a:ext cx="5440670"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Ethics and Society (3 of 6)</a:t>
            </a:r>
          </a:p>
        </p:txBody>
      </p:sp>
      <p:sp>
        <p:nvSpPr>
          <p:cNvPr name="TextBox 14" id="14"/>
          <p:cNvSpPr txBox="true"/>
          <p:nvPr/>
        </p:nvSpPr>
        <p:spPr>
          <a:xfrm rot="0">
            <a:off x="167640" y="1313555"/>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5" id="15"/>
          <p:cNvSpPr txBox="true"/>
          <p:nvPr/>
        </p:nvSpPr>
        <p:spPr>
          <a:xfrm rot="0">
            <a:off x="167640" y="2389880"/>
            <a:ext cx="126949" cy="790832"/>
          </a:xfrm>
          <a:prstGeom prst="rect">
            <a:avLst/>
          </a:prstGeom>
        </p:spPr>
        <p:txBody>
          <a:bodyPr anchor="t" rtlCol="false" tIns="0" lIns="0" bIns="0" rIns="0">
            <a:spAutoFit/>
          </a:bodyPr>
          <a:lstStyle/>
          <a:p>
            <a:pPr algn="l">
              <a:lnSpc>
                <a:spcPts val="7000"/>
              </a:lnSpc>
            </a:pPr>
            <a:r>
              <a:rPr lang="en-US" sz="2800">
                <a:solidFill>
                  <a:srgbClr val="8A288F"/>
                </a:solidFill>
                <a:latin typeface="Arial"/>
                <a:ea typeface="Arial"/>
                <a:cs typeface="Arial"/>
                <a:sym typeface="Arial"/>
              </a:rPr>
              <a:t>•</a:t>
            </a:r>
          </a:p>
        </p:txBody>
      </p:sp>
      <p:sp>
        <p:nvSpPr>
          <p:cNvPr name="TextBox 16" id="16"/>
          <p:cNvSpPr txBox="true"/>
          <p:nvPr/>
        </p:nvSpPr>
        <p:spPr>
          <a:xfrm rot="0">
            <a:off x="167640" y="3331712"/>
            <a:ext cx="126949" cy="1296800"/>
          </a:xfrm>
          <a:prstGeom prst="rect">
            <a:avLst/>
          </a:prstGeom>
        </p:spPr>
        <p:txBody>
          <a:bodyPr anchor="t" rtlCol="false" tIns="0" lIns="0" bIns="0" rIns="0">
            <a:spAutoFit/>
          </a:bodyPr>
          <a:lstStyle/>
          <a:p>
            <a:pPr algn="just">
              <a:lnSpc>
                <a:spcPts val="7000"/>
              </a:lnSpc>
            </a:pPr>
            <a:r>
              <a:rPr lang="en-US" sz="2800">
                <a:solidFill>
                  <a:srgbClr val="8A288F"/>
                </a:solidFill>
                <a:latin typeface="Arial"/>
                <a:ea typeface="Arial"/>
                <a:cs typeface="Arial"/>
                <a:sym typeface="Arial"/>
              </a:rPr>
              <a:t>•</a:t>
            </a:r>
          </a:p>
          <a:p>
            <a:pPr algn="just">
              <a:lnSpc>
                <a:spcPts val="1400"/>
              </a:lnSpc>
            </a:pPr>
            <a:r>
              <a:rPr lang="en-US" sz="2800">
                <a:solidFill>
                  <a:srgbClr val="8A288F"/>
                </a:solidFill>
                <a:latin typeface="Arial"/>
                <a:ea typeface="Arial"/>
                <a:cs typeface="Arial"/>
                <a:sym typeface="Arial"/>
              </a:rPr>
              <a:t>•</a:t>
            </a:r>
          </a:p>
        </p:txBody>
      </p:sp>
      <p:sp>
        <p:nvSpPr>
          <p:cNvPr name="TextBox 17" id="17"/>
          <p:cNvSpPr txBox="true"/>
          <p:nvPr/>
        </p:nvSpPr>
        <p:spPr>
          <a:xfrm rot="0">
            <a:off x="685162" y="1370705"/>
            <a:ext cx="8565956" cy="4111247"/>
          </a:xfrm>
          <a:prstGeom prst="rect">
            <a:avLst/>
          </a:prstGeom>
        </p:spPr>
        <p:txBody>
          <a:bodyPr anchor="t" rtlCol="false" tIns="0" lIns="0" bIns="0" rIns="0">
            <a:spAutoFit/>
          </a:bodyPr>
          <a:lstStyle/>
          <a:p>
            <a:pPr algn="l">
              <a:lnSpc>
                <a:spcPts val="3343"/>
              </a:lnSpc>
            </a:pPr>
            <a:r>
              <a:rPr lang="en-US" sz="2800" spc="2">
                <a:solidFill>
                  <a:srgbClr val="000000"/>
                </a:solidFill>
                <a:latin typeface="Arial"/>
                <a:ea typeface="Arial"/>
                <a:cs typeface="Arial"/>
                <a:sym typeface="Arial"/>
              </a:rPr>
              <a:t>Intellectual property (IP) refers to unique and original works such as ideas, inventions, art, writings, processes, company and product names, and logos.</a:t>
            </a:r>
          </a:p>
          <a:p>
            <a:pPr algn="l">
              <a:lnSpc>
                <a:spcPts val="4944"/>
              </a:lnSpc>
            </a:pPr>
            <a:r>
              <a:rPr lang="en-US" sz="2800" spc="2">
                <a:solidFill>
                  <a:srgbClr val="000000"/>
                </a:solidFill>
                <a:latin typeface="Arial"/>
                <a:ea typeface="Arial"/>
                <a:cs typeface="Arial"/>
                <a:sym typeface="Arial"/>
              </a:rPr>
              <a:t>Intellectual property rights are the rights to which </a:t>
            </a:r>
          </a:p>
          <a:p>
            <a:pPr algn="l">
              <a:lnSpc>
                <a:spcPts val="1680"/>
              </a:lnSpc>
            </a:pPr>
            <a:r>
              <a:rPr lang="en-US" sz="2800" spc="2">
                <a:solidFill>
                  <a:srgbClr val="000000"/>
                </a:solidFill>
                <a:latin typeface="Arial"/>
                <a:ea typeface="Arial"/>
                <a:cs typeface="Arial"/>
                <a:sym typeface="Arial"/>
              </a:rPr>
              <a:t>creators are entitled to their work</a:t>
            </a:r>
          </a:p>
          <a:p>
            <a:pPr algn="l">
              <a:lnSpc>
                <a:spcPts val="6526"/>
              </a:lnSpc>
            </a:pPr>
            <a:r>
              <a:rPr lang="en-US" sz="2800">
                <a:solidFill>
                  <a:srgbClr val="000000"/>
                </a:solidFill>
                <a:latin typeface="Arial"/>
                <a:ea typeface="Arial"/>
                <a:cs typeface="Arial"/>
                <a:sym typeface="Arial"/>
              </a:rPr>
              <a:t>A copyright protects any tangible form of expression.</a:t>
            </a:r>
          </a:p>
          <a:p>
            <a:pPr algn="l">
              <a:lnSpc>
                <a:spcPts val="1439"/>
              </a:lnSpc>
            </a:pPr>
            <a:r>
              <a:rPr lang="en-US" sz="2800" spc="2">
                <a:solidFill>
                  <a:srgbClr val="000000"/>
                </a:solidFill>
                <a:latin typeface="Arial"/>
                <a:ea typeface="Arial"/>
                <a:cs typeface="Arial"/>
                <a:sym typeface="Arial"/>
              </a:rPr>
              <a:t>Digital Rights Management (DRM) is a strategy </a:t>
            </a:r>
          </a:p>
          <a:p>
            <a:pPr algn="l">
              <a:lnSpc>
                <a:spcPts val="5376"/>
              </a:lnSpc>
            </a:pPr>
            <a:r>
              <a:rPr lang="en-US" sz="2800" spc="2">
                <a:solidFill>
                  <a:srgbClr val="000000"/>
                </a:solidFill>
                <a:latin typeface="Arial"/>
                <a:ea typeface="Arial"/>
                <a:cs typeface="Arial"/>
                <a:sym typeface="Arial"/>
              </a:rPr>
              <a:t>designed to prevent illegal distribution of movies, </a:t>
            </a:r>
          </a:p>
          <a:p>
            <a:pPr algn="l">
              <a:lnSpc>
                <a:spcPts val="1400"/>
              </a:lnSpc>
            </a:pPr>
            <a:r>
              <a:rPr lang="en-US" sz="2800" spc="2">
                <a:solidFill>
                  <a:srgbClr val="000000"/>
                </a:solidFill>
                <a:latin typeface="Arial"/>
                <a:ea typeface="Arial"/>
                <a:cs typeface="Arial"/>
                <a:sym typeface="Arial"/>
              </a:rPr>
              <a:t>music, and other digital content.</a:t>
            </a:r>
          </a:p>
        </p:txBody>
      </p:sp>
    </p:spTree>
  </p:cSld>
  <p:clrMapOvr>
    <a:masterClrMapping/>
  </p:clrMapOvr>
</p:sld>
</file>

<file path=ppt/slides/slide6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0" y="27708"/>
            <a:ext cx="8229600" cy="1039092"/>
            <a:chOff x="0" y="0"/>
            <a:chExt cx="8229600" cy="1039089"/>
          </a:xfrm>
        </p:grpSpPr>
        <p:sp>
          <p:nvSpPr>
            <p:cNvPr name="Freeform 8" id="8"/>
            <p:cNvSpPr/>
            <p:nvPr/>
          </p:nvSpPr>
          <p:spPr>
            <a:xfrm flipH="false" flipV="false" rot="0">
              <a:off x="0" y="0"/>
              <a:ext cx="8229600" cy="1039114"/>
            </a:xfrm>
            <a:custGeom>
              <a:avLst/>
              <a:gdLst/>
              <a:ahLst/>
              <a:cxnLst/>
              <a:rect r="r" b="b" t="t" l="l"/>
              <a:pathLst>
                <a:path h="1039114" w="8229600">
                  <a:moveTo>
                    <a:pt x="0" y="0"/>
                  </a:moveTo>
                  <a:lnTo>
                    <a:pt x="8229600" y="0"/>
                  </a:lnTo>
                  <a:lnTo>
                    <a:pt x="822960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5-54</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1905000" y="244640"/>
            <a:ext cx="5440670"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Ethics and Society (4 of 6)</a:t>
            </a:r>
          </a:p>
        </p:txBody>
      </p:sp>
      <p:sp>
        <p:nvSpPr>
          <p:cNvPr name="TextBox 14" id="14"/>
          <p:cNvSpPr txBox="true"/>
          <p:nvPr/>
        </p:nvSpPr>
        <p:spPr>
          <a:xfrm rot="0">
            <a:off x="167640" y="1370705"/>
            <a:ext cx="126949" cy="438407"/>
          </a:xfrm>
          <a:prstGeom prst="rect">
            <a:avLst/>
          </a:prstGeom>
        </p:spPr>
        <p:txBody>
          <a:bodyPr anchor="t" rtlCol="false" tIns="0" lIns="0" bIns="0" rIns="0">
            <a:spAutoFit/>
          </a:bodyPr>
          <a:lstStyle/>
          <a:p>
            <a:pPr algn="l">
              <a:lnSpc>
                <a:spcPts val="3343"/>
              </a:lnSpc>
            </a:pPr>
            <a:r>
              <a:rPr lang="en-US" sz="2800">
                <a:solidFill>
                  <a:srgbClr val="8A288F"/>
                </a:solidFill>
                <a:latin typeface="Arial"/>
                <a:ea typeface="Arial"/>
                <a:cs typeface="Arial"/>
                <a:sym typeface="Arial"/>
              </a:rPr>
              <a:t>•</a:t>
            </a:r>
          </a:p>
        </p:txBody>
      </p:sp>
      <p:sp>
        <p:nvSpPr>
          <p:cNvPr name="TextBox 15" id="15"/>
          <p:cNvSpPr txBox="true"/>
          <p:nvPr/>
        </p:nvSpPr>
        <p:spPr>
          <a:xfrm rot="0">
            <a:off x="685162" y="1370705"/>
            <a:ext cx="8298332" cy="1291847"/>
          </a:xfrm>
          <a:prstGeom prst="rect">
            <a:avLst/>
          </a:prstGeom>
        </p:spPr>
        <p:txBody>
          <a:bodyPr anchor="t" rtlCol="false" tIns="0" lIns="0" bIns="0" rIns="0">
            <a:spAutoFit/>
          </a:bodyPr>
          <a:lstStyle/>
          <a:p>
            <a:pPr algn="l">
              <a:lnSpc>
                <a:spcPts val="3343"/>
              </a:lnSpc>
            </a:pPr>
            <a:r>
              <a:rPr lang="en-US" sz="2800">
                <a:solidFill>
                  <a:srgbClr val="000000"/>
                </a:solidFill>
                <a:latin typeface="Arial"/>
                <a:ea typeface="Arial"/>
                <a:cs typeface="Arial"/>
                <a:sym typeface="Arial"/>
              </a:rPr>
              <a:t>A </a:t>
            </a:r>
            <a:r>
              <a:rPr lang="en-US" b="true" sz="2800">
                <a:solidFill>
                  <a:srgbClr val="000000"/>
                </a:solidFill>
                <a:latin typeface="Arial Bold"/>
                <a:ea typeface="Arial Bold"/>
                <a:cs typeface="Arial Bold"/>
                <a:sym typeface="Arial Bold"/>
              </a:rPr>
              <a:t>code of conduct</a:t>
            </a:r>
            <a:r>
              <a:rPr lang="en-US" sz="2800">
                <a:solidFill>
                  <a:srgbClr val="000000"/>
                </a:solidFill>
                <a:latin typeface="Arial"/>
                <a:ea typeface="Arial"/>
                <a:cs typeface="Arial"/>
                <a:sym typeface="Arial"/>
              </a:rPr>
              <a:t> is a written guideline that helps determine whether a specification is ethical/unethical or allowed/not allowed</a:t>
            </a:r>
          </a:p>
        </p:txBody>
      </p:sp>
      <p:sp>
        <p:nvSpPr>
          <p:cNvPr name="TextBox 16" id="16"/>
          <p:cNvSpPr txBox="true"/>
          <p:nvPr/>
        </p:nvSpPr>
        <p:spPr>
          <a:xfrm rot="0">
            <a:off x="167640" y="2589905"/>
            <a:ext cx="8846125" cy="2130047"/>
          </a:xfrm>
          <a:prstGeom prst="rect">
            <a:avLst/>
          </a:prstGeom>
        </p:spPr>
        <p:txBody>
          <a:bodyPr anchor="t" rtlCol="false" tIns="0" lIns="0" bIns="0" rIns="0">
            <a:spAutoFit/>
          </a:bodyPr>
          <a:lstStyle/>
          <a:p>
            <a:pPr algn="l">
              <a:lnSpc>
                <a:spcPts val="4944"/>
              </a:lnSpc>
            </a:pPr>
            <a:r>
              <a:rPr lang="en-US" sz="2800">
                <a:solidFill>
                  <a:srgbClr val="000000"/>
                </a:solidFill>
                <a:latin typeface="Arial"/>
                <a:ea typeface="Arial"/>
                <a:cs typeface="Arial"/>
                <a:sym typeface="Arial"/>
              </a:rPr>
              <a:t>Sample IT Code of Conduct</a:t>
            </a:r>
          </a:p>
          <a:p>
            <a:pPr algn="l">
              <a:lnSpc>
                <a:spcPts val="3071"/>
              </a:lnSpc>
            </a:pPr>
            <a:r>
              <a:rPr lang="en-US" sz="2800">
                <a:solidFill>
                  <a:srgbClr val="8A288F"/>
                </a:solidFill>
                <a:latin typeface="Arial"/>
                <a:ea typeface="Arial"/>
                <a:cs typeface="Arial"/>
                <a:sym typeface="Arial"/>
              </a:rPr>
              <a:t>1.</a:t>
            </a:r>
            <a:r>
              <a:rPr lang="en-US" sz="2800">
                <a:solidFill>
                  <a:srgbClr val="000000"/>
                </a:solidFill>
                <a:latin typeface="Arial"/>
                <a:ea typeface="Arial"/>
                <a:cs typeface="Arial"/>
                <a:sym typeface="Arial"/>
              </a:rPr>
              <a:t>Technology may not be used to harm other people.</a:t>
            </a:r>
          </a:p>
          <a:p>
            <a:pPr algn="l">
              <a:lnSpc>
                <a:spcPts val="4944"/>
              </a:lnSpc>
            </a:pPr>
            <a:r>
              <a:rPr lang="en-US" sz="2800">
                <a:solidFill>
                  <a:srgbClr val="8A288F"/>
                </a:solidFill>
                <a:latin typeface="Arial"/>
                <a:ea typeface="Arial"/>
                <a:cs typeface="Arial"/>
                <a:sym typeface="Arial"/>
              </a:rPr>
              <a:t>2.</a:t>
            </a:r>
            <a:r>
              <a:rPr lang="en-US" sz="2800">
                <a:solidFill>
                  <a:srgbClr val="000000"/>
                </a:solidFill>
                <a:latin typeface="Arial"/>
                <a:ea typeface="Arial"/>
                <a:cs typeface="Arial"/>
                <a:sym typeface="Arial"/>
              </a:rPr>
              <a:t>Employees may not meddle in others’ files.</a:t>
            </a:r>
          </a:p>
          <a:p>
            <a:pPr algn="l">
              <a:lnSpc>
                <a:spcPts val="3287"/>
              </a:lnSpc>
            </a:pPr>
            <a:r>
              <a:rPr lang="en-US" sz="2800" spc="2">
                <a:solidFill>
                  <a:srgbClr val="8A288F"/>
                </a:solidFill>
                <a:latin typeface="Arial"/>
                <a:ea typeface="Arial"/>
                <a:cs typeface="Arial"/>
                <a:sym typeface="Arial"/>
              </a:rPr>
              <a:t>3.</a:t>
            </a:r>
            <a:r>
              <a:rPr lang="en-US" sz="2800" spc="2">
                <a:solidFill>
                  <a:srgbClr val="000000"/>
                </a:solidFill>
                <a:latin typeface="Arial"/>
                <a:ea typeface="Arial"/>
                <a:cs typeface="Arial"/>
                <a:sym typeface="Arial"/>
              </a:rPr>
              <a:t>Employees may use technology only for purpose in </a:t>
            </a:r>
          </a:p>
        </p:txBody>
      </p:sp>
      <p:sp>
        <p:nvSpPr>
          <p:cNvPr name="TextBox 17" id="17"/>
          <p:cNvSpPr txBox="true"/>
          <p:nvPr/>
        </p:nvSpPr>
        <p:spPr>
          <a:xfrm rot="0">
            <a:off x="231115" y="4710427"/>
            <a:ext cx="8663683" cy="1459106"/>
          </a:xfrm>
          <a:prstGeom prst="rect">
            <a:avLst/>
          </a:prstGeom>
        </p:spPr>
        <p:txBody>
          <a:bodyPr anchor="t" rtlCol="false" tIns="0" lIns="0" bIns="0" rIns="0">
            <a:spAutoFit/>
          </a:bodyPr>
          <a:lstStyle/>
          <a:p>
            <a:pPr algn="l">
              <a:lnSpc>
                <a:spcPts val="3287"/>
              </a:lnSpc>
            </a:pPr>
            <a:r>
              <a:rPr lang="en-US" sz="2800" spc="2">
                <a:solidFill>
                  <a:srgbClr val="000000"/>
                </a:solidFill>
                <a:latin typeface="Arial"/>
                <a:ea typeface="Arial"/>
                <a:cs typeface="Arial"/>
                <a:sym typeface="Arial"/>
              </a:rPr>
              <a:t>which they have been authorized.</a:t>
            </a:r>
          </a:p>
          <a:p>
            <a:pPr algn="l">
              <a:lnSpc>
                <a:spcPts val="4897"/>
              </a:lnSpc>
            </a:pPr>
            <a:r>
              <a:rPr lang="en-US" sz="2800">
                <a:solidFill>
                  <a:srgbClr val="8A288F"/>
                </a:solidFill>
                <a:latin typeface="Arial"/>
                <a:ea typeface="Arial"/>
                <a:cs typeface="Arial"/>
                <a:sym typeface="Arial"/>
              </a:rPr>
              <a:t>4.</a:t>
            </a:r>
            <a:r>
              <a:rPr lang="en-US" sz="2800">
                <a:solidFill>
                  <a:srgbClr val="000000"/>
                </a:solidFill>
                <a:latin typeface="Arial"/>
                <a:ea typeface="Arial"/>
                <a:cs typeface="Arial"/>
                <a:sym typeface="Arial"/>
              </a:rPr>
              <a:t>Technology may not be used to steal.</a:t>
            </a:r>
          </a:p>
          <a:p>
            <a:pPr algn="l">
              <a:lnSpc>
                <a:spcPts val="3119"/>
              </a:lnSpc>
            </a:pPr>
            <a:r>
              <a:rPr lang="en-US" sz="2800">
                <a:solidFill>
                  <a:srgbClr val="8A288F"/>
                </a:solidFill>
                <a:latin typeface="Arial"/>
                <a:ea typeface="Arial"/>
                <a:cs typeface="Arial"/>
                <a:sym typeface="Arial"/>
              </a:rPr>
              <a:t>5.</a:t>
            </a:r>
            <a:r>
              <a:rPr lang="en-US" sz="2800">
                <a:solidFill>
                  <a:srgbClr val="000000"/>
                </a:solidFill>
                <a:latin typeface="Arial"/>
                <a:ea typeface="Arial"/>
                <a:cs typeface="Arial"/>
                <a:sym typeface="Arial"/>
              </a:rPr>
              <a:t>Technology may not be used to bear false witness.</a:t>
            </a:r>
          </a:p>
        </p:txBody>
      </p:sp>
    </p:spTree>
  </p:cSld>
  <p:clrMapOvr>
    <a:masterClrMapping/>
  </p:clrMapOvr>
</p:sld>
</file>

<file path=ppt/slides/slide6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0" y="27708"/>
            <a:ext cx="8229600" cy="1039092"/>
            <a:chOff x="0" y="0"/>
            <a:chExt cx="8229600" cy="1039089"/>
          </a:xfrm>
        </p:grpSpPr>
        <p:sp>
          <p:nvSpPr>
            <p:cNvPr name="Freeform 8" id="8"/>
            <p:cNvSpPr/>
            <p:nvPr/>
          </p:nvSpPr>
          <p:spPr>
            <a:xfrm flipH="false" flipV="false" rot="0">
              <a:off x="0" y="0"/>
              <a:ext cx="8229600" cy="1039114"/>
            </a:xfrm>
            <a:custGeom>
              <a:avLst/>
              <a:gdLst/>
              <a:ahLst/>
              <a:cxnLst/>
              <a:rect r="r" b="b" t="t" l="l"/>
              <a:pathLst>
                <a:path h="1039114" w="8229600">
                  <a:moveTo>
                    <a:pt x="0" y="0"/>
                  </a:moveTo>
                  <a:lnTo>
                    <a:pt x="8229600" y="0"/>
                  </a:lnTo>
                  <a:lnTo>
                    <a:pt x="822960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5-55</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1905000" y="244640"/>
            <a:ext cx="5440670"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Ethics and Society (5 of 6)</a:t>
            </a:r>
          </a:p>
        </p:txBody>
      </p:sp>
      <p:sp>
        <p:nvSpPr>
          <p:cNvPr name="TextBox 14" id="14"/>
          <p:cNvSpPr txBox="true"/>
          <p:nvPr/>
        </p:nvSpPr>
        <p:spPr>
          <a:xfrm rot="0">
            <a:off x="167640" y="1218305"/>
            <a:ext cx="9054503" cy="1035815"/>
          </a:xfrm>
          <a:prstGeom prst="rect">
            <a:avLst/>
          </a:prstGeom>
        </p:spPr>
        <p:txBody>
          <a:bodyPr anchor="t" rtlCol="false" tIns="0" lIns="0" bIns="0" rIns="0">
            <a:spAutoFit/>
          </a:bodyPr>
          <a:lstStyle/>
          <a:p>
            <a:pPr algn="l">
              <a:lnSpc>
                <a:spcPts val="4104"/>
              </a:lnSpc>
            </a:pPr>
            <a:r>
              <a:rPr lang="en-US" sz="2800">
                <a:solidFill>
                  <a:srgbClr val="8A288F"/>
                </a:solidFill>
                <a:latin typeface="Arial"/>
                <a:ea typeface="Arial"/>
                <a:cs typeface="Arial"/>
                <a:sym typeface="Arial"/>
              </a:rPr>
              <a:t>6.</a:t>
            </a:r>
            <a:r>
              <a:rPr lang="en-US" sz="2800">
                <a:solidFill>
                  <a:srgbClr val="000000"/>
                </a:solidFill>
                <a:latin typeface="Arial"/>
                <a:ea typeface="Arial"/>
                <a:cs typeface="Arial"/>
                <a:sym typeface="Arial"/>
              </a:rPr>
              <a:t>Employees may not copy or use software illegally. </a:t>
            </a:r>
            <a:r>
              <a:rPr lang="en-US" sz="2800">
                <a:solidFill>
                  <a:srgbClr val="8A288F"/>
                </a:solidFill>
                <a:latin typeface="Arial"/>
                <a:ea typeface="Arial"/>
                <a:cs typeface="Arial"/>
                <a:sym typeface="Arial"/>
              </a:rPr>
              <a:t>7.</a:t>
            </a:r>
            <a:r>
              <a:rPr lang="en-US" sz="2800">
                <a:solidFill>
                  <a:srgbClr val="000000"/>
                </a:solidFill>
                <a:latin typeface="Arial"/>
                <a:ea typeface="Arial"/>
                <a:cs typeface="Arial"/>
                <a:sym typeface="Arial"/>
              </a:rPr>
              <a:t>Employees may not use others’ technology resource </a:t>
            </a:r>
          </a:p>
        </p:txBody>
      </p:sp>
      <p:sp>
        <p:nvSpPr>
          <p:cNvPr name="TextBox 15" id="15"/>
          <p:cNvSpPr txBox="true"/>
          <p:nvPr/>
        </p:nvSpPr>
        <p:spPr>
          <a:xfrm rot="0">
            <a:off x="681990" y="2312537"/>
            <a:ext cx="3434744" cy="362207"/>
          </a:xfrm>
          <a:prstGeom prst="rect">
            <a:avLst/>
          </a:prstGeom>
        </p:spPr>
        <p:txBody>
          <a:bodyPr anchor="t" rtlCol="false" tIns="0" lIns="0" bIns="0" rIns="0">
            <a:spAutoFit/>
          </a:bodyPr>
          <a:lstStyle/>
          <a:p>
            <a:pPr algn="l">
              <a:lnSpc>
                <a:spcPts val="2520"/>
              </a:lnSpc>
            </a:pPr>
            <a:r>
              <a:rPr lang="en-US" sz="2800" spc="2">
                <a:solidFill>
                  <a:srgbClr val="000000"/>
                </a:solidFill>
                <a:latin typeface="Arial"/>
                <a:ea typeface="Arial"/>
                <a:cs typeface="Arial"/>
                <a:sym typeface="Arial"/>
              </a:rPr>
              <a:t>without authorization.</a:t>
            </a:r>
          </a:p>
        </p:txBody>
      </p:sp>
      <p:sp>
        <p:nvSpPr>
          <p:cNvPr name="TextBox 16" id="16"/>
          <p:cNvSpPr txBox="true"/>
          <p:nvPr/>
        </p:nvSpPr>
        <p:spPr>
          <a:xfrm rot="0">
            <a:off x="167640" y="2542280"/>
            <a:ext cx="8933069" cy="638432"/>
          </a:xfrm>
          <a:prstGeom prst="rect">
            <a:avLst/>
          </a:prstGeom>
        </p:spPr>
        <p:txBody>
          <a:bodyPr anchor="t" rtlCol="false" tIns="0" lIns="0" bIns="0" rIns="0">
            <a:spAutoFit/>
          </a:bodyPr>
          <a:lstStyle/>
          <a:p>
            <a:pPr algn="l">
              <a:lnSpc>
                <a:spcPts val="5448"/>
              </a:lnSpc>
            </a:pPr>
            <a:r>
              <a:rPr lang="en-US" sz="2800">
                <a:solidFill>
                  <a:srgbClr val="8A288F"/>
                </a:solidFill>
                <a:latin typeface="Arial"/>
                <a:ea typeface="Arial"/>
                <a:cs typeface="Arial"/>
                <a:sym typeface="Arial"/>
              </a:rPr>
              <a:t>8.</a:t>
            </a:r>
            <a:r>
              <a:rPr lang="en-US" sz="2800">
                <a:solidFill>
                  <a:srgbClr val="000000"/>
                </a:solidFill>
                <a:latin typeface="Arial"/>
                <a:ea typeface="Arial"/>
                <a:cs typeface="Arial"/>
                <a:sym typeface="Arial"/>
              </a:rPr>
              <a:t>Employees may not use others’ intellectual property </a:t>
            </a:r>
          </a:p>
        </p:txBody>
      </p:sp>
      <p:sp>
        <p:nvSpPr>
          <p:cNvPr name="TextBox 17" id="17"/>
          <p:cNvSpPr txBox="true"/>
          <p:nvPr/>
        </p:nvSpPr>
        <p:spPr>
          <a:xfrm rot="0">
            <a:off x="681990" y="3356096"/>
            <a:ext cx="2060057" cy="257432"/>
          </a:xfrm>
          <a:prstGeom prst="rect">
            <a:avLst/>
          </a:prstGeom>
        </p:spPr>
        <p:txBody>
          <a:bodyPr anchor="t" rtlCol="false" tIns="0" lIns="0" bIns="0" rIns="0">
            <a:spAutoFit/>
          </a:bodyPr>
          <a:lstStyle/>
          <a:p>
            <a:pPr algn="l">
              <a:lnSpc>
                <a:spcPts val="1400"/>
              </a:lnSpc>
            </a:pPr>
            <a:r>
              <a:rPr lang="en-US" sz="2800" spc="2">
                <a:solidFill>
                  <a:srgbClr val="000000"/>
                </a:solidFill>
                <a:latin typeface="Arial"/>
                <a:ea typeface="Arial"/>
                <a:cs typeface="Arial"/>
                <a:sym typeface="Arial"/>
              </a:rPr>
              <a:t>as their own.</a:t>
            </a:r>
          </a:p>
        </p:txBody>
      </p:sp>
      <p:sp>
        <p:nvSpPr>
          <p:cNvPr name="TextBox 18" id="18"/>
          <p:cNvSpPr txBox="true"/>
          <p:nvPr/>
        </p:nvSpPr>
        <p:spPr>
          <a:xfrm rot="0">
            <a:off x="167640" y="3369812"/>
            <a:ext cx="7955594" cy="752732"/>
          </a:xfrm>
          <a:prstGeom prst="rect">
            <a:avLst/>
          </a:prstGeom>
        </p:spPr>
        <p:txBody>
          <a:bodyPr anchor="t" rtlCol="false" tIns="0" lIns="0" bIns="0" rIns="0">
            <a:spAutoFit/>
          </a:bodyPr>
          <a:lstStyle/>
          <a:p>
            <a:pPr algn="l">
              <a:lnSpc>
                <a:spcPts val="6616"/>
              </a:lnSpc>
            </a:pPr>
            <a:r>
              <a:rPr lang="en-US" sz="2800" spc="2">
                <a:solidFill>
                  <a:srgbClr val="8A288F"/>
                </a:solidFill>
                <a:latin typeface="Arial"/>
                <a:ea typeface="Arial"/>
                <a:cs typeface="Arial"/>
                <a:sym typeface="Arial"/>
              </a:rPr>
              <a:t>9.</a:t>
            </a:r>
            <a:r>
              <a:rPr lang="en-US" sz="2800" spc="2">
                <a:solidFill>
                  <a:srgbClr val="000000"/>
                </a:solidFill>
                <a:latin typeface="Arial"/>
                <a:ea typeface="Arial"/>
                <a:cs typeface="Arial"/>
                <a:sym typeface="Arial"/>
              </a:rPr>
              <a:t>Employees shall consider the social impact of </a:t>
            </a:r>
          </a:p>
        </p:txBody>
      </p:sp>
      <p:sp>
        <p:nvSpPr>
          <p:cNvPr name="TextBox 19" id="19"/>
          <p:cNvSpPr txBox="true"/>
          <p:nvPr/>
        </p:nvSpPr>
        <p:spPr>
          <a:xfrm rot="0">
            <a:off x="681990" y="4294880"/>
            <a:ext cx="5735641" cy="257432"/>
          </a:xfrm>
          <a:prstGeom prst="rect">
            <a:avLst/>
          </a:prstGeom>
        </p:spPr>
        <p:txBody>
          <a:bodyPr anchor="t" rtlCol="false" tIns="0" lIns="0" bIns="0" rIns="0">
            <a:spAutoFit/>
          </a:bodyPr>
          <a:lstStyle/>
          <a:p>
            <a:pPr algn="l">
              <a:lnSpc>
                <a:spcPts val="1400"/>
              </a:lnSpc>
            </a:pPr>
            <a:r>
              <a:rPr lang="en-US" sz="2800" spc="2">
                <a:solidFill>
                  <a:srgbClr val="000000"/>
                </a:solidFill>
                <a:latin typeface="Arial"/>
                <a:ea typeface="Arial"/>
                <a:cs typeface="Arial"/>
                <a:sym typeface="Arial"/>
              </a:rPr>
              <a:t>programs and systems they design.</a:t>
            </a:r>
          </a:p>
        </p:txBody>
      </p:sp>
      <p:sp>
        <p:nvSpPr>
          <p:cNvPr name="TextBox 20" id="20"/>
          <p:cNvSpPr txBox="true"/>
          <p:nvPr/>
        </p:nvSpPr>
        <p:spPr>
          <a:xfrm rot="0">
            <a:off x="167640" y="4308596"/>
            <a:ext cx="8784603" cy="752732"/>
          </a:xfrm>
          <a:prstGeom prst="rect">
            <a:avLst/>
          </a:prstGeom>
        </p:spPr>
        <p:txBody>
          <a:bodyPr anchor="t" rtlCol="false" tIns="0" lIns="0" bIns="0" rIns="0">
            <a:spAutoFit/>
          </a:bodyPr>
          <a:lstStyle/>
          <a:p>
            <a:pPr algn="l">
              <a:lnSpc>
                <a:spcPts val="6616"/>
              </a:lnSpc>
            </a:pPr>
            <a:r>
              <a:rPr lang="en-US" sz="2800" spc="5">
                <a:solidFill>
                  <a:srgbClr val="8A288F"/>
                </a:solidFill>
                <a:latin typeface="Arial"/>
                <a:ea typeface="Arial"/>
                <a:cs typeface="Arial"/>
                <a:sym typeface="Arial"/>
              </a:rPr>
              <a:t>10.</a:t>
            </a:r>
            <a:r>
              <a:rPr lang="en-US" sz="2800" spc="5">
                <a:solidFill>
                  <a:srgbClr val="000000"/>
                </a:solidFill>
                <a:latin typeface="Arial"/>
                <a:ea typeface="Arial"/>
                <a:cs typeface="Arial"/>
                <a:sym typeface="Arial"/>
              </a:rPr>
              <a:t>Employees always should use technology in a way </a:t>
            </a:r>
          </a:p>
        </p:txBody>
      </p:sp>
      <p:sp>
        <p:nvSpPr>
          <p:cNvPr name="TextBox 21" id="21"/>
          <p:cNvSpPr txBox="true"/>
          <p:nvPr/>
        </p:nvSpPr>
        <p:spPr>
          <a:xfrm rot="0">
            <a:off x="681990" y="5236712"/>
            <a:ext cx="7796860" cy="687200"/>
          </a:xfrm>
          <a:prstGeom prst="rect">
            <a:avLst/>
          </a:prstGeom>
        </p:spPr>
        <p:txBody>
          <a:bodyPr anchor="t" rtlCol="false" tIns="0" lIns="0" bIns="0" rIns="0">
            <a:spAutoFit/>
          </a:bodyPr>
          <a:lstStyle/>
          <a:p>
            <a:pPr algn="l">
              <a:lnSpc>
                <a:spcPts val="1400"/>
              </a:lnSpc>
            </a:pPr>
            <a:r>
              <a:rPr lang="en-US" sz="2800" spc="2">
                <a:solidFill>
                  <a:srgbClr val="000000"/>
                </a:solidFill>
                <a:latin typeface="Arial"/>
                <a:ea typeface="Arial"/>
                <a:cs typeface="Arial"/>
                <a:sym typeface="Arial"/>
              </a:rPr>
              <a:t>that demonstrates consideration and respect for </a:t>
            </a:r>
          </a:p>
          <a:p>
            <a:pPr algn="l">
              <a:lnSpc>
                <a:spcPts val="5367"/>
              </a:lnSpc>
            </a:pPr>
            <a:r>
              <a:rPr lang="en-US" sz="2800" spc="2">
                <a:solidFill>
                  <a:srgbClr val="000000"/>
                </a:solidFill>
                <a:latin typeface="Arial"/>
                <a:ea typeface="Arial"/>
                <a:cs typeface="Arial"/>
                <a:sym typeface="Arial"/>
              </a:rPr>
              <a:t>fellow humans.</a:t>
            </a:r>
          </a:p>
        </p:txBody>
      </p:sp>
    </p:spTree>
  </p:cSld>
  <p:clrMapOvr>
    <a:masterClrMapping/>
  </p:clrMapOvr>
</p:sld>
</file>

<file path=ppt/slides/slide6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919105" y="1219200"/>
            <a:ext cx="5596395" cy="4038600"/>
          </a:xfrm>
          <a:custGeom>
            <a:avLst/>
            <a:gdLst/>
            <a:ahLst/>
            <a:cxnLst/>
            <a:rect r="r" b="b" t="t" l="l"/>
            <a:pathLst>
              <a:path h="4038600" w="5596395">
                <a:moveTo>
                  <a:pt x="0" y="0"/>
                </a:moveTo>
                <a:lnTo>
                  <a:pt x="5596395" y="0"/>
                </a:lnTo>
                <a:lnTo>
                  <a:pt x="5596395" y="4038600"/>
                </a:lnTo>
                <a:lnTo>
                  <a:pt x="0" y="4038600"/>
                </a:lnTo>
                <a:lnTo>
                  <a:pt x="0" y="0"/>
                </a:lnTo>
                <a:close/>
              </a:path>
            </a:pathLst>
          </a:custGeom>
          <a:blipFill>
            <a:blip r:embed="rId4"/>
            <a:stretch>
              <a:fillRect l="0" t="0" r="0" b="-16949"/>
            </a:stretch>
          </a:blipFill>
        </p:spPr>
      </p:sp>
      <p:sp>
        <p:nvSpPr>
          <p:cNvPr name="TextBox 9" id="9"/>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5-56</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396240" y="30251"/>
            <a:ext cx="108814" cy="416604"/>
          </a:xfrm>
          <a:prstGeom prst="rect">
            <a:avLst/>
          </a:prstGeom>
        </p:spPr>
        <p:txBody>
          <a:bodyPr anchor="t" rtlCol="false" tIns="0" lIns="0" bIns="0" rIns="0">
            <a:spAutoFit/>
          </a:bodyPr>
          <a:lstStyle/>
          <a:p>
            <a:pPr algn="l">
              <a:lnSpc>
                <a:spcPts val="3359"/>
              </a:lnSpc>
            </a:pPr>
            <a:r>
              <a:rPr lang="en-US" sz="2400">
                <a:solidFill>
                  <a:srgbClr val="8A288F"/>
                </a:solidFill>
                <a:latin typeface="Arial"/>
                <a:ea typeface="Arial"/>
                <a:cs typeface="Arial"/>
                <a:sym typeface="Arial"/>
              </a:rPr>
              <a:t>•</a:t>
            </a:r>
          </a:p>
        </p:txBody>
      </p:sp>
      <p:sp>
        <p:nvSpPr>
          <p:cNvPr name="TextBox 12" id="12"/>
          <p:cNvSpPr txBox="true"/>
          <p:nvPr/>
        </p:nvSpPr>
        <p:spPr>
          <a:xfrm rot="0">
            <a:off x="861698" y="77876"/>
            <a:ext cx="7471791" cy="1103538"/>
          </a:xfrm>
          <a:prstGeom prst="rect">
            <a:avLst/>
          </a:prstGeom>
        </p:spPr>
        <p:txBody>
          <a:bodyPr anchor="t" rtlCol="false" tIns="0" lIns="0" bIns="0" rIns="0">
            <a:spAutoFit/>
          </a:bodyPr>
          <a:lstStyle/>
          <a:p>
            <a:pPr algn="l">
              <a:lnSpc>
                <a:spcPts val="2887"/>
              </a:lnSpc>
            </a:pPr>
            <a:r>
              <a:rPr lang="en-US" sz="2400">
                <a:solidFill>
                  <a:srgbClr val="000000"/>
                </a:solidFill>
                <a:latin typeface="Arial"/>
                <a:ea typeface="Arial"/>
                <a:cs typeface="Arial"/>
                <a:sym typeface="Arial"/>
              </a:rPr>
              <a:t>Green computing involves reducing the electricity and environmental waste while using computers, mobile devices, and related technologies.</a:t>
            </a:r>
          </a:p>
        </p:txBody>
      </p:sp>
      <p:sp>
        <p:nvSpPr>
          <p:cNvPr name="TextBox 13" id="13"/>
          <p:cNvSpPr txBox="true"/>
          <p:nvPr/>
        </p:nvSpPr>
        <p:spPr>
          <a:xfrm rot="0">
            <a:off x="91440" y="5323351"/>
            <a:ext cx="8355444" cy="924144"/>
          </a:xfrm>
          <a:prstGeom prst="rect">
            <a:avLst/>
          </a:prstGeom>
        </p:spPr>
        <p:txBody>
          <a:bodyPr anchor="t" rtlCol="false" tIns="0" lIns="0" bIns="0" rIns="0">
            <a:spAutoFit/>
          </a:bodyPr>
          <a:lstStyle/>
          <a:p>
            <a:pPr algn="l">
              <a:lnSpc>
                <a:spcPts val="2520"/>
              </a:lnSpc>
            </a:pPr>
            <a:r>
              <a:rPr lang="en-US" b="true" sz="1800">
                <a:solidFill>
                  <a:srgbClr val="000000"/>
                </a:solidFill>
                <a:latin typeface="Arial Bold"/>
                <a:ea typeface="Arial Bold"/>
                <a:cs typeface="Arial Bold"/>
                <a:sym typeface="Arial Bold"/>
              </a:rPr>
              <a:t>Figure 5-22 </a:t>
            </a:r>
            <a:r>
              <a:rPr lang="en-US" sz="1800">
                <a:solidFill>
                  <a:srgbClr val="000000"/>
                </a:solidFill>
                <a:latin typeface="Arial"/>
                <a:ea typeface="Arial"/>
                <a:cs typeface="Arial"/>
                <a:sym typeface="Arial"/>
              </a:rPr>
              <a:t>A list of suggestions to make computing healthy for the environment. US Environmental Protection Agency, ENERGY STAR program; Roman Sotola / </a:t>
            </a:r>
          </a:p>
          <a:p>
            <a:pPr algn="l">
              <a:lnSpc>
                <a:spcPts val="1848"/>
              </a:lnSpc>
            </a:pPr>
            <a:r>
              <a:rPr lang="en-US" sz="1800">
                <a:solidFill>
                  <a:srgbClr val="000000"/>
                </a:solidFill>
                <a:latin typeface="Arial"/>
                <a:ea typeface="Arial"/>
                <a:cs typeface="Arial"/>
                <a:sym typeface="Arial"/>
              </a:rPr>
              <a:t>Shutterstock.com</a:t>
            </a:r>
          </a:p>
        </p:txBody>
      </p:sp>
    </p:spTree>
  </p:cSld>
  <p:clrMapOvr>
    <a:masterClrMapping/>
  </p:clrMapOvr>
</p:sld>
</file>

<file path=ppt/slides/slide67.xml><?xml version="1.0" encoding="utf-8"?>
<p:sld xmlns:p="http://schemas.openxmlformats.org/presentationml/2006/main" xmlns:a="http://schemas.openxmlformats.org/drawingml/2006/main" xmlns:r="http://schemas.openxmlformats.org/officeDocument/2006/relationships">
  <p:cSld>
    <p:bg>
      <p:bgPr>
        <a:solidFill>
          <a:srgbClr val="FEFAEC"/>
        </a:solidFill>
      </p:bgPr>
    </p:bg>
    <p:spTree>
      <p:nvGrpSpPr>
        <p:cNvPr id="1" name=""/>
        <p:cNvGrpSpPr/>
        <p:nvPr/>
      </p:nvGrpSpPr>
      <p:grpSpPr>
        <a:xfrm>
          <a:off x="0" y="0"/>
          <a:ext cx="0" cy="0"/>
          <a:chOff x="0" y="0"/>
          <a:chExt cx="0" cy="0"/>
        </a:xfrm>
      </p:grpSpPr>
      <p:sp>
        <p:nvSpPr>
          <p:cNvPr name="Freeform 2" id="2"/>
          <p:cNvSpPr/>
          <p:nvPr/>
        </p:nvSpPr>
        <p:spPr>
          <a:xfrm flipH="false" flipV="false" rot="0">
            <a:off x="-172531" y="3875"/>
            <a:ext cx="3498593" cy="2586446"/>
          </a:xfrm>
          <a:custGeom>
            <a:avLst/>
            <a:gdLst/>
            <a:ahLst/>
            <a:cxnLst/>
            <a:rect r="r" b="b" t="t" l="l"/>
            <a:pathLst>
              <a:path h="2586446" w="3498593">
                <a:moveTo>
                  <a:pt x="0" y="0"/>
                </a:moveTo>
                <a:lnTo>
                  <a:pt x="3498593" y="0"/>
                </a:lnTo>
                <a:lnTo>
                  <a:pt x="3498593" y="2586446"/>
                </a:lnTo>
                <a:lnTo>
                  <a:pt x="0" y="258644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5879746" y="4271750"/>
            <a:ext cx="3498593" cy="2586446"/>
          </a:xfrm>
          <a:custGeom>
            <a:avLst/>
            <a:gdLst/>
            <a:ahLst/>
            <a:cxnLst/>
            <a:rect r="r" b="b" t="t" l="l"/>
            <a:pathLst>
              <a:path h="2586446" w="3498593">
                <a:moveTo>
                  <a:pt x="3498594" y="2586446"/>
                </a:moveTo>
                <a:lnTo>
                  <a:pt x="0" y="2586446"/>
                </a:lnTo>
                <a:lnTo>
                  <a:pt x="0" y="0"/>
                </a:lnTo>
                <a:lnTo>
                  <a:pt x="3498594" y="0"/>
                </a:lnTo>
                <a:lnTo>
                  <a:pt x="3498594" y="2586446"/>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2401731">
            <a:off x="-21174" y="3946002"/>
            <a:ext cx="771762" cy="1293223"/>
          </a:xfrm>
          <a:custGeom>
            <a:avLst/>
            <a:gdLst/>
            <a:ahLst/>
            <a:cxnLst/>
            <a:rect r="r" b="b" t="t" l="l"/>
            <a:pathLst>
              <a:path h="1293223" w="771762">
                <a:moveTo>
                  <a:pt x="0" y="0"/>
                </a:moveTo>
                <a:lnTo>
                  <a:pt x="771762" y="0"/>
                </a:lnTo>
                <a:lnTo>
                  <a:pt x="771762" y="1293223"/>
                </a:lnTo>
                <a:lnTo>
                  <a:pt x="0" y="129322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401731">
            <a:off x="8281099" y="1730075"/>
            <a:ext cx="771762" cy="1293223"/>
          </a:xfrm>
          <a:custGeom>
            <a:avLst/>
            <a:gdLst/>
            <a:ahLst/>
            <a:cxnLst/>
            <a:rect r="r" b="b" t="t" l="l"/>
            <a:pathLst>
              <a:path h="1293223" w="771762">
                <a:moveTo>
                  <a:pt x="0" y="0"/>
                </a:moveTo>
                <a:lnTo>
                  <a:pt x="771762" y="0"/>
                </a:lnTo>
                <a:lnTo>
                  <a:pt x="771762" y="1293223"/>
                </a:lnTo>
                <a:lnTo>
                  <a:pt x="0" y="129322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4981796" y="-1251781"/>
            <a:ext cx="2387070" cy="2586446"/>
          </a:xfrm>
          <a:custGeom>
            <a:avLst/>
            <a:gdLst/>
            <a:ahLst/>
            <a:cxnLst/>
            <a:rect r="r" b="b" t="t" l="l"/>
            <a:pathLst>
              <a:path h="2586446" w="2387070">
                <a:moveTo>
                  <a:pt x="0" y="0"/>
                </a:moveTo>
                <a:lnTo>
                  <a:pt x="2387071" y="0"/>
                </a:lnTo>
                <a:lnTo>
                  <a:pt x="2387071" y="2586446"/>
                </a:lnTo>
                <a:lnTo>
                  <a:pt x="0" y="258644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2184930" y="4821661"/>
            <a:ext cx="2387070" cy="2586446"/>
          </a:xfrm>
          <a:custGeom>
            <a:avLst/>
            <a:gdLst/>
            <a:ahLst/>
            <a:cxnLst/>
            <a:rect r="r" b="b" t="t" l="l"/>
            <a:pathLst>
              <a:path h="2586446" w="2387070">
                <a:moveTo>
                  <a:pt x="0" y="0"/>
                </a:moveTo>
                <a:lnTo>
                  <a:pt x="2387070" y="0"/>
                </a:lnTo>
                <a:lnTo>
                  <a:pt x="2387070" y="2586446"/>
                </a:lnTo>
                <a:lnTo>
                  <a:pt x="0" y="258644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8" id="8"/>
          <p:cNvGrpSpPr/>
          <p:nvPr/>
        </p:nvGrpSpPr>
        <p:grpSpPr>
          <a:xfrm rot="0">
            <a:off x="646611" y="842554"/>
            <a:ext cx="7850777" cy="5172891"/>
            <a:chOff x="0" y="0"/>
            <a:chExt cx="3289514" cy="2167467"/>
          </a:xfrm>
        </p:grpSpPr>
        <p:sp>
          <p:nvSpPr>
            <p:cNvPr name="Freeform 9" id="9"/>
            <p:cNvSpPr/>
            <p:nvPr/>
          </p:nvSpPr>
          <p:spPr>
            <a:xfrm flipH="false" flipV="false" rot="0">
              <a:off x="0" y="0"/>
              <a:ext cx="3289514" cy="2167467"/>
            </a:xfrm>
            <a:custGeom>
              <a:avLst/>
              <a:gdLst/>
              <a:ahLst/>
              <a:cxnLst/>
              <a:rect r="r" b="b" t="t" l="l"/>
              <a:pathLst>
                <a:path h="2167467" w="3289514">
                  <a:moveTo>
                    <a:pt x="0" y="0"/>
                  </a:moveTo>
                  <a:lnTo>
                    <a:pt x="3289514" y="0"/>
                  </a:lnTo>
                  <a:lnTo>
                    <a:pt x="3289514" y="2167467"/>
                  </a:lnTo>
                  <a:lnTo>
                    <a:pt x="0" y="2167467"/>
                  </a:lnTo>
                  <a:close/>
                </a:path>
              </a:pathLst>
            </a:custGeom>
            <a:solidFill>
              <a:srgbClr val="FFFFFF"/>
            </a:solidFill>
          </p:spPr>
        </p:sp>
        <p:sp>
          <p:nvSpPr>
            <p:cNvPr name="TextBox 10" id="10"/>
            <p:cNvSpPr txBox="true"/>
            <p:nvPr/>
          </p:nvSpPr>
          <p:spPr>
            <a:xfrm>
              <a:off x="0" y="-19050"/>
              <a:ext cx="3289514" cy="2186517"/>
            </a:xfrm>
            <a:prstGeom prst="rect">
              <a:avLst/>
            </a:prstGeom>
          </p:spPr>
          <p:txBody>
            <a:bodyPr anchor="ctr" rtlCol="false" tIns="30722" lIns="30722" bIns="30722" rIns="30722"/>
            <a:lstStyle/>
            <a:p>
              <a:pPr algn="ctr">
                <a:lnSpc>
                  <a:spcPts val="1693"/>
                </a:lnSpc>
                <a:spcBef>
                  <a:spcPct val="0"/>
                </a:spcBef>
              </a:pPr>
            </a:p>
          </p:txBody>
        </p:sp>
      </p:grpSp>
      <p:sp>
        <p:nvSpPr>
          <p:cNvPr name="Freeform 11" id="11"/>
          <p:cNvSpPr/>
          <p:nvPr/>
        </p:nvSpPr>
        <p:spPr>
          <a:xfrm flipH="false" flipV="false" rot="0">
            <a:off x="-172531" y="5564973"/>
            <a:ext cx="1599311" cy="1602224"/>
          </a:xfrm>
          <a:custGeom>
            <a:avLst/>
            <a:gdLst/>
            <a:ahLst/>
            <a:cxnLst/>
            <a:rect r="r" b="b" t="t" l="l"/>
            <a:pathLst>
              <a:path h="1602224" w="1599311">
                <a:moveTo>
                  <a:pt x="0" y="0"/>
                </a:moveTo>
                <a:lnTo>
                  <a:pt x="1599311" y="0"/>
                </a:lnTo>
                <a:lnTo>
                  <a:pt x="1599311" y="1602224"/>
                </a:lnTo>
                <a:lnTo>
                  <a:pt x="0" y="1602224"/>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2" id="12"/>
          <p:cNvSpPr/>
          <p:nvPr/>
        </p:nvSpPr>
        <p:spPr>
          <a:xfrm flipH="true" flipV="true" rot="0">
            <a:off x="7779029" y="41442"/>
            <a:ext cx="1599311" cy="1602224"/>
          </a:xfrm>
          <a:custGeom>
            <a:avLst/>
            <a:gdLst/>
            <a:ahLst/>
            <a:cxnLst/>
            <a:rect r="r" b="b" t="t" l="l"/>
            <a:pathLst>
              <a:path h="1602224" w="1599311">
                <a:moveTo>
                  <a:pt x="1599311" y="1602224"/>
                </a:moveTo>
                <a:lnTo>
                  <a:pt x="0" y="1602224"/>
                </a:lnTo>
                <a:lnTo>
                  <a:pt x="0" y="0"/>
                </a:lnTo>
                <a:lnTo>
                  <a:pt x="1599311" y="0"/>
                </a:lnTo>
                <a:lnTo>
                  <a:pt x="1599311" y="1602224"/>
                </a:lnTo>
                <a:close/>
              </a:path>
            </a:pathLst>
          </a:custGeom>
          <a:blipFill>
            <a:blip r:embed="rId10">
              <a:extLst>
                <a:ext uri="{96DAC541-7B7A-43D3-8B79-37D633B846F1}">
                  <asvg:svgBlip xmlns:asvg="http://schemas.microsoft.com/office/drawing/2016/SVG/main" r:embed="rId11"/>
                </a:ext>
              </a:extLst>
            </a:blip>
            <a:stretch>
              <a:fillRect l="0" t="0" r="0" b="0"/>
            </a:stretch>
          </a:blipFill>
        </p:spPr>
      </p:sp>
      <p:pic>
        <p:nvPicPr>
          <p:cNvPr name="Picture 13" id="13"/>
          <p:cNvPicPr>
            <a:picLocks noChangeAspect="true"/>
          </p:cNvPicPr>
          <p:nvPr>
            <a:videoFile r:link="rId13"/>
          </p:nvPr>
        </p:nvPicPr>
        <p:blipFill>
          <a:blip r:embed="rId12"/>
          <a:stretch>
            <a:fillRect/>
          </a:stretch>
        </p:blipFill>
        <p:spPr>
          <a:xfrm rot="0">
            <a:off x="2667986" y="41442"/>
            <a:ext cx="3292924" cy="5858661"/>
          </a:xfrm>
          <a:prstGeom prst="rect">
            <a:avLst/>
          </a:prstGeom>
        </p:spPr>
      </p:pic>
    </p:spTree>
  </p:cSld>
  <p:clrMapOvr>
    <a:masterClrMapping/>
  </p:clrMapOvr>
</p:sld>
</file>

<file path=ppt/slides/slide6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0" y="27708"/>
            <a:ext cx="8229600" cy="1039092"/>
            <a:chOff x="0" y="0"/>
            <a:chExt cx="8229600" cy="1039089"/>
          </a:xfrm>
        </p:grpSpPr>
        <p:sp>
          <p:nvSpPr>
            <p:cNvPr name="Freeform 8" id="8"/>
            <p:cNvSpPr/>
            <p:nvPr/>
          </p:nvSpPr>
          <p:spPr>
            <a:xfrm flipH="false" flipV="false" rot="0">
              <a:off x="0" y="0"/>
              <a:ext cx="8229600" cy="1039114"/>
            </a:xfrm>
            <a:custGeom>
              <a:avLst/>
              <a:gdLst/>
              <a:ahLst/>
              <a:cxnLst/>
              <a:rect r="r" b="b" t="t" l="l"/>
              <a:pathLst>
                <a:path h="1039114" w="8229600">
                  <a:moveTo>
                    <a:pt x="0" y="0"/>
                  </a:moveTo>
                  <a:lnTo>
                    <a:pt x="8229600" y="0"/>
                  </a:lnTo>
                  <a:lnTo>
                    <a:pt x="822960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5-57</a:t>
            </a:r>
          </a:p>
        </p:txBody>
      </p:sp>
      <p:sp>
        <p:nvSpPr>
          <p:cNvPr name="TextBox 12" id="12"/>
          <p:cNvSpPr txBox="true"/>
          <p:nvPr/>
        </p:nvSpPr>
        <p:spPr>
          <a:xfrm rot="0">
            <a:off x="1676400" y="6416488"/>
            <a:ext cx="6567354" cy="162963"/>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p:txBody>
      </p:sp>
      <p:sp>
        <p:nvSpPr>
          <p:cNvPr name="TextBox 13" id="13"/>
          <p:cNvSpPr txBox="true"/>
          <p:nvPr/>
        </p:nvSpPr>
        <p:spPr>
          <a:xfrm rot="0">
            <a:off x="1676400" y="6562049"/>
            <a:ext cx="1547031" cy="152714"/>
          </a:xfrm>
          <a:prstGeom prst="rect">
            <a:avLst/>
          </a:prstGeom>
        </p:spPr>
        <p:txBody>
          <a:bodyPr anchor="t" rtlCol="false" tIns="0" lIns="0" bIns="0" rIns="0">
            <a:spAutoFit/>
          </a:bodyPr>
          <a:lstStyle/>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4" id="14"/>
          <p:cNvSpPr txBox="true"/>
          <p:nvPr/>
        </p:nvSpPr>
        <p:spPr>
          <a:xfrm rot="0">
            <a:off x="1701803" y="244640"/>
            <a:ext cx="5855170"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Information Privacy (1 of 18)</a:t>
            </a:r>
          </a:p>
        </p:txBody>
      </p:sp>
      <p:sp>
        <p:nvSpPr>
          <p:cNvPr name="TextBox 15" id="15"/>
          <p:cNvSpPr txBox="true"/>
          <p:nvPr/>
        </p:nvSpPr>
        <p:spPr>
          <a:xfrm rot="0">
            <a:off x="167640" y="1237355"/>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6" id="16"/>
          <p:cNvSpPr txBox="true"/>
          <p:nvPr/>
        </p:nvSpPr>
        <p:spPr>
          <a:xfrm rot="0">
            <a:off x="167640" y="2599430"/>
            <a:ext cx="126949" cy="1014098"/>
          </a:xfrm>
          <a:prstGeom prst="rect">
            <a:avLst/>
          </a:prstGeom>
        </p:spPr>
        <p:txBody>
          <a:bodyPr anchor="t" rtlCol="false" tIns="0" lIns="0" bIns="0" rIns="0">
            <a:spAutoFit/>
          </a:bodyPr>
          <a:lstStyle/>
          <a:p>
            <a:pPr algn="just">
              <a:lnSpc>
                <a:spcPts val="4006"/>
              </a:lnSpc>
            </a:pPr>
            <a:r>
              <a:rPr lang="en-US" sz="2800">
                <a:solidFill>
                  <a:srgbClr val="8A288F"/>
                </a:solidFill>
                <a:latin typeface="Arial"/>
                <a:ea typeface="Arial"/>
                <a:cs typeface="Arial"/>
                <a:sym typeface="Arial"/>
              </a:rPr>
              <a:t>• •</a:t>
            </a:r>
          </a:p>
        </p:txBody>
      </p:sp>
      <p:sp>
        <p:nvSpPr>
          <p:cNvPr name="TextBox 17" id="17"/>
          <p:cNvSpPr txBox="true"/>
          <p:nvPr/>
        </p:nvSpPr>
        <p:spPr>
          <a:xfrm rot="0">
            <a:off x="167640" y="4489571"/>
            <a:ext cx="126949" cy="495557"/>
          </a:xfrm>
          <a:prstGeom prst="rect">
            <a:avLst/>
          </a:prstGeom>
        </p:spPr>
        <p:txBody>
          <a:bodyPr anchor="t" rtlCol="false" tIns="0" lIns="0" bIns="0" rIns="0">
            <a:spAutoFit/>
          </a:bodyPr>
          <a:lstStyle/>
          <a:p>
            <a:pPr algn="l">
              <a:lnSpc>
                <a:spcPts val="3920"/>
              </a:lnSpc>
            </a:pPr>
            <a:r>
              <a:rPr lang="en-US" sz="2800">
                <a:solidFill>
                  <a:srgbClr val="8A288F"/>
                </a:solidFill>
                <a:latin typeface="Arial"/>
                <a:ea typeface="Arial"/>
                <a:cs typeface="Arial"/>
                <a:sym typeface="Arial"/>
              </a:rPr>
              <a:t>•</a:t>
            </a:r>
          </a:p>
        </p:txBody>
      </p:sp>
      <p:sp>
        <p:nvSpPr>
          <p:cNvPr name="TextBox 18" id="18"/>
          <p:cNvSpPr txBox="true"/>
          <p:nvPr/>
        </p:nvSpPr>
        <p:spPr>
          <a:xfrm rot="0">
            <a:off x="685162" y="1294505"/>
            <a:ext cx="8582206" cy="4068877"/>
          </a:xfrm>
          <a:prstGeom prst="rect">
            <a:avLst/>
          </a:prstGeom>
        </p:spPr>
        <p:txBody>
          <a:bodyPr anchor="t" rtlCol="false" tIns="0" lIns="0" bIns="0" rIns="0">
            <a:spAutoFit/>
          </a:bodyPr>
          <a:lstStyle/>
          <a:p>
            <a:pPr algn="l">
              <a:lnSpc>
                <a:spcPts val="3343"/>
              </a:lnSpc>
            </a:pPr>
            <a:r>
              <a:rPr lang="en-US" b="true" sz="2800" spc="2">
                <a:solidFill>
                  <a:srgbClr val="AF4C0F"/>
                </a:solidFill>
                <a:latin typeface="Arial Bold"/>
                <a:ea typeface="Arial Bold"/>
                <a:cs typeface="Arial Bold"/>
                <a:sym typeface="Arial Bold"/>
              </a:rPr>
              <a:t>Information privacy </a:t>
            </a:r>
            <a:r>
              <a:rPr lang="en-US" sz="2800" spc="2">
                <a:solidFill>
                  <a:srgbClr val="000000"/>
                </a:solidFill>
                <a:latin typeface="Arial"/>
                <a:ea typeface="Arial"/>
                <a:cs typeface="Arial"/>
                <a:sym typeface="Arial"/>
              </a:rPr>
              <a:t>refers to the right of individuals and companies to deny or restrict the collection, use, and dissemination of information about them</a:t>
            </a:r>
          </a:p>
          <a:p>
            <a:pPr algn="l">
              <a:lnSpc>
                <a:spcPts val="4944"/>
              </a:lnSpc>
            </a:pPr>
            <a:r>
              <a:rPr lang="en-US" sz="2800" spc="2">
                <a:solidFill>
                  <a:srgbClr val="000000"/>
                </a:solidFill>
                <a:latin typeface="Arial"/>
                <a:ea typeface="Arial"/>
                <a:cs typeface="Arial"/>
                <a:sym typeface="Arial"/>
              </a:rPr>
              <a:t>Huge databases store data online</a:t>
            </a:r>
          </a:p>
          <a:p>
            <a:pPr algn="l">
              <a:lnSpc>
                <a:spcPts val="3071"/>
              </a:lnSpc>
            </a:pPr>
            <a:r>
              <a:rPr lang="en-US" sz="2800">
                <a:solidFill>
                  <a:srgbClr val="000000"/>
                </a:solidFill>
                <a:latin typeface="Arial"/>
                <a:ea typeface="Arial"/>
                <a:cs typeface="Arial"/>
                <a:sym typeface="Arial"/>
              </a:rPr>
              <a:t>Websites often collect data about you, so that they </a:t>
            </a:r>
          </a:p>
          <a:p>
            <a:pPr algn="l">
              <a:lnSpc>
                <a:spcPts val="3743"/>
              </a:lnSpc>
            </a:pPr>
            <a:r>
              <a:rPr lang="en-US" sz="2800" spc="2">
                <a:solidFill>
                  <a:srgbClr val="000000"/>
                </a:solidFill>
                <a:latin typeface="Arial"/>
                <a:ea typeface="Arial"/>
                <a:cs typeface="Arial"/>
                <a:sym typeface="Arial"/>
              </a:rPr>
              <a:t>can customize advertisements and send you </a:t>
            </a:r>
          </a:p>
          <a:p>
            <a:pPr algn="l">
              <a:lnSpc>
                <a:spcPts val="2830"/>
              </a:lnSpc>
            </a:pPr>
            <a:r>
              <a:rPr lang="en-US" sz="2800" spc="2">
                <a:solidFill>
                  <a:srgbClr val="000000"/>
                </a:solidFill>
                <a:latin typeface="Arial"/>
                <a:ea typeface="Arial"/>
                <a:cs typeface="Arial"/>
                <a:sym typeface="Arial"/>
              </a:rPr>
              <a:t>personalized email messages</a:t>
            </a:r>
          </a:p>
          <a:p>
            <a:pPr algn="l">
              <a:lnSpc>
                <a:spcPts val="5376"/>
              </a:lnSpc>
            </a:pPr>
            <a:r>
              <a:rPr lang="en-US" sz="2800" spc="2">
                <a:solidFill>
                  <a:srgbClr val="000000"/>
                </a:solidFill>
                <a:latin typeface="Arial"/>
                <a:ea typeface="Arial"/>
                <a:cs typeface="Arial"/>
                <a:sym typeface="Arial"/>
              </a:rPr>
              <a:t>Some employers monitor your computer usage and </a:t>
            </a:r>
          </a:p>
          <a:p>
            <a:pPr algn="l">
              <a:lnSpc>
                <a:spcPts val="1400"/>
              </a:lnSpc>
            </a:pPr>
            <a:r>
              <a:rPr lang="en-US" sz="2800" spc="2">
                <a:solidFill>
                  <a:srgbClr val="000000"/>
                </a:solidFill>
                <a:latin typeface="Arial"/>
                <a:ea typeface="Arial"/>
                <a:cs typeface="Arial"/>
                <a:sym typeface="Arial"/>
              </a:rPr>
              <a:t>email messages</a:t>
            </a:r>
          </a:p>
        </p:txBody>
      </p:sp>
    </p:spTree>
  </p:cSld>
  <p:clrMapOvr>
    <a:masterClrMapping/>
  </p:clrMapOvr>
</p:sld>
</file>

<file path=ppt/slides/slide6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0" y="27708"/>
            <a:ext cx="8229600" cy="1039092"/>
            <a:chOff x="0" y="0"/>
            <a:chExt cx="8229600" cy="1039089"/>
          </a:xfrm>
        </p:grpSpPr>
        <p:sp>
          <p:nvSpPr>
            <p:cNvPr name="Freeform 8" id="8"/>
            <p:cNvSpPr/>
            <p:nvPr/>
          </p:nvSpPr>
          <p:spPr>
            <a:xfrm flipH="false" flipV="false" rot="0">
              <a:off x="0" y="0"/>
              <a:ext cx="8229600" cy="1039114"/>
            </a:xfrm>
            <a:custGeom>
              <a:avLst/>
              <a:gdLst/>
              <a:ahLst/>
              <a:cxnLst/>
              <a:rect r="r" b="b" t="t" l="l"/>
              <a:pathLst>
                <a:path h="1039114" w="8229600">
                  <a:moveTo>
                    <a:pt x="0" y="0"/>
                  </a:moveTo>
                  <a:lnTo>
                    <a:pt x="8229600" y="0"/>
                  </a:lnTo>
                  <a:lnTo>
                    <a:pt x="822960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5-58</a:t>
            </a:r>
          </a:p>
        </p:txBody>
      </p:sp>
      <p:sp>
        <p:nvSpPr>
          <p:cNvPr name="TextBox 12" id="12"/>
          <p:cNvSpPr txBox="true"/>
          <p:nvPr/>
        </p:nvSpPr>
        <p:spPr>
          <a:xfrm rot="0">
            <a:off x="1676400" y="6416488"/>
            <a:ext cx="6567354" cy="162963"/>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p:txBody>
      </p:sp>
      <p:sp>
        <p:nvSpPr>
          <p:cNvPr name="TextBox 13" id="13"/>
          <p:cNvSpPr txBox="true"/>
          <p:nvPr/>
        </p:nvSpPr>
        <p:spPr>
          <a:xfrm rot="0">
            <a:off x="1676400" y="6562049"/>
            <a:ext cx="1547031" cy="152714"/>
          </a:xfrm>
          <a:prstGeom prst="rect">
            <a:avLst/>
          </a:prstGeom>
        </p:spPr>
        <p:txBody>
          <a:bodyPr anchor="t" rtlCol="false" tIns="0" lIns="0" bIns="0" rIns="0">
            <a:spAutoFit/>
          </a:bodyPr>
          <a:lstStyle/>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4" id="14"/>
          <p:cNvSpPr txBox="true"/>
          <p:nvPr/>
        </p:nvSpPr>
        <p:spPr>
          <a:xfrm rot="0">
            <a:off x="1701803" y="244640"/>
            <a:ext cx="5854951"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Information Privacy (2 of 18)</a:t>
            </a:r>
          </a:p>
        </p:txBody>
      </p:sp>
      <p:sp>
        <p:nvSpPr>
          <p:cNvPr name="TextBox 15" id="15"/>
          <p:cNvSpPr txBox="true"/>
          <p:nvPr/>
        </p:nvSpPr>
        <p:spPr>
          <a:xfrm rot="0">
            <a:off x="243840" y="1218305"/>
            <a:ext cx="7638202" cy="1035815"/>
          </a:xfrm>
          <a:prstGeom prst="rect">
            <a:avLst/>
          </a:prstGeom>
        </p:spPr>
        <p:txBody>
          <a:bodyPr anchor="t" rtlCol="false" tIns="0" lIns="0" bIns="0" rIns="0">
            <a:spAutoFit/>
          </a:bodyPr>
          <a:lstStyle/>
          <a:p>
            <a:pPr algn="l">
              <a:lnSpc>
                <a:spcPts val="4104"/>
              </a:lnSpc>
            </a:pPr>
            <a:r>
              <a:rPr lang="en-US" sz="2800" spc="2">
                <a:solidFill>
                  <a:srgbClr val="000000"/>
                </a:solidFill>
                <a:latin typeface="Arial"/>
                <a:ea typeface="Arial"/>
                <a:cs typeface="Arial"/>
                <a:sym typeface="Arial"/>
              </a:rPr>
              <a:t>How to Safeguard Personal Information </a:t>
            </a:r>
            <a:r>
              <a:rPr lang="en-US" sz="2800" spc="2">
                <a:solidFill>
                  <a:srgbClr val="8A288F"/>
                </a:solidFill>
                <a:latin typeface="Arial"/>
                <a:ea typeface="Arial"/>
                <a:cs typeface="Arial"/>
                <a:sym typeface="Arial"/>
              </a:rPr>
              <a:t>1.</a:t>
            </a:r>
            <a:r>
              <a:rPr lang="en-US" sz="2800" spc="2">
                <a:solidFill>
                  <a:srgbClr val="000000"/>
                </a:solidFill>
                <a:latin typeface="Arial"/>
                <a:ea typeface="Arial"/>
                <a:cs typeface="Arial"/>
                <a:sym typeface="Arial"/>
              </a:rPr>
              <a:t>Fill in only necessary information on rebate, </a:t>
            </a:r>
          </a:p>
        </p:txBody>
      </p:sp>
      <p:sp>
        <p:nvSpPr>
          <p:cNvPr name="TextBox 16" id="16"/>
          <p:cNvSpPr txBox="true"/>
          <p:nvPr/>
        </p:nvSpPr>
        <p:spPr>
          <a:xfrm rot="0">
            <a:off x="761362" y="2312537"/>
            <a:ext cx="5184143" cy="362207"/>
          </a:xfrm>
          <a:prstGeom prst="rect">
            <a:avLst/>
          </a:prstGeom>
        </p:spPr>
        <p:txBody>
          <a:bodyPr anchor="t" rtlCol="false" tIns="0" lIns="0" bIns="0" rIns="0">
            <a:spAutoFit/>
          </a:bodyPr>
          <a:lstStyle/>
          <a:p>
            <a:pPr algn="l">
              <a:lnSpc>
                <a:spcPts val="2520"/>
              </a:lnSpc>
            </a:pPr>
            <a:r>
              <a:rPr lang="en-US" sz="2800">
                <a:solidFill>
                  <a:srgbClr val="000000"/>
                </a:solidFill>
                <a:latin typeface="Arial"/>
                <a:ea typeface="Arial"/>
                <a:cs typeface="Arial"/>
                <a:sym typeface="Arial"/>
              </a:rPr>
              <a:t>warranty, and registration forms.</a:t>
            </a:r>
          </a:p>
        </p:txBody>
      </p:sp>
      <p:sp>
        <p:nvSpPr>
          <p:cNvPr name="TextBox 17" id="17"/>
          <p:cNvSpPr txBox="true"/>
          <p:nvPr/>
        </p:nvSpPr>
        <p:spPr>
          <a:xfrm rot="0">
            <a:off x="243840" y="2542280"/>
            <a:ext cx="7801956" cy="638432"/>
          </a:xfrm>
          <a:prstGeom prst="rect">
            <a:avLst/>
          </a:prstGeom>
        </p:spPr>
        <p:txBody>
          <a:bodyPr anchor="t" rtlCol="false" tIns="0" lIns="0" bIns="0" rIns="0">
            <a:spAutoFit/>
          </a:bodyPr>
          <a:lstStyle/>
          <a:p>
            <a:pPr algn="l">
              <a:lnSpc>
                <a:spcPts val="5448"/>
              </a:lnSpc>
            </a:pPr>
            <a:r>
              <a:rPr lang="en-US" sz="2800" spc="2">
                <a:solidFill>
                  <a:srgbClr val="8A288F"/>
                </a:solidFill>
                <a:latin typeface="Arial"/>
                <a:ea typeface="Arial"/>
                <a:cs typeface="Arial"/>
                <a:sym typeface="Arial"/>
              </a:rPr>
              <a:t>2.</a:t>
            </a:r>
            <a:r>
              <a:rPr lang="en-US" sz="2800" spc="2">
                <a:solidFill>
                  <a:srgbClr val="000000"/>
                </a:solidFill>
                <a:latin typeface="Arial"/>
                <a:ea typeface="Arial"/>
                <a:cs typeface="Arial"/>
                <a:sym typeface="Arial"/>
              </a:rPr>
              <a:t>Do not preprint your phone number or Social </a:t>
            </a:r>
          </a:p>
        </p:txBody>
      </p:sp>
      <p:sp>
        <p:nvSpPr>
          <p:cNvPr name="TextBox 18" id="18"/>
          <p:cNvSpPr txBox="true"/>
          <p:nvPr/>
        </p:nvSpPr>
        <p:spPr>
          <a:xfrm rot="0">
            <a:off x="761362" y="3356096"/>
            <a:ext cx="5978528" cy="257432"/>
          </a:xfrm>
          <a:prstGeom prst="rect">
            <a:avLst/>
          </a:prstGeom>
        </p:spPr>
        <p:txBody>
          <a:bodyPr anchor="t" rtlCol="false" tIns="0" lIns="0" bIns="0" rIns="0">
            <a:spAutoFit/>
          </a:bodyPr>
          <a:lstStyle/>
          <a:p>
            <a:pPr algn="l">
              <a:lnSpc>
                <a:spcPts val="1400"/>
              </a:lnSpc>
            </a:pPr>
            <a:r>
              <a:rPr lang="en-US" sz="2800" spc="2">
                <a:solidFill>
                  <a:srgbClr val="000000"/>
                </a:solidFill>
                <a:latin typeface="Arial"/>
                <a:ea typeface="Arial"/>
                <a:cs typeface="Arial"/>
                <a:sym typeface="Arial"/>
              </a:rPr>
              <a:t>Security number on personal checks.</a:t>
            </a:r>
          </a:p>
        </p:txBody>
      </p:sp>
      <p:sp>
        <p:nvSpPr>
          <p:cNvPr name="TextBox 19" id="19"/>
          <p:cNvSpPr txBox="true"/>
          <p:nvPr/>
        </p:nvSpPr>
        <p:spPr>
          <a:xfrm rot="0">
            <a:off x="243840" y="3369812"/>
            <a:ext cx="8249603" cy="1273940"/>
          </a:xfrm>
          <a:prstGeom prst="rect">
            <a:avLst/>
          </a:prstGeom>
        </p:spPr>
        <p:txBody>
          <a:bodyPr anchor="t" rtlCol="false" tIns="0" lIns="0" bIns="0" rIns="0">
            <a:spAutoFit/>
          </a:bodyPr>
          <a:lstStyle/>
          <a:p>
            <a:pPr algn="l">
              <a:lnSpc>
                <a:spcPts val="6616"/>
              </a:lnSpc>
            </a:pPr>
            <a:r>
              <a:rPr lang="en-US" sz="2800">
                <a:solidFill>
                  <a:srgbClr val="8A288F"/>
                </a:solidFill>
                <a:latin typeface="Arial"/>
                <a:ea typeface="Arial"/>
                <a:cs typeface="Arial"/>
                <a:sym typeface="Arial"/>
              </a:rPr>
              <a:t>3.</a:t>
            </a:r>
            <a:r>
              <a:rPr lang="en-US" sz="2800">
                <a:solidFill>
                  <a:srgbClr val="000000"/>
                </a:solidFill>
                <a:latin typeface="Arial"/>
                <a:ea typeface="Arial"/>
                <a:cs typeface="Arial"/>
                <a:sym typeface="Arial"/>
              </a:rPr>
              <a:t>Have an unlisted or unpublished phone number.</a:t>
            </a:r>
          </a:p>
          <a:p>
            <a:pPr algn="l">
              <a:lnSpc>
                <a:spcPts val="1593"/>
              </a:lnSpc>
            </a:pPr>
            <a:r>
              <a:rPr lang="en-US" sz="2800" spc="2">
                <a:solidFill>
                  <a:srgbClr val="8A288F"/>
                </a:solidFill>
                <a:latin typeface="Arial"/>
                <a:ea typeface="Arial"/>
                <a:cs typeface="Arial"/>
                <a:sym typeface="Arial"/>
              </a:rPr>
              <a:t>4.</a:t>
            </a:r>
            <a:r>
              <a:rPr lang="en-US" sz="2800" spc="2">
                <a:solidFill>
                  <a:srgbClr val="000000"/>
                </a:solidFill>
                <a:latin typeface="Arial"/>
                <a:ea typeface="Arial"/>
                <a:cs typeface="Arial"/>
                <a:sym typeface="Arial"/>
              </a:rPr>
              <a:t>If you have Caller ID, nd out how to block your </a:t>
            </a:r>
          </a:p>
        </p:txBody>
      </p:sp>
      <p:sp>
        <p:nvSpPr>
          <p:cNvPr name="TextBox 20" id="20"/>
          <p:cNvSpPr txBox="true"/>
          <p:nvPr/>
        </p:nvSpPr>
        <p:spPr>
          <a:xfrm rot="0">
            <a:off x="761362" y="4470521"/>
            <a:ext cx="7904397" cy="590807"/>
          </a:xfrm>
          <a:prstGeom prst="rect">
            <a:avLst/>
          </a:prstGeom>
        </p:spPr>
        <p:txBody>
          <a:bodyPr anchor="t" rtlCol="false" tIns="0" lIns="0" bIns="0" rIns="0">
            <a:spAutoFit/>
          </a:bodyPr>
          <a:lstStyle/>
          <a:p>
            <a:pPr algn="l">
              <a:lnSpc>
                <a:spcPts val="4984"/>
              </a:lnSpc>
            </a:pPr>
            <a:r>
              <a:rPr lang="en-US" sz="2800" spc="2">
                <a:solidFill>
                  <a:srgbClr val="000000"/>
                </a:solidFill>
                <a:latin typeface="Arial"/>
                <a:ea typeface="Arial"/>
                <a:cs typeface="Arial"/>
                <a:sym typeface="Arial"/>
              </a:rPr>
              <a:t>number from displaying on the receiver’s system.</a:t>
            </a:r>
          </a:p>
        </p:txBody>
      </p:sp>
      <p:sp>
        <p:nvSpPr>
          <p:cNvPr name="TextBox 21" id="21"/>
          <p:cNvSpPr txBox="true"/>
          <p:nvPr/>
        </p:nvSpPr>
        <p:spPr>
          <a:xfrm rot="0">
            <a:off x="243840" y="5153654"/>
            <a:ext cx="7963633" cy="428882"/>
          </a:xfrm>
          <a:prstGeom prst="rect">
            <a:avLst/>
          </a:prstGeom>
        </p:spPr>
        <p:txBody>
          <a:bodyPr anchor="t" rtlCol="false" tIns="0" lIns="0" bIns="0" rIns="0">
            <a:spAutoFit/>
          </a:bodyPr>
          <a:lstStyle/>
          <a:p>
            <a:pPr algn="l">
              <a:lnSpc>
                <a:spcPts val="3287"/>
              </a:lnSpc>
            </a:pPr>
            <a:r>
              <a:rPr lang="en-US" sz="2800" spc="2">
                <a:solidFill>
                  <a:srgbClr val="8A288F"/>
                </a:solidFill>
                <a:latin typeface="Arial"/>
                <a:ea typeface="Arial"/>
                <a:cs typeface="Arial"/>
                <a:sym typeface="Arial"/>
              </a:rPr>
              <a:t>5.</a:t>
            </a:r>
            <a:r>
              <a:rPr lang="en-US" sz="2800" spc="2">
                <a:solidFill>
                  <a:srgbClr val="000000"/>
                </a:solidFill>
                <a:latin typeface="Arial"/>
                <a:ea typeface="Arial"/>
                <a:cs typeface="Arial"/>
                <a:sym typeface="Arial"/>
              </a:rPr>
              <a:t>Do not write your phone number on charge or </a:t>
            </a:r>
          </a:p>
        </p:txBody>
      </p:sp>
      <p:sp>
        <p:nvSpPr>
          <p:cNvPr name="TextBox 22" id="22"/>
          <p:cNvSpPr txBox="true"/>
          <p:nvPr/>
        </p:nvSpPr>
        <p:spPr>
          <a:xfrm rot="0">
            <a:off x="761362" y="5571230"/>
            <a:ext cx="2362924" cy="428882"/>
          </a:xfrm>
          <a:prstGeom prst="rect">
            <a:avLst/>
          </a:prstGeom>
        </p:spPr>
        <p:txBody>
          <a:bodyPr anchor="t" rtlCol="false" tIns="0" lIns="0" bIns="0" rIns="0">
            <a:spAutoFit/>
          </a:bodyPr>
          <a:lstStyle/>
          <a:p>
            <a:pPr algn="l">
              <a:lnSpc>
                <a:spcPts val="3287"/>
              </a:lnSpc>
            </a:pPr>
            <a:r>
              <a:rPr lang="en-US" sz="2800" spc="2">
                <a:solidFill>
                  <a:srgbClr val="000000"/>
                </a:solidFill>
                <a:latin typeface="Arial"/>
                <a:ea typeface="Arial"/>
                <a:cs typeface="Arial"/>
                <a:sym typeface="Arial"/>
              </a:rPr>
              <a:t>credit receipts.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2356847" y="0"/>
            <a:ext cx="4882153" cy="5626103"/>
          </a:xfrm>
          <a:custGeom>
            <a:avLst/>
            <a:gdLst/>
            <a:ahLst/>
            <a:cxnLst/>
            <a:rect r="r" b="b" t="t" l="l"/>
            <a:pathLst>
              <a:path h="5626103" w="4882153">
                <a:moveTo>
                  <a:pt x="0" y="0"/>
                </a:moveTo>
                <a:lnTo>
                  <a:pt x="4882153" y="0"/>
                </a:lnTo>
                <a:lnTo>
                  <a:pt x="4882153" y="5626103"/>
                </a:lnTo>
                <a:lnTo>
                  <a:pt x="0" y="5626103"/>
                </a:lnTo>
                <a:lnTo>
                  <a:pt x="0" y="0"/>
                </a:lnTo>
                <a:close/>
              </a:path>
            </a:pathLst>
          </a:custGeom>
          <a:blipFill>
            <a:blip r:embed="rId4"/>
            <a:stretch>
              <a:fillRect l="0" t="0" r="0" b="0"/>
            </a:stretch>
          </a:blipFill>
        </p:spPr>
      </p:sp>
      <p:sp>
        <p:nvSpPr>
          <p:cNvPr name="TextBox 9" id="9"/>
          <p:cNvSpPr txBox="true"/>
          <p:nvPr/>
        </p:nvSpPr>
        <p:spPr>
          <a:xfrm rot="0">
            <a:off x="8478841" y="6456950"/>
            <a:ext cx="268891" cy="202511"/>
          </a:xfrm>
          <a:prstGeom prst="rect">
            <a:avLst/>
          </a:prstGeom>
        </p:spPr>
        <p:txBody>
          <a:bodyPr anchor="t" rtlCol="false" tIns="0" lIns="0" bIns="0" rIns="0">
            <a:spAutoFit/>
          </a:bodyPr>
          <a:lstStyle/>
          <a:p>
            <a:pPr algn="l">
              <a:lnSpc>
                <a:spcPts val="1679"/>
              </a:lnSpc>
            </a:pPr>
            <a:r>
              <a:rPr lang="en-US" sz="1200" spc="51">
                <a:solidFill>
                  <a:srgbClr val="FFFFFF"/>
                </a:solidFill>
                <a:latin typeface="IBM Plex Sans"/>
                <a:ea typeface="IBM Plex Sans"/>
                <a:cs typeface="IBM Plex Sans"/>
                <a:sym typeface="IBM Plex Sans"/>
              </a:rPr>
              <a:t>5-5</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243840" y="5639200"/>
            <a:ext cx="8537067" cy="544287"/>
          </a:xfrm>
          <a:prstGeom prst="rect">
            <a:avLst/>
          </a:prstGeom>
        </p:spPr>
        <p:txBody>
          <a:bodyPr anchor="t" rtlCol="false" tIns="0" lIns="0" bIns="0" rIns="0">
            <a:spAutoFit/>
          </a:bodyPr>
          <a:lstStyle/>
          <a:p>
            <a:pPr algn="l">
              <a:lnSpc>
                <a:spcPts val="2088"/>
              </a:lnSpc>
            </a:pPr>
            <a:r>
              <a:rPr lang="en-US" b="true" sz="1800">
                <a:solidFill>
                  <a:srgbClr val="000000"/>
                </a:solidFill>
                <a:latin typeface="Arial Bold"/>
                <a:ea typeface="Arial Bold"/>
                <a:cs typeface="Arial Bold"/>
                <a:sym typeface="Arial Bold"/>
              </a:rPr>
              <a:t>Figure 5-1 </a:t>
            </a:r>
            <a:r>
              <a:rPr lang="en-US" sz="1800">
                <a:solidFill>
                  <a:srgbClr val="000000"/>
                </a:solidFill>
                <a:latin typeface="Arial"/>
                <a:ea typeface="Arial"/>
                <a:cs typeface="Arial"/>
                <a:sym typeface="Arial"/>
              </a:rPr>
              <a:t>Computers and mobile devices, along with the data and programs they store, are exposed to several types of digital security risks.</a:t>
            </a:r>
          </a:p>
        </p:txBody>
      </p:sp>
    </p:spTree>
  </p:cSld>
  <p:clrMapOvr>
    <a:masterClrMapping/>
  </p:clrMapOvr>
</p:sld>
</file>

<file path=ppt/slides/slide7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0" y="27708"/>
            <a:ext cx="8229600" cy="1039092"/>
            <a:chOff x="0" y="0"/>
            <a:chExt cx="8229600" cy="1039089"/>
          </a:xfrm>
        </p:grpSpPr>
        <p:sp>
          <p:nvSpPr>
            <p:cNvPr name="Freeform 8" id="8"/>
            <p:cNvSpPr/>
            <p:nvPr/>
          </p:nvSpPr>
          <p:spPr>
            <a:xfrm flipH="false" flipV="false" rot="0">
              <a:off x="0" y="0"/>
              <a:ext cx="8229600" cy="1039114"/>
            </a:xfrm>
            <a:custGeom>
              <a:avLst/>
              <a:gdLst/>
              <a:ahLst/>
              <a:cxnLst/>
              <a:rect r="r" b="b" t="t" l="l"/>
              <a:pathLst>
                <a:path h="1039114" w="8229600">
                  <a:moveTo>
                    <a:pt x="0" y="0"/>
                  </a:moveTo>
                  <a:lnTo>
                    <a:pt x="8229600" y="0"/>
                  </a:lnTo>
                  <a:lnTo>
                    <a:pt x="822960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5-59</a:t>
            </a:r>
          </a:p>
        </p:txBody>
      </p:sp>
      <p:sp>
        <p:nvSpPr>
          <p:cNvPr name="TextBox 12" id="12"/>
          <p:cNvSpPr txBox="true"/>
          <p:nvPr/>
        </p:nvSpPr>
        <p:spPr>
          <a:xfrm rot="0">
            <a:off x="1676400" y="6416488"/>
            <a:ext cx="6567354" cy="162963"/>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p:txBody>
      </p:sp>
      <p:sp>
        <p:nvSpPr>
          <p:cNvPr name="TextBox 13" id="13"/>
          <p:cNvSpPr txBox="true"/>
          <p:nvPr/>
        </p:nvSpPr>
        <p:spPr>
          <a:xfrm rot="0">
            <a:off x="1676400" y="6562049"/>
            <a:ext cx="1547031" cy="152714"/>
          </a:xfrm>
          <a:prstGeom prst="rect">
            <a:avLst/>
          </a:prstGeom>
        </p:spPr>
        <p:txBody>
          <a:bodyPr anchor="t" rtlCol="false" tIns="0" lIns="0" bIns="0" rIns="0">
            <a:spAutoFit/>
          </a:bodyPr>
          <a:lstStyle/>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4" id="14"/>
          <p:cNvSpPr txBox="true"/>
          <p:nvPr/>
        </p:nvSpPr>
        <p:spPr>
          <a:xfrm rot="0">
            <a:off x="1701803" y="244640"/>
            <a:ext cx="5854951"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Information Privacy (3 of 18)</a:t>
            </a:r>
          </a:p>
        </p:txBody>
      </p:sp>
      <p:sp>
        <p:nvSpPr>
          <p:cNvPr name="TextBox 15" id="15"/>
          <p:cNvSpPr txBox="true"/>
          <p:nvPr/>
        </p:nvSpPr>
        <p:spPr>
          <a:xfrm rot="0">
            <a:off x="243840" y="1294505"/>
            <a:ext cx="8319935" cy="438407"/>
          </a:xfrm>
          <a:prstGeom prst="rect">
            <a:avLst/>
          </a:prstGeom>
        </p:spPr>
        <p:txBody>
          <a:bodyPr anchor="t" rtlCol="false" tIns="0" lIns="0" bIns="0" rIns="0">
            <a:spAutoFit/>
          </a:bodyPr>
          <a:lstStyle/>
          <a:p>
            <a:pPr algn="l">
              <a:lnSpc>
                <a:spcPts val="3396"/>
              </a:lnSpc>
            </a:pPr>
            <a:r>
              <a:rPr lang="en-US" sz="2800" spc="2">
                <a:solidFill>
                  <a:srgbClr val="8A288F"/>
                </a:solidFill>
                <a:latin typeface="Arial"/>
                <a:ea typeface="Arial"/>
                <a:cs typeface="Arial"/>
                <a:sym typeface="Arial"/>
              </a:rPr>
              <a:t>6.</a:t>
            </a:r>
            <a:r>
              <a:rPr lang="en-US" sz="2800" spc="2">
                <a:solidFill>
                  <a:srgbClr val="000000"/>
                </a:solidFill>
                <a:latin typeface="Arial"/>
                <a:ea typeface="Arial"/>
                <a:cs typeface="Arial"/>
                <a:sym typeface="Arial"/>
              </a:rPr>
              <a:t>Ask merchants not to write credit card numbers, </a:t>
            </a:r>
          </a:p>
        </p:txBody>
      </p:sp>
      <p:sp>
        <p:nvSpPr>
          <p:cNvPr name="TextBox 16" id="16"/>
          <p:cNvSpPr txBox="true"/>
          <p:nvPr/>
        </p:nvSpPr>
        <p:spPr>
          <a:xfrm rot="0">
            <a:off x="761362" y="1727321"/>
            <a:ext cx="7554144" cy="1288799"/>
          </a:xfrm>
          <a:prstGeom prst="rect">
            <a:avLst/>
          </a:prstGeom>
        </p:spPr>
        <p:txBody>
          <a:bodyPr anchor="t" rtlCol="false" tIns="0" lIns="0" bIns="0" rIns="0">
            <a:spAutoFit/>
          </a:bodyPr>
          <a:lstStyle/>
          <a:p>
            <a:pPr algn="l">
              <a:lnSpc>
                <a:spcPts val="3396"/>
              </a:lnSpc>
            </a:pPr>
            <a:r>
              <a:rPr lang="en-US" sz="2800" spc="2">
                <a:solidFill>
                  <a:srgbClr val="000000"/>
                </a:solidFill>
                <a:latin typeface="Arial"/>
                <a:ea typeface="Arial"/>
                <a:cs typeface="Arial"/>
                <a:sym typeface="Arial"/>
              </a:rPr>
              <a:t>phone numbers, Social Security numbers, and driver’s license numbers on the back of your personal checks.</a:t>
            </a:r>
          </a:p>
        </p:txBody>
      </p:sp>
      <p:sp>
        <p:nvSpPr>
          <p:cNvPr name="TextBox 17" id="17"/>
          <p:cNvSpPr txBox="true"/>
          <p:nvPr/>
        </p:nvSpPr>
        <p:spPr>
          <a:xfrm rot="0">
            <a:off x="243840" y="2981954"/>
            <a:ext cx="8242230" cy="543182"/>
          </a:xfrm>
          <a:prstGeom prst="rect">
            <a:avLst/>
          </a:prstGeom>
        </p:spPr>
        <p:txBody>
          <a:bodyPr anchor="t" rtlCol="false" tIns="0" lIns="0" bIns="0" rIns="0">
            <a:spAutoFit/>
          </a:bodyPr>
          <a:lstStyle/>
          <a:p>
            <a:pPr algn="l">
              <a:lnSpc>
                <a:spcPts val="4463"/>
              </a:lnSpc>
            </a:pPr>
            <a:r>
              <a:rPr lang="en-US" sz="2800" spc="2">
                <a:solidFill>
                  <a:srgbClr val="8A288F"/>
                </a:solidFill>
                <a:latin typeface="Arial"/>
                <a:ea typeface="Arial"/>
                <a:cs typeface="Arial"/>
                <a:sym typeface="Arial"/>
              </a:rPr>
              <a:t>7.</a:t>
            </a:r>
            <a:r>
              <a:rPr lang="en-US" sz="2800" spc="2">
                <a:solidFill>
                  <a:srgbClr val="000000"/>
                </a:solidFill>
                <a:latin typeface="Arial"/>
                <a:ea typeface="Arial"/>
                <a:cs typeface="Arial"/>
                <a:sym typeface="Arial"/>
              </a:rPr>
              <a:t>Purchase goods with cash, rather than credit or </a:t>
            </a:r>
          </a:p>
        </p:txBody>
      </p:sp>
      <p:sp>
        <p:nvSpPr>
          <p:cNvPr name="TextBox 18" id="18"/>
          <p:cNvSpPr txBox="true"/>
          <p:nvPr/>
        </p:nvSpPr>
        <p:spPr>
          <a:xfrm rot="0">
            <a:off x="761362" y="3614795"/>
            <a:ext cx="1231049" cy="343157"/>
          </a:xfrm>
          <a:prstGeom prst="rect">
            <a:avLst/>
          </a:prstGeom>
        </p:spPr>
        <p:txBody>
          <a:bodyPr anchor="t" rtlCol="false" tIns="0" lIns="0" bIns="0" rIns="0">
            <a:spAutoFit/>
          </a:bodyPr>
          <a:lstStyle/>
          <a:p>
            <a:pPr algn="l">
              <a:lnSpc>
                <a:spcPts val="2352"/>
              </a:lnSpc>
            </a:pPr>
            <a:r>
              <a:rPr lang="en-US" sz="2800" spc="2">
                <a:solidFill>
                  <a:srgbClr val="000000"/>
                </a:solidFill>
                <a:latin typeface="Arial"/>
                <a:ea typeface="Arial"/>
                <a:cs typeface="Arial"/>
                <a:sym typeface="Arial"/>
              </a:rPr>
              <a:t>checks.</a:t>
            </a:r>
          </a:p>
        </p:txBody>
      </p:sp>
      <p:sp>
        <p:nvSpPr>
          <p:cNvPr name="TextBox 19" id="19"/>
          <p:cNvSpPr txBox="true"/>
          <p:nvPr/>
        </p:nvSpPr>
        <p:spPr>
          <a:xfrm rot="0">
            <a:off x="243840" y="3806438"/>
            <a:ext cx="6582623" cy="657482"/>
          </a:xfrm>
          <a:prstGeom prst="rect">
            <a:avLst/>
          </a:prstGeom>
        </p:spPr>
        <p:txBody>
          <a:bodyPr anchor="t" rtlCol="false" tIns="0" lIns="0" bIns="0" rIns="0">
            <a:spAutoFit/>
          </a:bodyPr>
          <a:lstStyle/>
          <a:p>
            <a:pPr algn="l">
              <a:lnSpc>
                <a:spcPts val="5616"/>
              </a:lnSpc>
            </a:pPr>
            <a:r>
              <a:rPr lang="en-US" sz="2800" spc="2">
                <a:solidFill>
                  <a:srgbClr val="8A288F"/>
                </a:solidFill>
                <a:latin typeface="Arial"/>
                <a:ea typeface="Arial"/>
                <a:cs typeface="Arial"/>
                <a:sym typeface="Arial"/>
              </a:rPr>
              <a:t>8.</a:t>
            </a:r>
            <a:r>
              <a:rPr lang="en-US" sz="2800" spc="2">
                <a:solidFill>
                  <a:srgbClr val="000000"/>
                </a:solidFill>
                <a:latin typeface="Arial"/>
                <a:ea typeface="Arial"/>
                <a:cs typeface="Arial"/>
                <a:sym typeface="Arial"/>
              </a:rPr>
              <a:t>Avoid shopping club and buyer cards.</a:t>
            </a:r>
          </a:p>
        </p:txBody>
      </p:sp>
    </p:spTree>
  </p:cSld>
  <p:clrMapOvr>
    <a:masterClrMapping/>
  </p:clrMapOvr>
</p:sld>
</file>

<file path=ppt/slides/slide7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0" y="27708"/>
            <a:ext cx="8229600" cy="1039092"/>
            <a:chOff x="0" y="0"/>
            <a:chExt cx="8229600" cy="1039089"/>
          </a:xfrm>
        </p:grpSpPr>
        <p:sp>
          <p:nvSpPr>
            <p:cNvPr name="Freeform 8" id="8"/>
            <p:cNvSpPr/>
            <p:nvPr/>
          </p:nvSpPr>
          <p:spPr>
            <a:xfrm flipH="false" flipV="false" rot="0">
              <a:off x="0" y="0"/>
              <a:ext cx="8229600" cy="1039114"/>
            </a:xfrm>
            <a:custGeom>
              <a:avLst/>
              <a:gdLst/>
              <a:ahLst/>
              <a:cxnLst/>
              <a:rect r="r" b="b" t="t" l="l"/>
              <a:pathLst>
                <a:path h="1039114" w="8229600">
                  <a:moveTo>
                    <a:pt x="0" y="0"/>
                  </a:moveTo>
                  <a:lnTo>
                    <a:pt x="8229600" y="0"/>
                  </a:lnTo>
                  <a:lnTo>
                    <a:pt x="822960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5-60</a:t>
            </a:r>
          </a:p>
        </p:txBody>
      </p:sp>
      <p:sp>
        <p:nvSpPr>
          <p:cNvPr name="TextBox 12" id="12"/>
          <p:cNvSpPr txBox="true"/>
          <p:nvPr/>
        </p:nvSpPr>
        <p:spPr>
          <a:xfrm rot="0">
            <a:off x="1676400" y="6416488"/>
            <a:ext cx="6567354" cy="162963"/>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p:txBody>
      </p:sp>
      <p:sp>
        <p:nvSpPr>
          <p:cNvPr name="TextBox 13" id="13"/>
          <p:cNvSpPr txBox="true"/>
          <p:nvPr/>
        </p:nvSpPr>
        <p:spPr>
          <a:xfrm rot="0">
            <a:off x="1676400" y="6562049"/>
            <a:ext cx="1547031" cy="152714"/>
          </a:xfrm>
          <a:prstGeom prst="rect">
            <a:avLst/>
          </a:prstGeom>
        </p:spPr>
        <p:txBody>
          <a:bodyPr anchor="t" rtlCol="false" tIns="0" lIns="0" bIns="0" rIns="0">
            <a:spAutoFit/>
          </a:bodyPr>
          <a:lstStyle/>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4" id="14"/>
          <p:cNvSpPr txBox="true"/>
          <p:nvPr/>
        </p:nvSpPr>
        <p:spPr>
          <a:xfrm rot="0">
            <a:off x="1701803" y="244640"/>
            <a:ext cx="5854951"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Information Privacy (4 of 18)</a:t>
            </a:r>
          </a:p>
        </p:txBody>
      </p:sp>
      <p:sp>
        <p:nvSpPr>
          <p:cNvPr name="TextBox 15" id="15"/>
          <p:cNvSpPr txBox="true"/>
          <p:nvPr/>
        </p:nvSpPr>
        <p:spPr>
          <a:xfrm rot="0">
            <a:off x="243840" y="1294505"/>
            <a:ext cx="7566870" cy="438407"/>
          </a:xfrm>
          <a:prstGeom prst="rect">
            <a:avLst/>
          </a:prstGeom>
        </p:spPr>
        <p:txBody>
          <a:bodyPr anchor="t" rtlCol="false" tIns="0" lIns="0" bIns="0" rIns="0">
            <a:spAutoFit/>
          </a:bodyPr>
          <a:lstStyle/>
          <a:p>
            <a:pPr algn="l">
              <a:lnSpc>
                <a:spcPts val="3368"/>
              </a:lnSpc>
            </a:pPr>
            <a:r>
              <a:rPr lang="en-US" sz="2800">
                <a:solidFill>
                  <a:srgbClr val="8A288F"/>
                </a:solidFill>
                <a:latin typeface="Arial"/>
                <a:ea typeface="Arial"/>
                <a:cs typeface="Arial"/>
                <a:sym typeface="Arial"/>
              </a:rPr>
              <a:t>9.</a:t>
            </a:r>
            <a:r>
              <a:rPr lang="en-US" sz="2800">
                <a:solidFill>
                  <a:srgbClr val="000000"/>
                </a:solidFill>
                <a:latin typeface="Arial"/>
                <a:ea typeface="Arial"/>
                <a:cs typeface="Arial"/>
                <a:sym typeface="Arial"/>
              </a:rPr>
              <a:t>View or download a copy of the information </a:t>
            </a:r>
          </a:p>
        </p:txBody>
      </p:sp>
      <p:sp>
        <p:nvSpPr>
          <p:cNvPr name="TextBox 16" id="16"/>
          <p:cNvSpPr txBox="true"/>
          <p:nvPr/>
        </p:nvSpPr>
        <p:spPr>
          <a:xfrm rot="0">
            <a:off x="758190" y="1727321"/>
            <a:ext cx="8237544" cy="1721615"/>
          </a:xfrm>
          <a:prstGeom prst="rect">
            <a:avLst/>
          </a:prstGeom>
        </p:spPr>
        <p:txBody>
          <a:bodyPr anchor="t" rtlCol="false" tIns="0" lIns="0" bIns="0" rIns="0">
            <a:spAutoFit/>
          </a:bodyPr>
          <a:lstStyle/>
          <a:p>
            <a:pPr algn="l">
              <a:lnSpc>
                <a:spcPts val="3368"/>
              </a:lnSpc>
            </a:pPr>
            <a:r>
              <a:rPr lang="en-US" sz="2800" spc="2">
                <a:solidFill>
                  <a:srgbClr val="000000"/>
                </a:solidFill>
                <a:latin typeface="Arial"/>
                <a:ea typeface="Arial"/>
                <a:cs typeface="Arial"/>
                <a:sym typeface="Arial"/>
              </a:rPr>
              <a:t>associated with your Google, Facebook, Microsoft, or other online accounts you access frequently. Disable search history, location history, and usage information sent to these websites.</a:t>
            </a:r>
          </a:p>
        </p:txBody>
      </p:sp>
      <p:sp>
        <p:nvSpPr>
          <p:cNvPr name="TextBox 17" id="17"/>
          <p:cNvSpPr txBox="true"/>
          <p:nvPr/>
        </p:nvSpPr>
        <p:spPr>
          <a:xfrm rot="0">
            <a:off x="243840" y="3386195"/>
            <a:ext cx="8135350" cy="571757"/>
          </a:xfrm>
          <a:prstGeom prst="rect">
            <a:avLst/>
          </a:prstGeom>
        </p:spPr>
        <p:txBody>
          <a:bodyPr anchor="t" rtlCol="false" tIns="0" lIns="0" bIns="0" rIns="0">
            <a:spAutoFit/>
          </a:bodyPr>
          <a:lstStyle/>
          <a:p>
            <a:pPr algn="l">
              <a:lnSpc>
                <a:spcPts val="4751"/>
              </a:lnSpc>
            </a:pPr>
            <a:r>
              <a:rPr lang="en-US" sz="2800" spc="5">
                <a:solidFill>
                  <a:srgbClr val="8A288F"/>
                </a:solidFill>
                <a:latin typeface="Arial"/>
                <a:ea typeface="Arial"/>
                <a:cs typeface="Arial"/>
                <a:sym typeface="Arial"/>
              </a:rPr>
              <a:t>10.</a:t>
            </a:r>
            <a:r>
              <a:rPr lang="en-US" sz="2800" spc="5">
                <a:solidFill>
                  <a:srgbClr val="000000"/>
                </a:solidFill>
                <a:latin typeface="Arial"/>
                <a:ea typeface="Arial"/>
                <a:cs typeface="Arial"/>
                <a:sym typeface="Arial"/>
              </a:rPr>
              <a:t>Inform merchants that you do not want them to </a:t>
            </a:r>
          </a:p>
        </p:txBody>
      </p:sp>
      <p:sp>
        <p:nvSpPr>
          <p:cNvPr name="TextBox 18" id="18"/>
          <p:cNvSpPr txBox="true"/>
          <p:nvPr/>
        </p:nvSpPr>
        <p:spPr>
          <a:xfrm rot="0">
            <a:off x="758190" y="4073138"/>
            <a:ext cx="5779389" cy="314582"/>
          </a:xfrm>
          <a:prstGeom prst="rect">
            <a:avLst/>
          </a:prstGeom>
        </p:spPr>
        <p:txBody>
          <a:bodyPr anchor="t" rtlCol="false" tIns="0" lIns="0" bIns="0" rIns="0">
            <a:spAutoFit/>
          </a:bodyPr>
          <a:lstStyle/>
          <a:p>
            <a:pPr algn="l">
              <a:lnSpc>
                <a:spcPts val="2016"/>
              </a:lnSpc>
            </a:pPr>
            <a:r>
              <a:rPr lang="en-US" sz="2800" spc="2">
                <a:solidFill>
                  <a:srgbClr val="000000"/>
                </a:solidFill>
                <a:latin typeface="Arial"/>
                <a:ea typeface="Arial"/>
                <a:cs typeface="Arial"/>
                <a:sym typeface="Arial"/>
              </a:rPr>
              <a:t>distribute your personal information.</a:t>
            </a:r>
          </a:p>
        </p:txBody>
      </p:sp>
      <p:sp>
        <p:nvSpPr>
          <p:cNvPr name="TextBox 19" id="19"/>
          <p:cNvSpPr txBox="true"/>
          <p:nvPr/>
        </p:nvSpPr>
        <p:spPr>
          <a:xfrm rot="0">
            <a:off x="243840" y="4201154"/>
            <a:ext cx="8219504" cy="695582"/>
          </a:xfrm>
          <a:prstGeom prst="rect">
            <a:avLst/>
          </a:prstGeom>
        </p:spPr>
        <p:txBody>
          <a:bodyPr anchor="t" rtlCol="false" tIns="0" lIns="0" bIns="0" rIns="0">
            <a:spAutoFit/>
          </a:bodyPr>
          <a:lstStyle/>
          <a:p>
            <a:pPr algn="l">
              <a:lnSpc>
                <a:spcPts val="6000"/>
              </a:lnSpc>
            </a:pPr>
            <a:r>
              <a:rPr lang="en-US" sz="2800" spc="5">
                <a:solidFill>
                  <a:srgbClr val="8A288F"/>
                </a:solidFill>
                <a:latin typeface="Arial"/>
                <a:ea typeface="Arial"/>
                <a:cs typeface="Arial"/>
                <a:sym typeface="Arial"/>
              </a:rPr>
              <a:t>11.</a:t>
            </a:r>
            <a:r>
              <a:rPr lang="en-US" sz="2800" spc="5">
                <a:solidFill>
                  <a:srgbClr val="000000"/>
                </a:solidFill>
                <a:latin typeface="Arial"/>
                <a:ea typeface="Arial"/>
                <a:cs typeface="Arial"/>
                <a:sym typeface="Arial"/>
              </a:rPr>
              <a:t>Request, in writing, to be removed from mailing </a:t>
            </a:r>
          </a:p>
        </p:txBody>
      </p:sp>
      <p:sp>
        <p:nvSpPr>
          <p:cNvPr name="TextBox 20" id="20"/>
          <p:cNvSpPr txBox="true"/>
          <p:nvPr/>
        </p:nvSpPr>
        <p:spPr>
          <a:xfrm rot="0">
            <a:off x="758190" y="5056880"/>
            <a:ext cx="725862" cy="257432"/>
          </a:xfrm>
          <a:prstGeom prst="rect">
            <a:avLst/>
          </a:prstGeom>
        </p:spPr>
        <p:txBody>
          <a:bodyPr anchor="t" rtlCol="false" tIns="0" lIns="0" bIns="0" rIns="0">
            <a:spAutoFit/>
          </a:bodyPr>
          <a:lstStyle/>
          <a:p>
            <a:pPr algn="l">
              <a:lnSpc>
                <a:spcPts val="1400"/>
              </a:lnSpc>
            </a:pPr>
            <a:r>
              <a:rPr lang="en-US" sz="2800">
                <a:solidFill>
                  <a:srgbClr val="000000"/>
                </a:solidFill>
                <a:latin typeface="Arial"/>
                <a:ea typeface="Arial"/>
                <a:cs typeface="Arial"/>
                <a:sym typeface="Arial"/>
              </a:rPr>
              <a:t>lists.</a:t>
            </a:r>
          </a:p>
        </p:txBody>
      </p:sp>
    </p:spTree>
  </p:cSld>
  <p:clrMapOvr>
    <a:masterClrMapping/>
  </p:clrMapOvr>
</p:sld>
</file>

<file path=ppt/slides/slide7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0" y="27708"/>
            <a:ext cx="8229600" cy="1039092"/>
            <a:chOff x="0" y="0"/>
            <a:chExt cx="8229600" cy="1039089"/>
          </a:xfrm>
        </p:grpSpPr>
        <p:sp>
          <p:nvSpPr>
            <p:cNvPr name="Freeform 8" id="8"/>
            <p:cNvSpPr/>
            <p:nvPr/>
          </p:nvSpPr>
          <p:spPr>
            <a:xfrm flipH="false" flipV="false" rot="0">
              <a:off x="0" y="0"/>
              <a:ext cx="8229600" cy="1039114"/>
            </a:xfrm>
            <a:custGeom>
              <a:avLst/>
              <a:gdLst/>
              <a:ahLst/>
              <a:cxnLst/>
              <a:rect r="r" b="b" t="t" l="l"/>
              <a:pathLst>
                <a:path h="1039114" w="8229600">
                  <a:moveTo>
                    <a:pt x="0" y="0"/>
                  </a:moveTo>
                  <a:lnTo>
                    <a:pt x="8229600" y="0"/>
                  </a:lnTo>
                  <a:lnTo>
                    <a:pt x="822960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5-61</a:t>
            </a:r>
          </a:p>
        </p:txBody>
      </p:sp>
      <p:sp>
        <p:nvSpPr>
          <p:cNvPr name="TextBox 12" id="12"/>
          <p:cNvSpPr txBox="true"/>
          <p:nvPr/>
        </p:nvSpPr>
        <p:spPr>
          <a:xfrm rot="0">
            <a:off x="1676400" y="6416488"/>
            <a:ext cx="6567354" cy="162963"/>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p:txBody>
      </p:sp>
      <p:sp>
        <p:nvSpPr>
          <p:cNvPr name="TextBox 13" id="13"/>
          <p:cNvSpPr txBox="true"/>
          <p:nvPr/>
        </p:nvSpPr>
        <p:spPr>
          <a:xfrm rot="0">
            <a:off x="1676400" y="6562049"/>
            <a:ext cx="1547031" cy="152714"/>
          </a:xfrm>
          <a:prstGeom prst="rect">
            <a:avLst/>
          </a:prstGeom>
        </p:spPr>
        <p:txBody>
          <a:bodyPr anchor="t" rtlCol="false" tIns="0" lIns="0" bIns="0" rIns="0">
            <a:spAutoFit/>
          </a:bodyPr>
          <a:lstStyle/>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4" id="14"/>
          <p:cNvSpPr txBox="true"/>
          <p:nvPr/>
        </p:nvSpPr>
        <p:spPr>
          <a:xfrm rot="0">
            <a:off x="1701803" y="244640"/>
            <a:ext cx="5854951"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Information Privacy (5 of 18)</a:t>
            </a:r>
          </a:p>
        </p:txBody>
      </p:sp>
      <p:sp>
        <p:nvSpPr>
          <p:cNvPr name="TextBox 15" id="15"/>
          <p:cNvSpPr txBox="true"/>
          <p:nvPr/>
        </p:nvSpPr>
        <p:spPr>
          <a:xfrm rot="0">
            <a:off x="243840" y="1294505"/>
            <a:ext cx="8686000" cy="1291847"/>
          </a:xfrm>
          <a:prstGeom prst="rect">
            <a:avLst/>
          </a:prstGeom>
        </p:spPr>
        <p:txBody>
          <a:bodyPr anchor="t" rtlCol="false" tIns="0" lIns="0" bIns="0" rIns="0">
            <a:spAutoFit/>
          </a:bodyPr>
          <a:lstStyle/>
          <a:p>
            <a:pPr algn="just">
              <a:lnSpc>
                <a:spcPts val="3343"/>
              </a:lnSpc>
            </a:pPr>
            <a:r>
              <a:rPr lang="en-US" sz="2800" spc="5">
                <a:solidFill>
                  <a:srgbClr val="8A288F"/>
                </a:solidFill>
                <a:latin typeface="Arial"/>
                <a:ea typeface="Arial"/>
                <a:cs typeface="Arial"/>
                <a:sym typeface="Arial"/>
              </a:rPr>
              <a:t>12.</a:t>
            </a:r>
            <a:r>
              <a:rPr lang="en-US" sz="2800" spc="5">
                <a:solidFill>
                  <a:srgbClr val="000000"/>
                </a:solidFill>
                <a:latin typeface="Arial"/>
                <a:ea typeface="Arial"/>
                <a:cs typeface="Arial"/>
                <a:sym typeface="Arial"/>
              </a:rPr>
              <a:t>Obtain your credit report once a year from each of the three major credit reporting agencies (Equifax, Experian, and TransUnion) and correct any errors.</a:t>
            </a:r>
          </a:p>
        </p:txBody>
      </p:sp>
      <p:sp>
        <p:nvSpPr>
          <p:cNvPr name="TextBox 16" id="16"/>
          <p:cNvSpPr txBox="true"/>
          <p:nvPr/>
        </p:nvSpPr>
        <p:spPr>
          <a:xfrm rot="0">
            <a:off x="243840" y="2513705"/>
            <a:ext cx="8643776" cy="590807"/>
          </a:xfrm>
          <a:prstGeom prst="rect">
            <a:avLst/>
          </a:prstGeom>
        </p:spPr>
        <p:txBody>
          <a:bodyPr anchor="t" rtlCol="false" tIns="0" lIns="0" bIns="0" rIns="0">
            <a:spAutoFit/>
          </a:bodyPr>
          <a:lstStyle/>
          <a:p>
            <a:pPr algn="l">
              <a:lnSpc>
                <a:spcPts val="4944"/>
              </a:lnSpc>
            </a:pPr>
            <a:r>
              <a:rPr lang="en-US" sz="2800" spc="5">
                <a:solidFill>
                  <a:srgbClr val="8A288F"/>
                </a:solidFill>
                <a:latin typeface="Arial"/>
                <a:ea typeface="Arial"/>
                <a:cs typeface="Arial"/>
                <a:sym typeface="Arial"/>
              </a:rPr>
              <a:t>13.</a:t>
            </a:r>
            <a:r>
              <a:rPr lang="en-US" sz="2800" spc="5">
                <a:solidFill>
                  <a:srgbClr val="000000"/>
                </a:solidFill>
                <a:latin typeface="Arial"/>
                <a:ea typeface="Arial"/>
                <a:cs typeface="Arial"/>
                <a:sym typeface="Arial"/>
              </a:rPr>
              <a:t>Request a free copy of your medical records once </a:t>
            </a:r>
          </a:p>
        </p:txBody>
      </p:sp>
      <p:sp>
        <p:nvSpPr>
          <p:cNvPr name="TextBox 17" id="17"/>
          <p:cNvSpPr txBox="true"/>
          <p:nvPr/>
        </p:nvSpPr>
        <p:spPr>
          <a:xfrm rot="0">
            <a:off x="243840" y="3248654"/>
            <a:ext cx="8098079" cy="797690"/>
          </a:xfrm>
          <a:prstGeom prst="rect">
            <a:avLst/>
          </a:prstGeom>
        </p:spPr>
        <p:txBody>
          <a:bodyPr anchor="t" rtlCol="false" tIns="0" lIns="0" bIns="0" rIns="0">
            <a:spAutoFit/>
          </a:bodyPr>
          <a:lstStyle/>
          <a:p>
            <a:pPr algn="ctr">
              <a:lnSpc>
                <a:spcPts val="1680"/>
              </a:lnSpc>
            </a:pPr>
            <a:r>
              <a:rPr lang="en-US" sz="2800" spc="2">
                <a:solidFill>
                  <a:srgbClr val="000000"/>
                </a:solidFill>
                <a:latin typeface="Arial"/>
                <a:ea typeface="Arial"/>
                <a:cs typeface="Arial"/>
                <a:sym typeface="Arial"/>
              </a:rPr>
              <a:t>a year from the Medical Information Bureau.</a:t>
            </a:r>
          </a:p>
          <a:p>
            <a:pPr algn="ctr">
              <a:lnSpc>
                <a:spcPts val="6526"/>
              </a:lnSpc>
            </a:pPr>
            <a:r>
              <a:rPr lang="en-US" sz="2800" spc="5">
                <a:solidFill>
                  <a:srgbClr val="8A288F"/>
                </a:solidFill>
                <a:latin typeface="Arial"/>
                <a:ea typeface="Arial"/>
                <a:cs typeface="Arial"/>
                <a:sym typeface="Arial"/>
              </a:rPr>
              <a:t>14.</a:t>
            </a:r>
            <a:r>
              <a:rPr lang="en-US" sz="2800" spc="5">
                <a:solidFill>
                  <a:srgbClr val="000000"/>
                </a:solidFill>
                <a:latin typeface="Arial"/>
                <a:ea typeface="Arial"/>
                <a:cs typeface="Arial"/>
                <a:sym typeface="Arial"/>
              </a:rPr>
              <a:t> Limit the amount of information you provide to </a:t>
            </a:r>
          </a:p>
        </p:txBody>
      </p:sp>
      <p:sp>
        <p:nvSpPr>
          <p:cNvPr name="TextBox 18" id="18"/>
          <p:cNvSpPr txBox="true"/>
          <p:nvPr/>
        </p:nvSpPr>
        <p:spPr>
          <a:xfrm rot="0">
            <a:off x="243840" y="4206488"/>
            <a:ext cx="8767000" cy="1287656"/>
          </a:xfrm>
          <a:prstGeom prst="rect">
            <a:avLst/>
          </a:prstGeom>
        </p:spPr>
        <p:txBody>
          <a:bodyPr anchor="t" rtlCol="false" tIns="0" lIns="0" bIns="0" rIns="0">
            <a:spAutoFit/>
          </a:bodyPr>
          <a:lstStyle/>
          <a:p>
            <a:pPr algn="just">
              <a:lnSpc>
                <a:spcPts val="1400"/>
              </a:lnSpc>
            </a:pPr>
            <a:r>
              <a:rPr lang="en-US" sz="2800" spc="2">
                <a:solidFill>
                  <a:srgbClr val="000000"/>
                </a:solidFill>
                <a:latin typeface="Arial"/>
                <a:ea typeface="Arial"/>
                <a:cs typeface="Arial"/>
                <a:sym typeface="Arial"/>
              </a:rPr>
              <a:t>websites. Fill in only required information.</a:t>
            </a:r>
          </a:p>
          <a:p>
            <a:pPr algn="just">
              <a:lnSpc>
                <a:spcPts val="6806"/>
              </a:lnSpc>
            </a:pPr>
            <a:r>
              <a:rPr lang="en-US" sz="2800" spc="5">
                <a:solidFill>
                  <a:srgbClr val="8A288F"/>
                </a:solidFill>
                <a:latin typeface="Arial"/>
                <a:ea typeface="Arial"/>
                <a:cs typeface="Arial"/>
                <a:sym typeface="Arial"/>
              </a:rPr>
              <a:t>15.</a:t>
            </a:r>
            <a:r>
              <a:rPr lang="en-US" sz="2800" spc="5">
                <a:solidFill>
                  <a:srgbClr val="000000"/>
                </a:solidFill>
                <a:latin typeface="Arial"/>
                <a:ea typeface="Arial"/>
                <a:cs typeface="Arial"/>
                <a:sym typeface="Arial"/>
              </a:rPr>
              <a:t> Install a cookie manager to filter cookies.</a:t>
            </a:r>
          </a:p>
          <a:p>
            <a:pPr algn="just">
              <a:lnSpc>
                <a:spcPts val="1400"/>
              </a:lnSpc>
            </a:pPr>
            <a:r>
              <a:rPr lang="en-US" sz="2800" spc="5">
                <a:solidFill>
                  <a:srgbClr val="8A288F"/>
                </a:solidFill>
                <a:latin typeface="Arial"/>
                <a:ea typeface="Arial"/>
                <a:cs typeface="Arial"/>
                <a:sym typeface="Arial"/>
              </a:rPr>
              <a:t>16.</a:t>
            </a:r>
            <a:r>
              <a:rPr lang="en-US" sz="2800" spc="5">
                <a:solidFill>
                  <a:srgbClr val="000000"/>
                </a:solidFill>
                <a:latin typeface="Arial"/>
                <a:ea typeface="Arial"/>
                <a:cs typeface="Arial"/>
                <a:sym typeface="Arial"/>
              </a:rPr>
              <a:t> Clear your browsing history when you are finished </a:t>
            </a:r>
          </a:p>
        </p:txBody>
      </p:sp>
      <p:sp>
        <p:nvSpPr>
          <p:cNvPr name="TextBox 19" id="19"/>
          <p:cNvSpPr txBox="true"/>
          <p:nvPr/>
        </p:nvSpPr>
        <p:spPr>
          <a:xfrm rot="0">
            <a:off x="758190" y="5295005"/>
            <a:ext cx="1556537" cy="628907"/>
          </a:xfrm>
          <a:prstGeom prst="rect">
            <a:avLst/>
          </a:prstGeom>
        </p:spPr>
        <p:txBody>
          <a:bodyPr anchor="t" rtlCol="false" tIns="0" lIns="0" bIns="0" rIns="0">
            <a:spAutoFit/>
          </a:bodyPr>
          <a:lstStyle/>
          <a:p>
            <a:pPr algn="l">
              <a:lnSpc>
                <a:spcPts val="5367"/>
              </a:lnSpc>
            </a:pPr>
            <a:r>
              <a:rPr lang="en-US" sz="2800" spc="5">
                <a:solidFill>
                  <a:srgbClr val="000000"/>
                </a:solidFill>
                <a:latin typeface="Arial"/>
                <a:ea typeface="Arial"/>
                <a:cs typeface="Arial"/>
                <a:sym typeface="Arial"/>
              </a:rPr>
              <a:t>browsing.</a:t>
            </a:r>
          </a:p>
        </p:txBody>
      </p:sp>
    </p:spTree>
  </p:cSld>
  <p:clrMapOvr>
    <a:masterClrMapping/>
  </p:clrMapOvr>
</p:sld>
</file>

<file path=ppt/slides/slide7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0" y="27708"/>
            <a:ext cx="8229600" cy="1039092"/>
            <a:chOff x="0" y="0"/>
            <a:chExt cx="8229600" cy="1039089"/>
          </a:xfrm>
        </p:grpSpPr>
        <p:sp>
          <p:nvSpPr>
            <p:cNvPr name="Freeform 8" id="8"/>
            <p:cNvSpPr/>
            <p:nvPr/>
          </p:nvSpPr>
          <p:spPr>
            <a:xfrm flipH="false" flipV="false" rot="0">
              <a:off x="0" y="0"/>
              <a:ext cx="8229600" cy="1039114"/>
            </a:xfrm>
            <a:custGeom>
              <a:avLst/>
              <a:gdLst/>
              <a:ahLst/>
              <a:cxnLst/>
              <a:rect r="r" b="b" t="t" l="l"/>
              <a:pathLst>
                <a:path h="1039114" w="8229600">
                  <a:moveTo>
                    <a:pt x="0" y="0"/>
                  </a:moveTo>
                  <a:lnTo>
                    <a:pt x="8229600" y="0"/>
                  </a:lnTo>
                  <a:lnTo>
                    <a:pt x="822960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5-62</a:t>
            </a:r>
          </a:p>
        </p:txBody>
      </p:sp>
      <p:sp>
        <p:nvSpPr>
          <p:cNvPr name="TextBox 12" id="12"/>
          <p:cNvSpPr txBox="true"/>
          <p:nvPr/>
        </p:nvSpPr>
        <p:spPr>
          <a:xfrm rot="0">
            <a:off x="1676400" y="6416488"/>
            <a:ext cx="6567354" cy="162963"/>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p:txBody>
      </p:sp>
      <p:sp>
        <p:nvSpPr>
          <p:cNvPr name="TextBox 13" id="13"/>
          <p:cNvSpPr txBox="true"/>
          <p:nvPr/>
        </p:nvSpPr>
        <p:spPr>
          <a:xfrm rot="0">
            <a:off x="1676400" y="6562049"/>
            <a:ext cx="1547031" cy="152714"/>
          </a:xfrm>
          <a:prstGeom prst="rect">
            <a:avLst/>
          </a:prstGeom>
        </p:spPr>
        <p:txBody>
          <a:bodyPr anchor="t" rtlCol="false" tIns="0" lIns="0" bIns="0" rIns="0">
            <a:spAutoFit/>
          </a:bodyPr>
          <a:lstStyle/>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4" id="14"/>
          <p:cNvSpPr txBox="true"/>
          <p:nvPr/>
        </p:nvSpPr>
        <p:spPr>
          <a:xfrm rot="0">
            <a:off x="1701803" y="244640"/>
            <a:ext cx="5854951"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Information Privacy (6 of 18)</a:t>
            </a:r>
          </a:p>
        </p:txBody>
      </p:sp>
      <p:sp>
        <p:nvSpPr>
          <p:cNvPr name="TextBox 15" id="15"/>
          <p:cNvSpPr txBox="true"/>
          <p:nvPr/>
        </p:nvSpPr>
        <p:spPr>
          <a:xfrm rot="0">
            <a:off x="256899" y="1370705"/>
            <a:ext cx="7641812" cy="438407"/>
          </a:xfrm>
          <a:prstGeom prst="rect">
            <a:avLst/>
          </a:prstGeom>
        </p:spPr>
        <p:txBody>
          <a:bodyPr anchor="t" rtlCol="false" tIns="0" lIns="0" bIns="0" rIns="0">
            <a:spAutoFit/>
          </a:bodyPr>
          <a:lstStyle/>
          <a:p>
            <a:pPr algn="l">
              <a:lnSpc>
                <a:spcPts val="3382"/>
              </a:lnSpc>
            </a:pPr>
            <a:r>
              <a:rPr lang="en-US" sz="2800" spc="2">
                <a:solidFill>
                  <a:srgbClr val="8A288F"/>
                </a:solidFill>
                <a:latin typeface="Arial"/>
                <a:ea typeface="Arial"/>
                <a:cs typeface="Arial"/>
                <a:sym typeface="Arial"/>
              </a:rPr>
              <a:t>17.</a:t>
            </a:r>
            <a:r>
              <a:rPr lang="en-US" sz="2800" spc="2">
                <a:solidFill>
                  <a:srgbClr val="000000"/>
                </a:solidFill>
                <a:latin typeface="Arial"/>
                <a:ea typeface="Arial"/>
                <a:cs typeface="Arial"/>
                <a:sym typeface="Arial"/>
              </a:rPr>
              <a:t>Set up a free email account. Use this email </a:t>
            </a:r>
          </a:p>
        </p:txBody>
      </p:sp>
      <p:sp>
        <p:nvSpPr>
          <p:cNvPr name="TextBox 16" id="16"/>
          <p:cNvSpPr txBox="true"/>
          <p:nvPr/>
        </p:nvSpPr>
        <p:spPr>
          <a:xfrm rot="0">
            <a:off x="881110" y="1803521"/>
            <a:ext cx="4543911" cy="438407"/>
          </a:xfrm>
          <a:prstGeom prst="rect">
            <a:avLst/>
          </a:prstGeom>
        </p:spPr>
        <p:txBody>
          <a:bodyPr anchor="t" rtlCol="false" tIns="0" lIns="0" bIns="0" rIns="0">
            <a:spAutoFit/>
          </a:bodyPr>
          <a:lstStyle/>
          <a:p>
            <a:pPr algn="l">
              <a:lnSpc>
                <a:spcPts val="3382"/>
              </a:lnSpc>
            </a:pPr>
            <a:r>
              <a:rPr lang="en-US" sz="2800" spc="2">
                <a:solidFill>
                  <a:srgbClr val="000000"/>
                </a:solidFill>
                <a:latin typeface="Arial"/>
                <a:ea typeface="Arial"/>
                <a:cs typeface="Arial"/>
                <a:sym typeface="Arial"/>
              </a:rPr>
              <a:t>address for merchant forms.</a:t>
            </a:r>
          </a:p>
        </p:txBody>
      </p:sp>
      <p:sp>
        <p:nvSpPr>
          <p:cNvPr name="TextBox 17" id="17"/>
          <p:cNvSpPr txBox="true"/>
          <p:nvPr/>
        </p:nvSpPr>
        <p:spPr>
          <a:xfrm rot="0">
            <a:off x="256899" y="2224145"/>
            <a:ext cx="8313172" cy="438407"/>
          </a:xfrm>
          <a:prstGeom prst="rect">
            <a:avLst/>
          </a:prstGeom>
        </p:spPr>
        <p:txBody>
          <a:bodyPr anchor="t" rtlCol="false" tIns="0" lIns="0" bIns="0" rIns="0">
            <a:spAutoFit/>
          </a:bodyPr>
          <a:lstStyle/>
          <a:p>
            <a:pPr algn="l">
              <a:lnSpc>
                <a:spcPts val="3382"/>
              </a:lnSpc>
            </a:pPr>
            <a:r>
              <a:rPr lang="en-US" sz="2800">
                <a:solidFill>
                  <a:srgbClr val="8A288F"/>
                </a:solidFill>
                <a:latin typeface="Arial"/>
                <a:ea typeface="Arial"/>
                <a:cs typeface="Arial"/>
                <a:sym typeface="Arial"/>
              </a:rPr>
              <a:t>18.</a:t>
            </a:r>
            <a:r>
              <a:rPr lang="en-US" sz="2800">
                <a:solidFill>
                  <a:srgbClr val="000000"/>
                </a:solidFill>
                <a:latin typeface="Arial"/>
                <a:ea typeface="Arial"/>
                <a:cs typeface="Arial"/>
                <a:sym typeface="Arial"/>
              </a:rPr>
              <a:t>Turn off file and printer sharing on your Internet </a:t>
            </a:r>
          </a:p>
        </p:txBody>
      </p:sp>
      <p:sp>
        <p:nvSpPr>
          <p:cNvPr name="TextBox 18" id="18"/>
          <p:cNvSpPr txBox="true"/>
          <p:nvPr/>
        </p:nvSpPr>
        <p:spPr>
          <a:xfrm rot="0">
            <a:off x="881110" y="2653913"/>
            <a:ext cx="1859261" cy="438407"/>
          </a:xfrm>
          <a:prstGeom prst="rect">
            <a:avLst/>
          </a:prstGeom>
        </p:spPr>
        <p:txBody>
          <a:bodyPr anchor="t" rtlCol="false" tIns="0" lIns="0" bIns="0" rIns="0">
            <a:spAutoFit/>
          </a:bodyPr>
          <a:lstStyle/>
          <a:p>
            <a:pPr algn="l">
              <a:lnSpc>
                <a:spcPts val="3382"/>
              </a:lnSpc>
            </a:pPr>
            <a:r>
              <a:rPr lang="en-US" sz="2800" spc="2">
                <a:solidFill>
                  <a:srgbClr val="000000"/>
                </a:solidFill>
                <a:latin typeface="Arial"/>
                <a:ea typeface="Arial"/>
                <a:cs typeface="Arial"/>
                <a:sym typeface="Arial"/>
              </a:rPr>
              <a:t>connection.</a:t>
            </a:r>
          </a:p>
        </p:txBody>
      </p:sp>
      <p:sp>
        <p:nvSpPr>
          <p:cNvPr name="TextBox 19" id="19"/>
          <p:cNvSpPr txBox="true"/>
          <p:nvPr/>
        </p:nvSpPr>
        <p:spPr>
          <a:xfrm rot="0">
            <a:off x="256899" y="3086729"/>
            <a:ext cx="8608504" cy="855983"/>
          </a:xfrm>
          <a:prstGeom prst="rect">
            <a:avLst/>
          </a:prstGeom>
        </p:spPr>
        <p:txBody>
          <a:bodyPr anchor="t" rtlCol="false" tIns="0" lIns="0" bIns="0" rIns="0">
            <a:spAutoFit/>
          </a:bodyPr>
          <a:lstStyle/>
          <a:p>
            <a:pPr algn="l">
              <a:lnSpc>
                <a:spcPts val="3382"/>
              </a:lnSpc>
            </a:pPr>
            <a:r>
              <a:rPr lang="en-US" sz="2800" spc="8">
                <a:solidFill>
                  <a:srgbClr val="8A288F"/>
                </a:solidFill>
                <a:latin typeface="Arial"/>
                <a:ea typeface="Arial"/>
                <a:cs typeface="Arial"/>
                <a:sym typeface="Arial"/>
              </a:rPr>
              <a:t>19.</a:t>
            </a:r>
            <a:r>
              <a:rPr lang="en-US" sz="2800" spc="8">
                <a:solidFill>
                  <a:srgbClr val="000000"/>
                </a:solidFill>
                <a:latin typeface="Arial"/>
                <a:ea typeface="Arial"/>
                <a:cs typeface="Arial"/>
                <a:sym typeface="Arial"/>
              </a:rPr>
              <a:t> Install a personal firewall. </a:t>
            </a:r>
            <a:r>
              <a:rPr lang="en-US" sz="2800" spc="8">
                <a:solidFill>
                  <a:srgbClr val="8A288F"/>
                </a:solidFill>
                <a:latin typeface="Arial"/>
                <a:ea typeface="Arial"/>
                <a:cs typeface="Arial"/>
                <a:sym typeface="Arial"/>
              </a:rPr>
              <a:t>20.</a:t>
            </a:r>
            <a:r>
              <a:rPr lang="en-US" sz="2800" spc="8">
                <a:solidFill>
                  <a:srgbClr val="000000"/>
                </a:solidFill>
                <a:latin typeface="Arial"/>
                <a:ea typeface="Arial"/>
                <a:cs typeface="Arial"/>
                <a:sym typeface="Arial"/>
              </a:rPr>
              <a:t>Sign up for email filtering through your ISP or use </a:t>
            </a:r>
          </a:p>
        </p:txBody>
      </p:sp>
      <p:sp>
        <p:nvSpPr>
          <p:cNvPr name="TextBox 20" id="20"/>
          <p:cNvSpPr txBox="true"/>
          <p:nvPr/>
        </p:nvSpPr>
        <p:spPr>
          <a:xfrm rot="0">
            <a:off x="823960" y="3937121"/>
            <a:ext cx="3658219" cy="438407"/>
          </a:xfrm>
          <a:prstGeom prst="rect">
            <a:avLst/>
          </a:prstGeom>
        </p:spPr>
        <p:txBody>
          <a:bodyPr anchor="t" rtlCol="false" tIns="0" lIns="0" bIns="0" rIns="0">
            <a:spAutoFit/>
          </a:bodyPr>
          <a:lstStyle/>
          <a:p>
            <a:pPr algn="l">
              <a:lnSpc>
                <a:spcPts val="3382"/>
              </a:lnSpc>
            </a:pPr>
            <a:r>
              <a:rPr lang="en-US" sz="2800" spc="2">
                <a:solidFill>
                  <a:srgbClr val="000000"/>
                </a:solidFill>
                <a:latin typeface="Arial"/>
                <a:ea typeface="Arial"/>
                <a:cs typeface="Arial"/>
                <a:sym typeface="Arial"/>
              </a:rPr>
              <a:t>an anti-spam program.</a:t>
            </a:r>
          </a:p>
        </p:txBody>
      </p:sp>
      <p:sp>
        <p:nvSpPr>
          <p:cNvPr name="TextBox 21" id="21"/>
          <p:cNvSpPr txBox="true"/>
          <p:nvPr/>
        </p:nvSpPr>
        <p:spPr>
          <a:xfrm rot="0">
            <a:off x="256899" y="4357745"/>
            <a:ext cx="8678047" cy="868175"/>
          </a:xfrm>
          <a:prstGeom prst="rect">
            <a:avLst/>
          </a:prstGeom>
        </p:spPr>
        <p:txBody>
          <a:bodyPr anchor="t" rtlCol="false" tIns="0" lIns="0" bIns="0" rIns="0">
            <a:spAutoFit/>
          </a:bodyPr>
          <a:lstStyle/>
          <a:p>
            <a:pPr algn="l">
              <a:lnSpc>
                <a:spcPts val="3382"/>
              </a:lnSpc>
            </a:pPr>
            <a:r>
              <a:rPr lang="en-US" sz="2800" spc="2">
                <a:solidFill>
                  <a:srgbClr val="8A288F"/>
                </a:solidFill>
                <a:latin typeface="Arial"/>
                <a:ea typeface="Arial"/>
                <a:cs typeface="Arial"/>
                <a:sym typeface="Arial"/>
              </a:rPr>
              <a:t>21.</a:t>
            </a:r>
            <a:r>
              <a:rPr lang="en-US" sz="2800" spc="2">
                <a:solidFill>
                  <a:srgbClr val="000000"/>
                </a:solidFill>
                <a:latin typeface="Arial"/>
                <a:ea typeface="Arial"/>
                <a:cs typeface="Arial"/>
                <a:sym typeface="Arial"/>
              </a:rPr>
              <a:t>Do not reply to spam for any reason. </a:t>
            </a:r>
            <a:r>
              <a:rPr lang="en-US" sz="2800" spc="2">
                <a:solidFill>
                  <a:srgbClr val="8A288F"/>
                </a:solidFill>
                <a:latin typeface="Arial"/>
                <a:ea typeface="Arial"/>
                <a:cs typeface="Arial"/>
                <a:sym typeface="Arial"/>
              </a:rPr>
              <a:t>22.</a:t>
            </a:r>
            <a:r>
              <a:rPr lang="en-US" sz="2800" spc="2">
                <a:solidFill>
                  <a:srgbClr val="000000"/>
                </a:solidFill>
                <a:latin typeface="Arial"/>
                <a:ea typeface="Arial"/>
                <a:cs typeface="Arial"/>
                <a:sym typeface="Arial"/>
              </a:rPr>
              <a:t>Surf the web anonymously using private browsing.</a:t>
            </a:r>
          </a:p>
        </p:txBody>
      </p:sp>
    </p:spTree>
  </p:cSld>
  <p:clrMapOvr>
    <a:masterClrMapping/>
  </p:clrMapOvr>
</p:sld>
</file>

<file path=ppt/slides/slide7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5-63</a:t>
            </a:r>
          </a:p>
        </p:txBody>
      </p:sp>
      <p:sp>
        <p:nvSpPr>
          <p:cNvPr name="TextBox 12" id="12"/>
          <p:cNvSpPr txBox="true"/>
          <p:nvPr/>
        </p:nvSpPr>
        <p:spPr>
          <a:xfrm rot="0">
            <a:off x="1676400" y="6416488"/>
            <a:ext cx="6567354" cy="162963"/>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p:txBody>
      </p:sp>
      <p:sp>
        <p:nvSpPr>
          <p:cNvPr name="TextBox 13" id="13"/>
          <p:cNvSpPr txBox="true"/>
          <p:nvPr/>
        </p:nvSpPr>
        <p:spPr>
          <a:xfrm rot="0">
            <a:off x="1676400" y="6562049"/>
            <a:ext cx="1547031" cy="152714"/>
          </a:xfrm>
          <a:prstGeom prst="rect">
            <a:avLst/>
          </a:prstGeom>
        </p:spPr>
        <p:txBody>
          <a:bodyPr anchor="t" rtlCol="false" tIns="0" lIns="0" bIns="0" rIns="0">
            <a:spAutoFit/>
          </a:bodyPr>
          <a:lstStyle/>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4" id="14"/>
          <p:cNvSpPr txBox="true"/>
          <p:nvPr/>
        </p:nvSpPr>
        <p:spPr>
          <a:xfrm rot="0">
            <a:off x="840067" y="471488"/>
            <a:ext cx="7618133" cy="1928174"/>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Information Privacy (7 of 18)</a:t>
            </a:r>
          </a:p>
          <a:p>
            <a:pPr algn="l">
              <a:lnSpc>
                <a:spcPts val="3096"/>
              </a:lnSpc>
            </a:pPr>
            <a:r>
              <a:rPr lang="en-US" sz="2599" spc="2">
                <a:solidFill>
                  <a:srgbClr val="000000"/>
                </a:solidFill>
                <a:latin typeface="Arial"/>
                <a:ea typeface="Arial"/>
                <a:cs typeface="Arial"/>
                <a:sym typeface="Arial"/>
              </a:rPr>
              <a:t>Information about you can be stored in a database when you:</a:t>
            </a:r>
          </a:p>
        </p:txBody>
      </p:sp>
      <p:sp>
        <p:nvSpPr>
          <p:cNvPr name="TextBox 15" id="15"/>
          <p:cNvSpPr txBox="true"/>
          <p:nvPr/>
        </p:nvSpPr>
        <p:spPr>
          <a:xfrm rot="0">
            <a:off x="320040" y="1319603"/>
            <a:ext cx="117881" cy="456076"/>
          </a:xfrm>
          <a:prstGeom prst="rect">
            <a:avLst/>
          </a:prstGeom>
        </p:spPr>
        <p:txBody>
          <a:bodyPr anchor="t" rtlCol="false" tIns="0" lIns="0" bIns="0" rIns="0">
            <a:spAutoFit/>
          </a:bodyPr>
          <a:lstStyle/>
          <a:p>
            <a:pPr algn="l">
              <a:lnSpc>
                <a:spcPts val="3639"/>
              </a:lnSpc>
            </a:pPr>
            <a:r>
              <a:rPr lang="en-US" sz="2599">
                <a:solidFill>
                  <a:srgbClr val="8A288F"/>
                </a:solidFill>
                <a:latin typeface="Arial"/>
                <a:ea typeface="Arial"/>
                <a:cs typeface="Arial"/>
                <a:sym typeface="Arial"/>
              </a:rPr>
              <a:t>•</a:t>
            </a:r>
          </a:p>
        </p:txBody>
      </p:sp>
      <p:sp>
        <p:nvSpPr>
          <p:cNvPr name="TextBox 16" id="16"/>
          <p:cNvSpPr txBox="true"/>
          <p:nvPr/>
        </p:nvSpPr>
        <p:spPr>
          <a:xfrm rot="0">
            <a:off x="1627280" y="2105177"/>
            <a:ext cx="86430" cy="511854"/>
          </a:xfrm>
          <a:prstGeom prst="rect">
            <a:avLst/>
          </a:prstGeom>
        </p:spPr>
        <p:txBody>
          <a:bodyPr anchor="t" rtlCol="false" tIns="0" lIns="0" bIns="0" rIns="0">
            <a:spAutoFit/>
          </a:bodyPr>
          <a:lstStyle/>
          <a:p>
            <a:pPr algn="l">
              <a:lnSpc>
                <a:spcPts val="4303"/>
              </a:lnSpc>
            </a:pPr>
            <a:r>
              <a:rPr lang="en-US" sz="2400">
                <a:solidFill>
                  <a:srgbClr val="000000"/>
                </a:solidFill>
                <a:latin typeface="Arial"/>
                <a:ea typeface="Arial"/>
                <a:cs typeface="Arial"/>
                <a:sym typeface="Arial"/>
              </a:rPr>
              <a:t> </a:t>
            </a:r>
          </a:p>
        </p:txBody>
      </p:sp>
      <p:sp>
        <p:nvSpPr>
          <p:cNvPr name="TextBox 17" id="17"/>
          <p:cNvSpPr txBox="true"/>
          <p:nvPr/>
        </p:nvSpPr>
        <p:spPr>
          <a:xfrm rot="0">
            <a:off x="783593" y="2190902"/>
            <a:ext cx="172860" cy="1303944"/>
          </a:xfrm>
          <a:prstGeom prst="rect">
            <a:avLst/>
          </a:prstGeom>
        </p:spPr>
        <p:txBody>
          <a:bodyPr anchor="t" rtlCol="false" tIns="0" lIns="0" bIns="0" rIns="0">
            <a:spAutoFit/>
          </a:bodyPr>
          <a:lstStyle/>
          <a:p>
            <a:pPr algn="just">
              <a:lnSpc>
                <a:spcPts val="3472"/>
              </a:lnSpc>
            </a:pPr>
            <a:r>
              <a:rPr lang="en-US" sz="2400">
                <a:solidFill>
                  <a:srgbClr val="8A288F"/>
                </a:solidFill>
                <a:latin typeface="Arial"/>
                <a:ea typeface="Arial"/>
                <a:cs typeface="Arial"/>
                <a:sym typeface="Arial"/>
              </a:rPr>
              <a:t>– – –</a:t>
            </a:r>
          </a:p>
        </p:txBody>
      </p:sp>
      <p:sp>
        <p:nvSpPr>
          <p:cNvPr name="TextBox 18" id="18"/>
          <p:cNvSpPr txBox="true"/>
          <p:nvPr/>
        </p:nvSpPr>
        <p:spPr>
          <a:xfrm rot="0">
            <a:off x="1236345" y="2190902"/>
            <a:ext cx="4288069" cy="429539"/>
          </a:xfrm>
          <a:prstGeom prst="rect">
            <a:avLst/>
          </a:prstGeom>
        </p:spPr>
        <p:txBody>
          <a:bodyPr anchor="t" rtlCol="false" tIns="0" lIns="0" bIns="0" rIns="0">
            <a:spAutoFit/>
          </a:bodyPr>
          <a:lstStyle/>
          <a:p>
            <a:pPr algn="l">
              <a:lnSpc>
                <a:spcPts val="3472"/>
              </a:lnSpc>
            </a:pPr>
            <a:r>
              <a:rPr lang="en-US" sz="2400">
                <a:solidFill>
                  <a:srgbClr val="000000"/>
                </a:solidFill>
                <a:latin typeface="Arial"/>
                <a:ea typeface="Arial"/>
                <a:cs typeface="Arial"/>
                <a:sym typeface="Arial"/>
              </a:rPr>
              <a:t>Fill out a printed or online form.</a:t>
            </a:r>
          </a:p>
        </p:txBody>
      </p:sp>
      <p:sp>
        <p:nvSpPr>
          <p:cNvPr name="TextBox 19" id="19"/>
          <p:cNvSpPr txBox="true"/>
          <p:nvPr/>
        </p:nvSpPr>
        <p:spPr>
          <a:xfrm rot="0">
            <a:off x="1236345" y="2623718"/>
            <a:ext cx="6054985" cy="871137"/>
          </a:xfrm>
          <a:prstGeom prst="rect">
            <a:avLst/>
          </a:prstGeom>
        </p:spPr>
        <p:txBody>
          <a:bodyPr anchor="t" rtlCol="false" tIns="0" lIns="0" bIns="0" rIns="0">
            <a:spAutoFit/>
          </a:bodyPr>
          <a:lstStyle/>
          <a:p>
            <a:pPr algn="l">
              <a:lnSpc>
                <a:spcPts val="3472"/>
              </a:lnSpc>
            </a:pPr>
            <a:r>
              <a:rPr lang="en-US" sz="2400" spc="2">
                <a:solidFill>
                  <a:srgbClr val="000000"/>
                </a:solidFill>
                <a:latin typeface="Arial"/>
                <a:ea typeface="Arial"/>
                <a:cs typeface="Arial"/>
                <a:sym typeface="Arial"/>
              </a:rPr>
              <a:t>Create a profile on an online social network. Register a product warranty.</a:t>
            </a:r>
          </a:p>
        </p:txBody>
      </p:sp>
    </p:spTree>
  </p:cSld>
  <p:clrMapOvr>
    <a:masterClrMapping/>
  </p:clrMapOvr>
</p:sld>
</file>

<file path=ppt/slides/slide7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2"/>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0" y="0"/>
            <a:ext cx="9144000" cy="5450634"/>
          </a:xfrm>
          <a:custGeom>
            <a:avLst/>
            <a:gdLst/>
            <a:ahLst/>
            <a:cxnLst/>
            <a:rect r="r" b="b" t="t" l="l"/>
            <a:pathLst>
              <a:path h="5450634" w="9144000">
                <a:moveTo>
                  <a:pt x="0" y="0"/>
                </a:moveTo>
                <a:lnTo>
                  <a:pt x="9144000" y="0"/>
                </a:lnTo>
                <a:lnTo>
                  <a:pt x="9144000" y="5450634"/>
                </a:lnTo>
                <a:lnTo>
                  <a:pt x="0" y="5450634"/>
                </a:lnTo>
                <a:lnTo>
                  <a:pt x="0" y="0"/>
                </a:lnTo>
                <a:close/>
              </a:path>
            </a:pathLst>
          </a:custGeom>
          <a:blipFill>
            <a:blip r:embed="rId3"/>
            <a:stretch>
              <a:fillRect l="0" t="0" r="-421" b="0"/>
            </a:stretch>
          </a:blipFill>
        </p:spPr>
      </p:sp>
      <p:sp>
        <p:nvSpPr>
          <p:cNvPr name="TextBox 9" id="9"/>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5-64</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76200" y="5450634"/>
            <a:ext cx="8656291" cy="604342"/>
          </a:xfrm>
          <a:prstGeom prst="rect">
            <a:avLst/>
          </a:prstGeom>
        </p:spPr>
        <p:txBody>
          <a:bodyPr anchor="t" rtlCol="false" tIns="0" lIns="0" bIns="0" rIns="0">
            <a:spAutoFit/>
          </a:bodyPr>
          <a:lstStyle/>
          <a:p>
            <a:pPr algn="l">
              <a:lnSpc>
                <a:spcPts val="2399"/>
              </a:lnSpc>
            </a:pPr>
            <a:r>
              <a:rPr lang="en-US" b="true" sz="1999">
                <a:solidFill>
                  <a:srgbClr val="000000"/>
                </a:solidFill>
                <a:latin typeface="Arial Bold"/>
                <a:ea typeface="Arial Bold"/>
                <a:cs typeface="Arial Bold"/>
                <a:sym typeface="Arial Bold"/>
              </a:rPr>
              <a:t>Figure 5-24 </a:t>
            </a:r>
            <a:r>
              <a:rPr lang="en-US" sz="1999">
                <a:solidFill>
                  <a:srgbClr val="000000"/>
                </a:solidFill>
                <a:latin typeface="Arial"/>
                <a:ea typeface="Arial"/>
                <a:cs typeface="Arial"/>
                <a:sym typeface="Arial"/>
              </a:rPr>
              <a:t>Many companies, such as Toys"R"Us shown here, allow users to specify whether they want the company to retain their preferences.</a:t>
            </a:r>
          </a:p>
        </p:txBody>
      </p:sp>
      <p:sp>
        <p:nvSpPr>
          <p:cNvPr name="TextBox 12" id="12"/>
          <p:cNvSpPr txBox="true"/>
          <p:nvPr/>
        </p:nvSpPr>
        <p:spPr>
          <a:xfrm rot="0">
            <a:off x="3406540" y="3916451"/>
            <a:ext cx="5117554" cy="416604"/>
          </a:xfrm>
          <a:prstGeom prst="rect">
            <a:avLst/>
          </a:prstGeom>
        </p:spPr>
        <p:txBody>
          <a:bodyPr anchor="t" rtlCol="false" tIns="0" lIns="0" bIns="0" rIns="0">
            <a:spAutoFit/>
          </a:bodyPr>
          <a:lstStyle/>
          <a:p>
            <a:pPr algn="l">
              <a:lnSpc>
                <a:spcPts val="3359"/>
              </a:lnSpc>
            </a:pPr>
            <a:r>
              <a:rPr lang="en-US" sz="2400">
                <a:solidFill>
                  <a:srgbClr val="000000"/>
                </a:solidFill>
                <a:latin typeface="Arial"/>
                <a:ea typeface="Arial"/>
                <a:cs typeface="Arial"/>
                <a:sym typeface="Arial"/>
              </a:rPr>
              <a:t>HTML: Hyper-Text Markup Language</a:t>
            </a:r>
          </a:p>
        </p:txBody>
      </p:sp>
    </p:spTree>
  </p:cSld>
  <p:clrMapOvr>
    <a:masterClrMapping/>
  </p:clrMapOvr>
</p:sld>
</file>

<file path=ppt/slides/slide76.xml><?xml version="1.0" encoding="utf-8"?>
<p:sld xmlns:p="http://schemas.openxmlformats.org/presentationml/2006/main" xmlns:a="http://schemas.openxmlformats.org/drawingml/2006/main" xmlns:r="http://schemas.openxmlformats.org/officeDocument/2006/relationships">
  <p:cSld>
    <p:bg>
      <p:bgPr>
        <a:solidFill>
          <a:srgbClr val="FEFAEC"/>
        </a:solidFill>
      </p:bgPr>
    </p:bg>
    <p:spTree>
      <p:nvGrpSpPr>
        <p:cNvPr id="1" name=""/>
        <p:cNvGrpSpPr/>
        <p:nvPr/>
      </p:nvGrpSpPr>
      <p:grpSpPr>
        <a:xfrm>
          <a:off x="0" y="0"/>
          <a:ext cx="0" cy="0"/>
          <a:chOff x="0" y="0"/>
          <a:chExt cx="0" cy="0"/>
        </a:xfrm>
      </p:grpSpPr>
      <p:sp>
        <p:nvSpPr>
          <p:cNvPr name="Freeform 2" id="2"/>
          <p:cNvSpPr/>
          <p:nvPr/>
        </p:nvSpPr>
        <p:spPr>
          <a:xfrm flipH="false" flipV="false" rot="0">
            <a:off x="-172531" y="3875"/>
            <a:ext cx="3498593" cy="2586446"/>
          </a:xfrm>
          <a:custGeom>
            <a:avLst/>
            <a:gdLst/>
            <a:ahLst/>
            <a:cxnLst/>
            <a:rect r="r" b="b" t="t" l="l"/>
            <a:pathLst>
              <a:path h="2586446" w="3498593">
                <a:moveTo>
                  <a:pt x="0" y="0"/>
                </a:moveTo>
                <a:lnTo>
                  <a:pt x="3498593" y="0"/>
                </a:lnTo>
                <a:lnTo>
                  <a:pt x="3498593" y="2586446"/>
                </a:lnTo>
                <a:lnTo>
                  <a:pt x="0" y="258644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5879746" y="4271750"/>
            <a:ext cx="3498593" cy="2586446"/>
          </a:xfrm>
          <a:custGeom>
            <a:avLst/>
            <a:gdLst/>
            <a:ahLst/>
            <a:cxnLst/>
            <a:rect r="r" b="b" t="t" l="l"/>
            <a:pathLst>
              <a:path h="2586446" w="3498593">
                <a:moveTo>
                  <a:pt x="3498594" y="2586446"/>
                </a:moveTo>
                <a:lnTo>
                  <a:pt x="0" y="2586446"/>
                </a:lnTo>
                <a:lnTo>
                  <a:pt x="0" y="0"/>
                </a:lnTo>
                <a:lnTo>
                  <a:pt x="3498594" y="0"/>
                </a:lnTo>
                <a:lnTo>
                  <a:pt x="3498594" y="2586446"/>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2401731">
            <a:off x="-21174" y="3946002"/>
            <a:ext cx="771762" cy="1293223"/>
          </a:xfrm>
          <a:custGeom>
            <a:avLst/>
            <a:gdLst/>
            <a:ahLst/>
            <a:cxnLst/>
            <a:rect r="r" b="b" t="t" l="l"/>
            <a:pathLst>
              <a:path h="1293223" w="771762">
                <a:moveTo>
                  <a:pt x="0" y="0"/>
                </a:moveTo>
                <a:lnTo>
                  <a:pt x="771762" y="0"/>
                </a:lnTo>
                <a:lnTo>
                  <a:pt x="771762" y="1293223"/>
                </a:lnTo>
                <a:lnTo>
                  <a:pt x="0" y="129322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401731">
            <a:off x="8281099" y="1730075"/>
            <a:ext cx="771762" cy="1293223"/>
          </a:xfrm>
          <a:custGeom>
            <a:avLst/>
            <a:gdLst/>
            <a:ahLst/>
            <a:cxnLst/>
            <a:rect r="r" b="b" t="t" l="l"/>
            <a:pathLst>
              <a:path h="1293223" w="771762">
                <a:moveTo>
                  <a:pt x="0" y="0"/>
                </a:moveTo>
                <a:lnTo>
                  <a:pt x="771762" y="0"/>
                </a:lnTo>
                <a:lnTo>
                  <a:pt x="771762" y="1293223"/>
                </a:lnTo>
                <a:lnTo>
                  <a:pt x="0" y="129322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4981796" y="-1251781"/>
            <a:ext cx="2387070" cy="2586446"/>
          </a:xfrm>
          <a:custGeom>
            <a:avLst/>
            <a:gdLst/>
            <a:ahLst/>
            <a:cxnLst/>
            <a:rect r="r" b="b" t="t" l="l"/>
            <a:pathLst>
              <a:path h="2586446" w="2387070">
                <a:moveTo>
                  <a:pt x="0" y="0"/>
                </a:moveTo>
                <a:lnTo>
                  <a:pt x="2387071" y="0"/>
                </a:lnTo>
                <a:lnTo>
                  <a:pt x="2387071" y="2586446"/>
                </a:lnTo>
                <a:lnTo>
                  <a:pt x="0" y="258644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2184930" y="4821661"/>
            <a:ext cx="2387070" cy="2586446"/>
          </a:xfrm>
          <a:custGeom>
            <a:avLst/>
            <a:gdLst/>
            <a:ahLst/>
            <a:cxnLst/>
            <a:rect r="r" b="b" t="t" l="l"/>
            <a:pathLst>
              <a:path h="2586446" w="2387070">
                <a:moveTo>
                  <a:pt x="0" y="0"/>
                </a:moveTo>
                <a:lnTo>
                  <a:pt x="2387070" y="0"/>
                </a:lnTo>
                <a:lnTo>
                  <a:pt x="2387070" y="2586446"/>
                </a:lnTo>
                <a:lnTo>
                  <a:pt x="0" y="258644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8" id="8"/>
          <p:cNvGrpSpPr/>
          <p:nvPr/>
        </p:nvGrpSpPr>
        <p:grpSpPr>
          <a:xfrm rot="0">
            <a:off x="646611" y="685800"/>
            <a:ext cx="7850777" cy="5172891"/>
            <a:chOff x="0" y="0"/>
            <a:chExt cx="3289514" cy="2167467"/>
          </a:xfrm>
        </p:grpSpPr>
        <p:sp>
          <p:nvSpPr>
            <p:cNvPr name="Freeform 9" id="9"/>
            <p:cNvSpPr/>
            <p:nvPr/>
          </p:nvSpPr>
          <p:spPr>
            <a:xfrm flipH="false" flipV="false" rot="0">
              <a:off x="0" y="0"/>
              <a:ext cx="3289514" cy="2167467"/>
            </a:xfrm>
            <a:custGeom>
              <a:avLst/>
              <a:gdLst/>
              <a:ahLst/>
              <a:cxnLst/>
              <a:rect r="r" b="b" t="t" l="l"/>
              <a:pathLst>
                <a:path h="2167467" w="3289514">
                  <a:moveTo>
                    <a:pt x="0" y="0"/>
                  </a:moveTo>
                  <a:lnTo>
                    <a:pt x="3289514" y="0"/>
                  </a:lnTo>
                  <a:lnTo>
                    <a:pt x="3289514" y="2167467"/>
                  </a:lnTo>
                  <a:lnTo>
                    <a:pt x="0" y="2167467"/>
                  </a:lnTo>
                  <a:close/>
                </a:path>
              </a:pathLst>
            </a:custGeom>
            <a:solidFill>
              <a:srgbClr val="FFFFFF"/>
            </a:solidFill>
          </p:spPr>
        </p:sp>
        <p:sp>
          <p:nvSpPr>
            <p:cNvPr name="TextBox 10" id="10"/>
            <p:cNvSpPr txBox="true"/>
            <p:nvPr/>
          </p:nvSpPr>
          <p:spPr>
            <a:xfrm>
              <a:off x="0" y="-19050"/>
              <a:ext cx="3289514" cy="2186517"/>
            </a:xfrm>
            <a:prstGeom prst="rect">
              <a:avLst/>
            </a:prstGeom>
          </p:spPr>
          <p:txBody>
            <a:bodyPr anchor="ctr" rtlCol="false" tIns="30722" lIns="30722" bIns="30722" rIns="30722"/>
            <a:lstStyle/>
            <a:p>
              <a:pPr algn="ctr">
                <a:lnSpc>
                  <a:spcPts val="1693"/>
                </a:lnSpc>
                <a:spcBef>
                  <a:spcPct val="0"/>
                </a:spcBef>
              </a:pPr>
            </a:p>
          </p:txBody>
        </p:sp>
      </p:grpSp>
      <p:sp>
        <p:nvSpPr>
          <p:cNvPr name="Freeform 11" id="11"/>
          <p:cNvSpPr/>
          <p:nvPr/>
        </p:nvSpPr>
        <p:spPr>
          <a:xfrm flipH="false" flipV="false" rot="0">
            <a:off x="-172531" y="5564973"/>
            <a:ext cx="1599311" cy="1602224"/>
          </a:xfrm>
          <a:custGeom>
            <a:avLst/>
            <a:gdLst/>
            <a:ahLst/>
            <a:cxnLst/>
            <a:rect r="r" b="b" t="t" l="l"/>
            <a:pathLst>
              <a:path h="1602224" w="1599311">
                <a:moveTo>
                  <a:pt x="0" y="0"/>
                </a:moveTo>
                <a:lnTo>
                  <a:pt x="1599311" y="0"/>
                </a:lnTo>
                <a:lnTo>
                  <a:pt x="1599311" y="1602224"/>
                </a:lnTo>
                <a:lnTo>
                  <a:pt x="0" y="1602224"/>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2" id="12"/>
          <p:cNvSpPr/>
          <p:nvPr/>
        </p:nvSpPr>
        <p:spPr>
          <a:xfrm flipH="true" flipV="true" rot="0">
            <a:off x="7779029" y="41442"/>
            <a:ext cx="1599311" cy="1602224"/>
          </a:xfrm>
          <a:custGeom>
            <a:avLst/>
            <a:gdLst/>
            <a:ahLst/>
            <a:cxnLst/>
            <a:rect r="r" b="b" t="t" l="l"/>
            <a:pathLst>
              <a:path h="1602224" w="1599311">
                <a:moveTo>
                  <a:pt x="1599311" y="1602224"/>
                </a:moveTo>
                <a:lnTo>
                  <a:pt x="0" y="1602224"/>
                </a:lnTo>
                <a:lnTo>
                  <a:pt x="0" y="0"/>
                </a:lnTo>
                <a:lnTo>
                  <a:pt x="1599311" y="0"/>
                </a:lnTo>
                <a:lnTo>
                  <a:pt x="1599311" y="1602224"/>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13" id="13"/>
          <p:cNvSpPr txBox="true"/>
          <p:nvPr/>
        </p:nvSpPr>
        <p:spPr>
          <a:xfrm rot="0">
            <a:off x="1206164" y="2736306"/>
            <a:ext cx="7772400" cy="995680"/>
          </a:xfrm>
          <a:prstGeom prst="rect">
            <a:avLst/>
          </a:prstGeom>
        </p:spPr>
        <p:txBody>
          <a:bodyPr anchor="t" rtlCol="false" tIns="0" lIns="0" bIns="0" rIns="0">
            <a:spAutoFit/>
          </a:bodyPr>
          <a:lstStyle/>
          <a:p>
            <a:pPr algn="l">
              <a:lnSpc>
                <a:spcPts val="3919"/>
              </a:lnSpc>
            </a:pPr>
            <a:r>
              <a:rPr lang="en-US" sz="2799" u="sng">
                <a:solidFill>
                  <a:srgbClr val="000000"/>
                </a:solidFill>
                <a:latin typeface="Arimo"/>
                <a:ea typeface="Arimo"/>
                <a:cs typeface="Arimo"/>
                <a:sym typeface="Arimo"/>
                <a:hlinkClick r:id="rId12" tooltip="https://youtu.be/dZFQD3GGBPg?si=3poVZmAAzd0S6K7k"/>
              </a:rPr>
              <a:t>https://youtu.be/dZFQD3GGBPg?si=3poVZmAAzd0S6K7k</a:t>
            </a:r>
          </a:p>
        </p:txBody>
      </p:sp>
    </p:spTree>
  </p:cSld>
  <p:clrMapOvr>
    <a:masterClrMapping/>
  </p:clrMapOvr>
</p:sld>
</file>

<file path=ppt/slides/slide7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5-65</a:t>
            </a:r>
          </a:p>
        </p:txBody>
      </p:sp>
      <p:sp>
        <p:nvSpPr>
          <p:cNvPr name="TextBox 12" id="12"/>
          <p:cNvSpPr txBox="true"/>
          <p:nvPr/>
        </p:nvSpPr>
        <p:spPr>
          <a:xfrm rot="0">
            <a:off x="1676400" y="6416488"/>
            <a:ext cx="6567354" cy="162963"/>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p:txBody>
      </p:sp>
      <p:sp>
        <p:nvSpPr>
          <p:cNvPr name="TextBox 13" id="13"/>
          <p:cNvSpPr txBox="true"/>
          <p:nvPr/>
        </p:nvSpPr>
        <p:spPr>
          <a:xfrm rot="0">
            <a:off x="1676400" y="6562049"/>
            <a:ext cx="1547031" cy="152714"/>
          </a:xfrm>
          <a:prstGeom prst="rect">
            <a:avLst/>
          </a:prstGeom>
        </p:spPr>
        <p:txBody>
          <a:bodyPr anchor="t" rtlCol="false" tIns="0" lIns="0" bIns="0" rIns="0">
            <a:spAutoFit/>
          </a:bodyPr>
          <a:lstStyle/>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4" id="14"/>
          <p:cNvSpPr txBox="true"/>
          <p:nvPr/>
        </p:nvSpPr>
        <p:spPr>
          <a:xfrm rot="0">
            <a:off x="822312" y="474559"/>
            <a:ext cx="7635888" cy="1851279"/>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Information Privacy (9 of 18)</a:t>
            </a:r>
          </a:p>
          <a:p>
            <a:pPr algn="l">
              <a:lnSpc>
                <a:spcPts val="2904"/>
              </a:lnSpc>
            </a:pPr>
            <a:r>
              <a:rPr lang="en-US" sz="2400">
                <a:solidFill>
                  <a:srgbClr val="000000"/>
                </a:solidFill>
                <a:latin typeface="Arial"/>
                <a:ea typeface="Arial"/>
                <a:cs typeface="Arial"/>
                <a:sym typeface="Arial"/>
              </a:rPr>
              <a:t>A </a:t>
            </a:r>
            <a:r>
              <a:rPr lang="en-US" b="true" sz="2400">
                <a:solidFill>
                  <a:srgbClr val="AF4C0F"/>
                </a:solidFill>
                <a:latin typeface="Arial Bold"/>
                <a:ea typeface="Arial Bold"/>
                <a:cs typeface="Arial Bold"/>
                <a:sym typeface="Arial Bold"/>
              </a:rPr>
              <a:t>cookie</a:t>
            </a:r>
            <a:r>
              <a:rPr lang="en-US" sz="2400">
                <a:solidFill>
                  <a:srgbClr val="AF4C0F"/>
                </a:solidFill>
                <a:latin typeface="Arial"/>
                <a:ea typeface="Arial"/>
                <a:cs typeface="Arial"/>
                <a:sym typeface="Arial"/>
              </a:rPr>
              <a:t> </a:t>
            </a:r>
            <a:r>
              <a:rPr lang="en-US" sz="2400">
                <a:solidFill>
                  <a:srgbClr val="000000"/>
                </a:solidFill>
                <a:latin typeface="Arial"/>
                <a:ea typeface="Arial"/>
                <a:cs typeface="Arial"/>
                <a:sym typeface="Arial"/>
              </a:rPr>
              <a:t>is a small text file that a web server stores on your computer</a:t>
            </a:r>
          </a:p>
          <a:p>
            <a:pPr algn="l">
              <a:lnSpc>
                <a:spcPts val="4056"/>
              </a:lnSpc>
            </a:pPr>
            <a:r>
              <a:rPr lang="en-US" sz="2400">
                <a:solidFill>
                  <a:srgbClr val="AF4C0F"/>
                </a:solidFill>
                <a:latin typeface="Arial"/>
                <a:ea typeface="Arial"/>
                <a:cs typeface="Arial"/>
                <a:sym typeface="Arial"/>
              </a:rPr>
              <a:t>Websites use cookies for a variety of purposes:</a:t>
            </a:r>
          </a:p>
        </p:txBody>
      </p:sp>
      <p:sp>
        <p:nvSpPr>
          <p:cNvPr name="TextBox 15" id="15"/>
          <p:cNvSpPr txBox="true"/>
          <p:nvPr/>
        </p:nvSpPr>
        <p:spPr>
          <a:xfrm rot="0">
            <a:off x="320040" y="1068476"/>
            <a:ext cx="108814" cy="673779"/>
          </a:xfrm>
          <a:prstGeom prst="rect">
            <a:avLst/>
          </a:prstGeom>
        </p:spPr>
        <p:txBody>
          <a:bodyPr anchor="t" rtlCol="false" tIns="0" lIns="0" bIns="0" rIns="0">
            <a:spAutoFit/>
          </a:bodyPr>
          <a:lstStyle/>
          <a:p>
            <a:pPr algn="l">
              <a:lnSpc>
                <a:spcPts val="6000"/>
              </a:lnSpc>
            </a:pPr>
            <a:r>
              <a:rPr lang="en-US" sz="2400">
                <a:solidFill>
                  <a:srgbClr val="8A288F"/>
                </a:solidFill>
                <a:latin typeface="Arial"/>
                <a:ea typeface="Arial"/>
                <a:cs typeface="Arial"/>
                <a:sym typeface="Arial"/>
              </a:rPr>
              <a:t>•</a:t>
            </a:r>
          </a:p>
        </p:txBody>
      </p:sp>
      <p:sp>
        <p:nvSpPr>
          <p:cNvPr name="TextBox 16" id="16"/>
          <p:cNvSpPr txBox="true"/>
          <p:nvPr/>
        </p:nvSpPr>
        <p:spPr>
          <a:xfrm rot="0">
            <a:off x="320040" y="1879244"/>
            <a:ext cx="108814" cy="673779"/>
          </a:xfrm>
          <a:prstGeom prst="rect">
            <a:avLst/>
          </a:prstGeom>
        </p:spPr>
        <p:txBody>
          <a:bodyPr anchor="t" rtlCol="false" tIns="0" lIns="0" bIns="0" rIns="0">
            <a:spAutoFit/>
          </a:bodyPr>
          <a:lstStyle/>
          <a:p>
            <a:pPr algn="l">
              <a:lnSpc>
                <a:spcPts val="6000"/>
              </a:lnSpc>
            </a:pPr>
            <a:r>
              <a:rPr lang="en-US" sz="2400">
                <a:solidFill>
                  <a:srgbClr val="8A288F"/>
                </a:solidFill>
                <a:latin typeface="Arial"/>
                <a:ea typeface="Arial"/>
                <a:cs typeface="Arial"/>
                <a:sym typeface="Arial"/>
              </a:rPr>
              <a:t>•</a:t>
            </a:r>
          </a:p>
        </p:txBody>
      </p:sp>
      <p:sp>
        <p:nvSpPr>
          <p:cNvPr name="TextBox 17" id="17"/>
          <p:cNvSpPr txBox="true"/>
          <p:nvPr/>
        </p:nvSpPr>
        <p:spPr>
          <a:xfrm rot="0">
            <a:off x="2307898" y="2613393"/>
            <a:ext cx="79229" cy="339023"/>
          </a:xfrm>
          <a:prstGeom prst="rect">
            <a:avLst/>
          </a:prstGeom>
        </p:spPr>
        <p:txBody>
          <a:bodyPr anchor="t" rtlCol="false" tIns="0" lIns="0" bIns="0" rIns="0">
            <a:spAutoFit/>
          </a:bodyPr>
          <a:lstStyle/>
          <a:p>
            <a:pPr algn="l">
              <a:lnSpc>
                <a:spcPts val="2576"/>
              </a:lnSpc>
            </a:pPr>
            <a:r>
              <a:rPr lang="en-US" sz="2199">
                <a:solidFill>
                  <a:srgbClr val="000000"/>
                </a:solidFill>
                <a:latin typeface="Arial"/>
                <a:ea typeface="Arial"/>
                <a:cs typeface="Arial"/>
                <a:sym typeface="Arial"/>
              </a:rPr>
              <a:t> </a:t>
            </a:r>
          </a:p>
        </p:txBody>
      </p:sp>
      <p:sp>
        <p:nvSpPr>
          <p:cNvPr name="TextBox 18" id="18"/>
          <p:cNvSpPr txBox="true"/>
          <p:nvPr/>
        </p:nvSpPr>
        <p:spPr>
          <a:xfrm rot="0">
            <a:off x="783593" y="2546718"/>
            <a:ext cx="158458" cy="2018090"/>
          </a:xfrm>
          <a:prstGeom prst="rect">
            <a:avLst/>
          </a:prstGeom>
        </p:spPr>
        <p:txBody>
          <a:bodyPr anchor="t" rtlCol="false" tIns="0" lIns="0" bIns="0" rIns="0">
            <a:spAutoFit/>
          </a:bodyPr>
          <a:lstStyle/>
          <a:p>
            <a:pPr algn="just">
              <a:lnSpc>
                <a:spcPts val="3203"/>
              </a:lnSpc>
            </a:pPr>
            <a:r>
              <a:rPr lang="en-US" sz="2199">
                <a:solidFill>
                  <a:srgbClr val="8A288F"/>
                </a:solidFill>
                <a:latin typeface="Arial"/>
                <a:ea typeface="Arial"/>
                <a:cs typeface="Arial"/>
                <a:sym typeface="Arial"/>
              </a:rPr>
              <a:t>– – – –</a:t>
            </a:r>
          </a:p>
          <a:p>
            <a:pPr algn="just">
              <a:lnSpc>
                <a:spcPts val="2952"/>
              </a:lnSpc>
            </a:pPr>
            <a:r>
              <a:rPr lang="en-US" sz="2199">
                <a:solidFill>
                  <a:srgbClr val="8A288F"/>
                </a:solidFill>
                <a:latin typeface="Arial"/>
                <a:ea typeface="Arial"/>
                <a:cs typeface="Arial"/>
                <a:sym typeface="Arial"/>
              </a:rPr>
              <a:t>–</a:t>
            </a:r>
          </a:p>
        </p:txBody>
      </p:sp>
      <p:sp>
        <p:nvSpPr>
          <p:cNvPr name="TextBox 19" id="19"/>
          <p:cNvSpPr txBox="true"/>
          <p:nvPr/>
        </p:nvSpPr>
        <p:spPr>
          <a:xfrm rot="0">
            <a:off x="1236345" y="2546718"/>
            <a:ext cx="3090862" cy="404724"/>
          </a:xfrm>
          <a:prstGeom prst="rect">
            <a:avLst/>
          </a:prstGeom>
        </p:spPr>
        <p:txBody>
          <a:bodyPr anchor="t" rtlCol="false" tIns="0" lIns="0" bIns="0" rIns="0">
            <a:spAutoFit/>
          </a:bodyPr>
          <a:lstStyle/>
          <a:p>
            <a:pPr algn="l">
              <a:lnSpc>
                <a:spcPts val="3203"/>
              </a:lnSpc>
            </a:pPr>
            <a:r>
              <a:rPr lang="en-US" sz="2199">
                <a:solidFill>
                  <a:srgbClr val="000000"/>
                </a:solidFill>
                <a:latin typeface="Arial"/>
                <a:ea typeface="Arial"/>
                <a:cs typeface="Arial"/>
                <a:sym typeface="Arial"/>
              </a:rPr>
              <a:t>Allow for personalization</a:t>
            </a:r>
          </a:p>
        </p:txBody>
      </p:sp>
      <p:sp>
        <p:nvSpPr>
          <p:cNvPr name="TextBox 20" id="20"/>
          <p:cNvSpPr txBox="true"/>
          <p:nvPr/>
        </p:nvSpPr>
        <p:spPr>
          <a:xfrm rot="0">
            <a:off x="1236345" y="2952102"/>
            <a:ext cx="4583973" cy="1612706"/>
          </a:xfrm>
          <a:prstGeom prst="rect">
            <a:avLst/>
          </a:prstGeom>
        </p:spPr>
        <p:txBody>
          <a:bodyPr anchor="t" rtlCol="false" tIns="0" lIns="0" bIns="0" rIns="0">
            <a:spAutoFit/>
          </a:bodyPr>
          <a:lstStyle/>
          <a:p>
            <a:pPr algn="l">
              <a:lnSpc>
                <a:spcPts val="3203"/>
              </a:lnSpc>
            </a:pPr>
            <a:r>
              <a:rPr lang="en-US" sz="2199" spc="2">
                <a:solidFill>
                  <a:srgbClr val="000000"/>
                </a:solidFill>
                <a:latin typeface="Arial"/>
                <a:ea typeface="Arial"/>
                <a:cs typeface="Arial"/>
                <a:sym typeface="Arial"/>
              </a:rPr>
              <a:t>Store user names and/or passwords Assist with online shopping Track how often users visit a site</a:t>
            </a:r>
          </a:p>
          <a:p>
            <a:pPr algn="l">
              <a:lnSpc>
                <a:spcPts val="2952"/>
              </a:lnSpc>
            </a:pPr>
            <a:r>
              <a:rPr lang="en-US" sz="2199">
                <a:solidFill>
                  <a:srgbClr val="000000"/>
                </a:solidFill>
                <a:latin typeface="Arial"/>
                <a:ea typeface="Arial"/>
                <a:cs typeface="Arial"/>
                <a:sym typeface="Arial"/>
              </a:rPr>
              <a:t>Target advertisements</a:t>
            </a:r>
          </a:p>
        </p:txBody>
      </p:sp>
    </p:spTree>
  </p:cSld>
  <p:clrMapOvr>
    <a:masterClrMapping/>
  </p:clrMapOvr>
</p:sld>
</file>

<file path=ppt/slides/slide7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0" y="735492"/>
            <a:ext cx="9144000" cy="4750908"/>
          </a:xfrm>
          <a:custGeom>
            <a:avLst/>
            <a:gdLst/>
            <a:ahLst/>
            <a:cxnLst/>
            <a:rect r="r" b="b" t="t" l="l"/>
            <a:pathLst>
              <a:path h="4750908" w="9144000">
                <a:moveTo>
                  <a:pt x="0" y="0"/>
                </a:moveTo>
                <a:lnTo>
                  <a:pt x="9144000" y="0"/>
                </a:lnTo>
                <a:lnTo>
                  <a:pt x="9144000" y="4750908"/>
                </a:lnTo>
                <a:lnTo>
                  <a:pt x="0" y="4750908"/>
                </a:lnTo>
                <a:lnTo>
                  <a:pt x="0" y="0"/>
                </a:lnTo>
                <a:close/>
              </a:path>
            </a:pathLst>
          </a:custGeom>
          <a:blipFill>
            <a:blip r:embed="rId4"/>
            <a:stretch>
              <a:fillRect l="-464" t="0" r="0" b="0"/>
            </a:stretch>
          </a:blipFill>
        </p:spPr>
      </p:sp>
      <p:sp>
        <p:nvSpPr>
          <p:cNvPr name="TextBox 9" id="9"/>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5-66</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624840" y="5632780"/>
            <a:ext cx="1744542" cy="416604"/>
          </a:xfrm>
          <a:prstGeom prst="rect">
            <a:avLst/>
          </a:prstGeom>
        </p:spPr>
        <p:txBody>
          <a:bodyPr anchor="t" rtlCol="false" tIns="0" lIns="0" bIns="0" rIns="0">
            <a:spAutoFit/>
          </a:bodyPr>
          <a:lstStyle/>
          <a:p>
            <a:pPr algn="l">
              <a:lnSpc>
                <a:spcPts val="3359"/>
              </a:lnSpc>
            </a:pPr>
            <a:r>
              <a:rPr lang="en-US" b="true" sz="2400">
                <a:solidFill>
                  <a:srgbClr val="000000"/>
                </a:solidFill>
                <a:latin typeface="Arial Bold"/>
                <a:ea typeface="Arial Bold"/>
                <a:cs typeface="Arial Bold"/>
                <a:sym typeface="Arial Bold"/>
              </a:rPr>
              <a:t>Figure 5-25 </a:t>
            </a:r>
          </a:p>
        </p:txBody>
      </p:sp>
      <p:sp>
        <p:nvSpPr>
          <p:cNvPr name="TextBox 12" id="12"/>
          <p:cNvSpPr txBox="true"/>
          <p:nvPr/>
        </p:nvSpPr>
        <p:spPr>
          <a:xfrm rot="0">
            <a:off x="2334578" y="5617235"/>
            <a:ext cx="5049450" cy="416604"/>
          </a:xfrm>
          <a:prstGeom prst="rect">
            <a:avLst/>
          </a:prstGeom>
        </p:spPr>
        <p:txBody>
          <a:bodyPr anchor="t" rtlCol="false" tIns="0" lIns="0" bIns="0" rIns="0">
            <a:spAutoFit/>
          </a:bodyPr>
          <a:lstStyle/>
          <a:p>
            <a:pPr algn="l">
              <a:lnSpc>
                <a:spcPts val="3359"/>
              </a:lnSpc>
            </a:pPr>
            <a:r>
              <a:rPr lang="en-US" sz="2400">
                <a:solidFill>
                  <a:srgbClr val="000000"/>
                </a:solidFill>
                <a:latin typeface="Arial"/>
                <a:ea typeface="Arial"/>
                <a:cs typeface="Arial"/>
                <a:sym typeface="Arial"/>
              </a:rPr>
              <a:t>This figure shows how cookies work.</a:t>
            </a:r>
          </a:p>
        </p:txBody>
      </p:sp>
    </p:spTree>
  </p:cSld>
  <p:clrMapOvr>
    <a:masterClrMapping/>
  </p:clrMapOvr>
</p:sld>
</file>

<file path=ppt/slides/slide7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5-67</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1591751" y="244640"/>
            <a:ext cx="6079446"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Information Privacy (11 of 18)</a:t>
            </a:r>
          </a:p>
        </p:txBody>
      </p:sp>
      <p:sp>
        <p:nvSpPr>
          <p:cNvPr name="TextBox 14" id="14"/>
          <p:cNvSpPr txBox="true"/>
          <p:nvPr/>
        </p:nvSpPr>
        <p:spPr>
          <a:xfrm rot="0">
            <a:off x="320040" y="1319603"/>
            <a:ext cx="117881" cy="456076"/>
          </a:xfrm>
          <a:prstGeom prst="rect">
            <a:avLst/>
          </a:prstGeom>
        </p:spPr>
        <p:txBody>
          <a:bodyPr anchor="t" rtlCol="false" tIns="0" lIns="0" bIns="0" rIns="0">
            <a:spAutoFit/>
          </a:bodyPr>
          <a:lstStyle/>
          <a:p>
            <a:pPr algn="l">
              <a:lnSpc>
                <a:spcPts val="3639"/>
              </a:lnSpc>
            </a:pPr>
            <a:r>
              <a:rPr lang="en-US" sz="2599">
                <a:solidFill>
                  <a:srgbClr val="8A288F"/>
                </a:solidFill>
                <a:latin typeface="Arial"/>
                <a:ea typeface="Arial"/>
                <a:cs typeface="Arial"/>
                <a:sym typeface="Arial"/>
              </a:rPr>
              <a:t>•</a:t>
            </a:r>
          </a:p>
        </p:txBody>
      </p:sp>
      <p:sp>
        <p:nvSpPr>
          <p:cNvPr name="TextBox 15" id="15"/>
          <p:cNvSpPr txBox="true"/>
          <p:nvPr/>
        </p:nvSpPr>
        <p:spPr>
          <a:xfrm rot="0">
            <a:off x="320040" y="2590619"/>
            <a:ext cx="117881" cy="456076"/>
          </a:xfrm>
          <a:prstGeom prst="rect">
            <a:avLst/>
          </a:prstGeom>
        </p:spPr>
        <p:txBody>
          <a:bodyPr anchor="t" rtlCol="false" tIns="0" lIns="0" bIns="0" rIns="0">
            <a:spAutoFit/>
          </a:bodyPr>
          <a:lstStyle/>
          <a:p>
            <a:pPr algn="l">
              <a:lnSpc>
                <a:spcPts val="3639"/>
              </a:lnSpc>
            </a:pPr>
            <a:r>
              <a:rPr lang="en-US" sz="2599">
                <a:solidFill>
                  <a:srgbClr val="8A288F"/>
                </a:solidFill>
                <a:latin typeface="Arial"/>
                <a:ea typeface="Arial"/>
                <a:cs typeface="Arial"/>
                <a:sym typeface="Arial"/>
              </a:rPr>
              <a:t>•</a:t>
            </a:r>
          </a:p>
        </p:txBody>
      </p:sp>
      <p:sp>
        <p:nvSpPr>
          <p:cNvPr name="TextBox 16" id="16"/>
          <p:cNvSpPr txBox="true"/>
          <p:nvPr/>
        </p:nvSpPr>
        <p:spPr>
          <a:xfrm rot="0">
            <a:off x="837562" y="1367228"/>
            <a:ext cx="7851743" cy="2072659"/>
          </a:xfrm>
          <a:prstGeom prst="rect">
            <a:avLst/>
          </a:prstGeom>
        </p:spPr>
        <p:txBody>
          <a:bodyPr anchor="t" rtlCol="false" tIns="0" lIns="0" bIns="0" rIns="0">
            <a:spAutoFit/>
          </a:bodyPr>
          <a:lstStyle/>
          <a:p>
            <a:pPr algn="l">
              <a:lnSpc>
                <a:spcPts val="3177"/>
              </a:lnSpc>
            </a:pPr>
            <a:r>
              <a:rPr lang="en-US" sz="2599" spc="2">
                <a:solidFill>
                  <a:srgbClr val="000000"/>
                </a:solidFill>
                <a:latin typeface="Arial"/>
                <a:ea typeface="Arial"/>
                <a:cs typeface="Arial"/>
                <a:sym typeface="Arial"/>
              </a:rPr>
              <a:t>Phishing</a:t>
            </a:r>
            <a:r>
              <a:rPr lang="en-US" b="true" sz="2599" spc="2">
                <a:solidFill>
                  <a:srgbClr val="005F86"/>
                </a:solidFill>
                <a:latin typeface="Arial Bold"/>
                <a:ea typeface="Arial Bold"/>
                <a:cs typeface="Arial Bold"/>
                <a:sym typeface="Arial Bold"/>
              </a:rPr>
              <a:t> </a:t>
            </a:r>
            <a:r>
              <a:rPr lang="en-US" sz="2599" spc="2">
                <a:solidFill>
                  <a:srgbClr val="000000"/>
                </a:solidFill>
                <a:latin typeface="Arial"/>
                <a:ea typeface="Arial"/>
                <a:cs typeface="Arial"/>
                <a:sym typeface="Arial"/>
              </a:rPr>
              <a:t>is a scam in which a perpetrator sends an official looking message that attempts to obtain your personal and/or financial information.</a:t>
            </a:r>
          </a:p>
          <a:p>
            <a:pPr algn="l">
              <a:lnSpc>
                <a:spcPts val="4055"/>
              </a:lnSpc>
            </a:pPr>
            <a:r>
              <a:rPr lang="en-US" sz="2599" spc="2">
                <a:solidFill>
                  <a:srgbClr val="000000"/>
                </a:solidFill>
                <a:latin typeface="Arial"/>
                <a:ea typeface="Arial"/>
                <a:cs typeface="Arial"/>
                <a:sym typeface="Arial"/>
              </a:rPr>
              <a:t>With clickjacking, an object that can be tapped or </a:t>
            </a:r>
          </a:p>
          <a:p>
            <a:pPr algn="l">
              <a:lnSpc>
                <a:spcPts val="2137"/>
              </a:lnSpc>
            </a:pPr>
            <a:r>
              <a:rPr lang="en-US" sz="2599" spc="2">
                <a:solidFill>
                  <a:srgbClr val="000000"/>
                </a:solidFill>
                <a:latin typeface="Arial"/>
                <a:ea typeface="Arial"/>
                <a:cs typeface="Arial"/>
                <a:sym typeface="Arial"/>
              </a:rPr>
              <a:t>clicked on a website contains a malicious program.</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2"/>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78841" y="6456950"/>
            <a:ext cx="268891" cy="202511"/>
          </a:xfrm>
          <a:prstGeom prst="rect">
            <a:avLst/>
          </a:prstGeom>
        </p:spPr>
        <p:txBody>
          <a:bodyPr anchor="t" rtlCol="false" tIns="0" lIns="0" bIns="0" rIns="0">
            <a:spAutoFit/>
          </a:bodyPr>
          <a:lstStyle/>
          <a:p>
            <a:pPr algn="l">
              <a:lnSpc>
                <a:spcPts val="1679"/>
              </a:lnSpc>
            </a:pPr>
            <a:r>
              <a:rPr lang="en-US" sz="1200" spc="51">
                <a:solidFill>
                  <a:srgbClr val="FFFFFF"/>
                </a:solidFill>
                <a:latin typeface="IBM Plex Sans"/>
                <a:ea typeface="IBM Plex Sans"/>
                <a:cs typeface="IBM Plex Sans"/>
                <a:sym typeface="IBM Plex Sans"/>
              </a:rPr>
              <a:t>5-6</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1638300" y="244640"/>
            <a:ext cx="5984462"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Digital Security Risks (3 of 3)</a:t>
            </a:r>
          </a:p>
        </p:txBody>
      </p:sp>
      <p:sp>
        <p:nvSpPr>
          <p:cNvPr name="TextBox 14" id="14"/>
          <p:cNvSpPr txBox="true"/>
          <p:nvPr/>
        </p:nvSpPr>
        <p:spPr>
          <a:xfrm rot="0">
            <a:off x="320040" y="1304030"/>
            <a:ext cx="126949" cy="3580514"/>
          </a:xfrm>
          <a:prstGeom prst="rect">
            <a:avLst/>
          </a:prstGeom>
        </p:spPr>
        <p:txBody>
          <a:bodyPr anchor="t" rtlCol="false" tIns="0" lIns="0" bIns="0" rIns="0">
            <a:spAutoFit/>
          </a:bodyPr>
          <a:lstStyle/>
          <a:p>
            <a:pPr algn="just">
              <a:lnSpc>
                <a:spcPts val="4043"/>
              </a:lnSpc>
            </a:pPr>
            <a:r>
              <a:rPr lang="en-US" sz="2800">
                <a:solidFill>
                  <a:srgbClr val="8A288F"/>
                </a:solidFill>
                <a:latin typeface="Arial"/>
                <a:ea typeface="Arial"/>
                <a:cs typeface="Arial"/>
                <a:sym typeface="Arial"/>
              </a:rPr>
              <a:t>• • • • • • •</a:t>
            </a:r>
          </a:p>
        </p:txBody>
      </p:sp>
      <p:sp>
        <p:nvSpPr>
          <p:cNvPr name="TextBox 15" id="15"/>
          <p:cNvSpPr txBox="true"/>
          <p:nvPr/>
        </p:nvSpPr>
        <p:spPr>
          <a:xfrm rot="0">
            <a:off x="1845764" y="2352389"/>
            <a:ext cx="100832" cy="505082"/>
          </a:xfrm>
          <a:prstGeom prst="rect">
            <a:avLst/>
          </a:prstGeom>
        </p:spPr>
        <p:txBody>
          <a:bodyPr anchor="t" rtlCol="false" tIns="0" lIns="0" bIns="0" rIns="0">
            <a:spAutoFit/>
          </a:bodyPr>
          <a:lstStyle/>
          <a:p>
            <a:pPr algn="l">
              <a:lnSpc>
                <a:spcPts val="4057"/>
              </a:lnSpc>
            </a:pPr>
            <a:r>
              <a:rPr lang="en-US" b="true" sz="2800">
                <a:solidFill>
                  <a:srgbClr val="000000"/>
                </a:solidFill>
                <a:latin typeface="Arial Bold"/>
                <a:ea typeface="Arial Bold"/>
                <a:cs typeface="Arial Bold"/>
                <a:sym typeface="Arial Bold"/>
              </a:rPr>
              <a:t> </a:t>
            </a:r>
          </a:p>
        </p:txBody>
      </p:sp>
      <p:sp>
        <p:nvSpPr>
          <p:cNvPr name="TextBox 16" id="16"/>
          <p:cNvSpPr txBox="true"/>
          <p:nvPr/>
        </p:nvSpPr>
        <p:spPr>
          <a:xfrm rot="0">
            <a:off x="837562" y="2843270"/>
            <a:ext cx="3374384" cy="2059410"/>
          </a:xfrm>
          <a:prstGeom prst="rect">
            <a:avLst/>
          </a:prstGeom>
        </p:spPr>
        <p:txBody>
          <a:bodyPr anchor="t" rtlCol="false" tIns="0" lIns="0" bIns="0" rIns="0">
            <a:spAutoFit/>
          </a:bodyPr>
          <a:lstStyle/>
          <a:p>
            <a:pPr algn="l">
              <a:lnSpc>
                <a:spcPts val="4057"/>
              </a:lnSpc>
            </a:pPr>
            <a:r>
              <a:rPr lang="en-US" sz="2800" spc="2">
                <a:solidFill>
                  <a:srgbClr val="000000"/>
                </a:solidFill>
                <a:latin typeface="Arial"/>
                <a:ea typeface="Arial"/>
                <a:cs typeface="Arial"/>
                <a:sym typeface="Arial"/>
              </a:rPr>
              <a:t>Corporate spies Unethical employees </a:t>
            </a:r>
            <a:r>
              <a:rPr lang="en-US" b="true" sz="2800" spc="2">
                <a:solidFill>
                  <a:srgbClr val="000000"/>
                </a:solidFill>
                <a:latin typeface="Arial Bold"/>
                <a:ea typeface="Arial Bold"/>
                <a:cs typeface="Arial Bold"/>
                <a:sym typeface="Arial Bold"/>
              </a:rPr>
              <a:t>Cyberextortionist Cyberterrorist</a:t>
            </a:r>
          </a:p>
        </p:txBody>
      </p:sp>
      <p:sp>
        <p:nvSpPr>
          <p:cNvPr name="TextBox 17" id="17"/>
          <p:cNvSpPr txBox="true"/>
          <p:nvPr/>
        </p:nvSpPr>
        <p:spPr>
          <a:xfrm rot="0">
            <a:off x="837562" y="1322165"/>
            <a:ext cx="1354074" cy="1026290"/>
          </a:xfrm>
          <a:prstGeom prst="rect">
            <a:avLst/>
          </a:prstGeom>
        </p:spPr>
        <p:txBody>
          <a:bodyPr anchor="t" rtlCol="false" tIns="0" lIns="0" bIns="0" rIns="0">
            <a:spAutoFit/>
          </a:bodyPr>
          <a:lstStyle/>
          <a:p>
            <a:pPr algn="l">
              <a:lnSpc>
                <a:spcPts val="4040"/>
              </a:lnSpc>
            </a:pPr>
            <a:r>
              <a:rPr lang="en-US" b="true" sz="2800" spc="5">
                <a:solidFill>
                  <a:srgbClr val="000000"/>
                </a:solidFill>
                <a:latin typeface="Arial Bold"/>
                <a:ea typeface="Arial Bold"/>
                <a:cs typeface="Arial Bold"/>
                <a:sym typeface="Arial Bold"/>
              </a:rPr>
              <a:t>Hacker Cracker</a:t>
            </a:r>
          </a:p>
        </p:txBody>
      </p:sp>
      <p:sp>
        <p:nvSpPr>
          <p:cNvPr name="TextBox 18" id="18"/>
          <p:cNvSpPr txBox="true"/>
          <p:nvPr/>
        </p:nvSpPr>
        <p:spPr>
          <a:xfrm rot="0">
            <a:off x="837562" y="2352389"/>
            <a:ext cx="2177510" cy="505082"/>
          </a:xfrm>
          <a:prstGeom prst="rect">
            <a:avLst/>
          </a:prstGeom>
        </p:spPr>
        <p:txBody>
          <a:bodyPr anchor="t" rtlCol="false" tIns="0" lIns="0" bIns="0" rIns="0">
            <a:spAutoFit/>
          </a:bodyPr>
          <a:lstStyle/>
          <a:p>
            <a:pPr algn="l">
              <a:lnSpc>
                <a:spcPts val="4040"/>
              </a:lnSpc>
            </a:pPr>
            <a:r>
              <a:rPr lang="en-US" b="true" sz="2800">
                <a:solidFill>
                  <a:srgbClr val="000000"/>
                </a:solidFill>
                <a:latin typeface="Arial Bold"/>
                <a:ea typeface="Arial Bold"/>
                <a:cs typeface="Arial Bold"/>
                <a:sym typeface="Arial Bold"/>
              </a:rPr>
              <a:t>Script</a:t>
            </a:r>
            <a:r>
              <a:rPr lang="en-US" b="true" sz="2800">
                <a:solidFill>
                  <a:srgbClr val="FFFFFF"/>
                </a:solidFill>
                <a:latin typeface="Arial Bold"/>
                <a:ea typeface="Arial Bold"/>
                <a:cs typeface="Arial Bold"/>
                <a:sym typeface="Arial Bold"/>
              </a:rPr>
              <a:t> </a:t>
            </a:r>
            <a:r>
              <a:rPr lang="en-US" b="true" sz="2800">
                <a:solidFill>
                  <a:srgbClr val="000000"/>
                </a:solidFill>
                <a:latin typeface="Arial Bold"/>
                <a:ea typeface="Arial Bold"/>
                <a:cs typeface="Arial Bold"/>
                <a:sym typeface="Arial Bold"/>
              </a:rPr>
              <a:t>kiddie</a:t>
            </a:r>
          </a:p>
        </p:txBody>
      </p:sp>
    </p:spTree>
  </p:cSld>
  <p:clrMapOvr>
    <a:masterClrMapping/>
  </p:clrMapOvr>
</p:sld>
</file>

<file path=ppt/slides/slide8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5-68</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1574797" y="244640"/>
            <a:ext cx="6114031"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Information Privacy (12 of 18)</a:t>
            </a:r>
          </a:p>
        </p:txBody>
      </p:sp>
      <p:sp>
        <p:nvSpPr>
          <p:cNvPr name="TextBox 14" id="14"/>
          <p:cNvSpPr txBox="true"/>
          <p:nvPr/>
        </p:nvSpPr>
        <p:spPr>
          <a:xfrm rot="0">
            <a:off x="320040" y="1319603"/>
            <a:ext cx="117881" cy="456076"/>
          </a:xfrm>
          <a:prstGeom prst="rect">
            <a:avLst/>
          </a:prstGeom>
        </p:spPr>
        <p:txBody>
          <a:bodyPr anchor="t" rtlCol="false" tIns="0" lIns="0" bIns="0" rIns="0">
            <a:spAutoFit/>
          </a:bodyPr>
          <a:lstStyle/>
          <a:p>
            <a:pPr algn="l">
              <a:lnSpc>
                <a:spcPts val="3639"/>
              </a:lnSpc>
            </a:pPr>
            <a:r>
              <a:rPr lang="en-US" sz="2599">
                <a:solidFill>
                  <a:srgbClr val="8A288F"/>
                </a:solidFill>
                <a:latin typeface="Arial"/>
                <a:ea typeface="Arial"/>
                <a:cs typeface="Arial"/>
                <a:sym typeface="Arial"/>
              </a:rPr>
              <a:t>•</a:t>
            </a:r>
          </a:p>
        </p:txBody>
      </p:sp>
      <p:sp>
        <p:nvSpPr>
          <p:cNvPr name="TextBox 15" id="15"/>
          <p:cNvSpPr txBox="true"/>
          <p:nvPr/>
        </p:nvSpPr>
        <p:spPr>
          <a:xfrm rot="0">
            <a:off x="320040" y="3389195"/>
            <a:ext cx="117881" cy="456076"/>
          </a:xfrm>
          <a:prstGeom prst="rect">
            <a:avLst/>
          </a:prstGeom>
        </p:spPr>
        <p:txBody>
          <a:bodyPr anchor="t" rtlCol="false" tIns="0" lIns="0" bIns="0" rIns="0">
            <a:spAutoFit/>
          </a:bodyPr>
          <a:lstStyle/>
          <a:p>
            <a:pPr algn="l">
              <a:lnSpc>
                <a:spcPts val="3639"/>
              </a:lnSpc>
            </a:pPr>
            <a:r>
              <a:rPr lang="en-US" sz="2599">
                <a:solidFill>
                  <a:srgbClr val="8A288F"/>
                </a:solidFill>
                <a:latin typeface="Arial"/>
                <a:ea typeface="Arial"/>
                <a:cs typeface="Arial"/>
                <a:sym typeface="Arial"/>
              </a:rPr>
              <a:t>•</a:t>
            </a:r>
          </a:p>
        </p:txBody>
      </p:sp>
      <p:sp>
        <p:nvSpPr>
          <p:cNvPr name="TextBox 16" id="16"/>
          <p:cNvSpPr txBox="true"/>
          <p:nvPr/>
        </p:nvSpPr>
        <p:spPr>
          <a:xfrm rot="0">
            <a:off x="837562" y="1367228"/>
            <a:ext cx="8267510" cy="3660667"/>
          </a:xfrm>
          <a:prstGeom prst="rect">
            <a:avLst/>
          </a:prstGeom>
        </p:spPr>
        <p:txBody>
          <a:bodyPr anchor="t" rtlCol="false" tIns="0" lIns="0" bIns="0" rIns="0">
            <a:spAutoFit/>
          </a:bodyPr>
          <a:lstStyle/>
          <a:p>
            <a:pPr algn="l">
              <a:lnSpc>
                <a:spcPts val="3143"/>
              </a:lnSpc>
            </a:pPr>
            <a:r>
              <a:rPr lang="en-US" b="true" sz="2599" spc="2">
                <a:solidFill>
                  <a:srgbClr val="000000"/>
                </a:solidFill>
                <a:latin typeface="Arial Bold"/>
                <a:ea typeface="Arial Bold"/>
                <a:cs typeface="Arial Bold"/>
                <a:sym typeface="Arial Bold"/>
              </a:rPr>
              <a:t>Spyware</a:t>
            </a:r>
            <a:r>
              <a:rPr lang="en-US" sz="2599" spc="2">
                <a:solidFill>
                  <a:srgbClr val="000000"/>
                </a:solidFill>
                <a:latin typeface="Arial"/>
                <a:ea typeface="Arial"/>
                <a:cs typeface="Arial"/>
                <a:sym typeface="Arial"/>
              </a:rPr>
              <a:t> is a program placed on a computer or mobile device without the user’s knowledge that secretly collects information about the user and then communicates the information it collects to some outside source while the user is online.</a:t>
            </a:r>
          </a:p>
          <a:p>
            <a:pPr algn="l">
              <a:lnSpc>
                <a:spcPts val="4248"/>
              </a:lnSpc>
            </a:pPr>
            <a:r>
              <a:rPr lang="en-US" b="true" sz="2599" spc="2">
                <a:solidFill>
                  <a:srgbClr val="000000"/>
                </a:solidFill>
                <a:latin typeface="Arial Bold"/>
                <a:ea typeface="Arial Bold"/>
                <a:cs typeface="Arial Bold"/>
                <a:sym typeface="Arial Bold"/>
              </a:rPr>
              <a:t>Adware</a:t>
            </a:r>
            <a:r>
              <a:rPr lang="en-US" sz="2599" spc="2">
                <a:solidFill>
                  <a:srgbClr val="000000"/>
                </a:solidFill>
                <a:latin typeface="Arial"/>
                <a:ea typeface="Arial"/>
                <a:cs typeface="Arial"/>
                <a:sym typeface="Arial"/>
              </a:rPr>
              <a:t> is a program that displays an online </a:t>
            </a:r>
          </a:p>
          <a:p>
            <a:pPr algn="l">
              <a:lnSpc>
                <a:spcPts val="1944"/>
              </a:lnSpc>
            </a:pPr>
            <a:r>
              <a:rPr lang="en-US" sz="2599">
                <a:solidFill>
                  <a:srgbClr val="000000"/>
                </a:solidFill>
                <a:latin typeface="Arial"/>
                <a:ea typeface="Arial"/>
                <a:cs typeface="Arial"/>
                <a:sym typeface="Arial"/>
              </a:rPr>
              <a:t>advertisement in a banner, a pop-up window, or pop-</a:t>
            </a:r>
          </a:p>
          <a:p>
            <a:pPr algn="l">
              <a:lnSpc>
                <a:spcPts val="4295"/>
              </a:lnSpc>
            </a:pPr>
            <a:r>
              <a:rPr lang="en-US" sz="2599" spc="2">
                <a:solidFill>
                  <a:srgbClr val="000000"/>
                </a:solidFill>
                <a:latin typeface="Arial"/>
                <a:ea typeface="Arial"/>
                <a:cs typeface="Arial"/>
                <a:sym typeface="Arial"/>
              </a:rPr>
              <a:t>under window on webpages, email messages, or other </a:t>
            </a:r>
          </a:p>
          <a:p>
            <a:pPr algn="l">
              <a:lnSpc>
                <a:spcPts val="1895"/>
              </a:lnSpc>
            </a:pPr>
            <a:r>
              <a:rPr lang="en-US" sz="2599" spc="2">
                <a:solidFill>
                  <a:srgbClr val="000000"/>
                </a:solidFill>
                <a:latin typeface="Arial"/>
                <a:ea typeface="Arial"/>
                <a:cs typeface="Arial"/>
                <a:sym typeface="Arial"/>
              </a:rPr>
              <a:t>Internet services.</a:t>
            </a:r>
          </a:p>
        </p:txBody>
      </p:sp>
    </p:spTree>
  </p:cSld>
  <p:clrMapOvr>
    <a:masterClrMapping/>
  </p:clrMapOvr>
</p:sld>
</file>

<file path=ppt/slides/slide8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5-69</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1574797" y="244640"/>
            <a:ext cx="6114031"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Information Privacy (13 of 18)</a:t>
            </a:r>
          </a:p>
        </p:txBody>
      </p:sp>
      <p:sp>
        <p:nvSpPr>
          <p:cNvPr name="TextBox 14" id="14"/>
          <p:cNvSpPr txBox="true"/>
          <p:nvPr/>
        </p:nvSpPr>
        <p:spPr>
          <a:xfrm rot="0">
            <a:off x="320040" y="1319603"/>
            <a:ext cx="117881" cy="456076"/>
          </a:xfrm>
          <a:prstGeom prst="rect">
            <a:avLst/>
          </a:prstGeom>
        </p:spPr>
        <p:txBody>
          <a:bodyPr anchor="t" rtlCol="false" tIns="0" lIns="0" bIns="0" rIns="0">
            <a:spAutoFit/>
          </a:bodyPr>
          <a:lstStyle/>
          <a:p>
            <a:pPr algn="l">
              <a:lnSpc>
                <a:spcPts val="3639"/>
              </a:lnSpc>
            </a:pPr>
            <a:r>
              <a:rPr lang="en-US" sz="2599">
                <a:solidFill>
                  <a:srgbClr val="8A288F"/>
                </a:solidFill>
                <a:latin typeface="Arial"/>
                <a:ea typeface="Arial"/>
                <a:cs typeface="Arial"/>
                <a:sym typeface="Arial"/>
              </a:rPr>
              <a:t>•</a:t>
            </a:r>
          </a:p>
        </p:txBody>
      </p:sp>
      <p:sp>
        <p:nvSpPr>
          <p:cNvPr name="TextBox 15" id="15"/>
          <p:cNvSpPr txBox="true"/>
          <p:nvPr/>
        </p:nvSpPr>
        <p:spPr>
          <a:xfrm rot="0">
            <a:off x="320040" y="2983811"/>
            <a:ext cx="117881" cy="456076"/>
          </a:xfrm>
          <a:prstGeom prst="rect">
            <a:avLst/>
          </a:prstGeom>
        </p:spPr>
        <p:txBody>
          <a:bodyPr anchor="t" rtlCol="false" tIns="0" lIns="0" bIns="0" rIns="0">
            <a:spAutoFit/>
          </a:bodyPr>
          <a:lstStyle/>
          <a:p>
            <a:pPr algn="l">
              <a:lnSpc>
                <a:spcPts val="3639"/>
              </a:lnSpc>
            </a:pPr>
            <a:r>
              <a:rPr lang="en-US" sz="2599">
                <a:solidFill>
                  <a:srgbClr val="8A288F"/>
                </a:solidFill>
                <a:latin typeface="Arial"/>
                <a:ea typeface="Arial"/>
                <a:cs typeface="Arial"/>
                <a:sym typeface="Arial"/>
              </a:rPr>
              <a:t>•</a:t>
            </a:r>
          </a:p>
        </p:txBody>
      </p:sp>
      <p:sp>
        <p:nvSpPr>
          <p:cNvPr name="TextBox 16" id="16"/>
          <p:cNvSpPr txBox="true"/>
          <p:nvPr/>
        </p:nvSpPr>
        <p:spPr>
          <a:xfrm rot="0">
            <a:off x="837562" y="1376753"/>
            <a:ext cx="8308105" cy="2838374"/>
          </a:xfrm>
          <a:prstGeom prst="rect">
            <a:avLst/>
          </a:prstGeom>
        </p:spPr>
        <p:txBody>
          <a:bodyPr anchor="t" rtlCol="false" tIns="0" lIns="0" bIns="0" rIns="0">
            <a:spAutoFit/>
          </a:bodyPr>
          <a:lstStyle/>
          <a:p>
            <a:pPr algn="l">
              <a:lnSpc>
                <a:spcPts val="3096"/>
              </a:lnSpc>
            </a:pPr>
            <a:r>
              <a:rPr lang="en-US" b="true" sz="2599" spc="2">
                <a:solidFill>
                  <a:srgbClr val="AF4C0F"/>
                </a:solidFill>
                <a:latin typeface="Arial Bold"/>
                <a:ea typeface="Arial Bold"/>
                <a:cs typeface="Arial Bold"/>
                <a:sym typeface="Arial Bold"/>
              </a:rPr>
              <a:t>Social engineering</a:t>
            </a:r>
            <a:r>
              <a:rPr lang="en-US" sz="2599" spc="2">
                <a:solidFill>
                  <a:srgbClr val="000000"/>
                </a:solidFill>
                <a:latin typeface="Arial"/>
                <a:ea typeface="Arial"/>
                <a:cs typeface="Arial"/>
                <a:sym typeface="Arial"/>
              </a:rPr>
              <a:t> is defined as gaining unauthorized access to or obtaining confidential information by taking advantage of the trusting human nature of some victims and the naivety of others.</a:t>
            </a:r>
          </a:p>
          <a:p>
            <a:pPr algn="l">
              <a:lnSpc>
                <a:spcPts val="4536"/>
              </a:lnSpc>
            </a:pPr>
            <a:r>
              <a:rPr lang="en-US" sz="2599" spc="2">
                <a:solidFill>
                  <a:srgbClr val="000000"/>
                </a:solidFill>
                <a:latin typeface="Arial"/>
                <a:ea typeface="Arial"/>
                <a:cs typeface="Arial"/>
                <a:sym typeface="Arial"/>
              </a:rPr>
              <a:t>The concern about privacy has led to the enactment of </a:t>
            </a:r>
          </a:p>
          <a:p>
            <a:pPr algn="l">
              <a:lnSpc>
                <a:spcPts val="1848"/>
              </a:lnSpc>
            </a:pPr>
            <a:r>
              <a:rPr lang="en-US" sz="2599" spc="2">
                <a:solidFill>
                  <a:srgbClr val="000000"/>
                </a:solidFill>
                <a:latin typeface="Arial"/>
                <a:ea typeface="Arial"/>
                <a:cs typeface="Arial"/>
                <a:sym typeface="Arial"/>
              </a:rPr>
              <a:t>federal and state laws regarding the storage and </a:t>
            </a:r>
          </a:p>
          <a:p>
            <a:pPr algn="l">
              <a:lnSpc>
                <a:spcPts val="4344"/>
              </a:lnSpc>
            </a:pPr>
            <a:r>
              <a:rPr lang="en-US" sz="2599" spc="2">
                <a:solidFill>
                  <a:srgbClr val="000000"/>
                </a:solidFill>
                <a:latin typeface="Arial"/>
                <a:ea typeface="Arial"/>
                <a:cs typeface="Arial"/>
                <a:sym typeface="Arial"/>
              </a:rPr>
              <a:t>disclosure of personal data.</a:t>
            </a:r>
          </a:p>
        </p:txBody>
      </p:sp>
    </p:spTree>
  </p:cSld>
  <p:clrMapOvr>
    <a:masterClrMapping/>
  </p:clrMapOvr>
</p:sld>
</file>

<file path=ppt/slides/slide8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2"/>
            <a:stretch>
              <a:fillRect l="0" t="0" r="0" b="0"/>
            </a:stretch>
          </a:blipFill>
        </p:spPr>
      </p:sp>
      <p:sp>
        <p:nvSpPr>
          <p:cNvPr name="Freeform 6" id="6"/>
          <p:cNvSpPr/>
          <p:nvPr/>
        </p:nvSpPr>
        <p:spPr>
          <a:xfrm flipH="false" flipV="false" rot="0">
            <a:off x="-63503" y="1515113"/>
            <a:ext cx="9270997" cy="5374643"/>
          </a:xfrm>
          <a:custGeom>
            <a:avLst/>
            <a:gdLst/>
            <a:ahLst/>
            <a:cxnLst/>
            <a:rect r="r" b="b" t="t" l="l"/>
            <a:pathLst>
              <a:path h="5374643" w="9270997">
                <a:moveTo>
                  <a:pt x="0" y="0"/>
                </a:moveTo>
                <a:lnTo>
                  <a:pt x="9270997" y="0"/>
                </a:lnTo>
                <a:lnTo>
                  <a:pt x="9270997" y="5374643"/>
                </a:lnTo>
                <a:lnTo>
                  <a:pt x="0" y="537464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5-70</a:t>
            </a:r>
          </a:p>
        </p:txBody>
      </p:sp>
      <p:sp>
        <p:nvSpPr>
          <p:cNvPr name="TextBox 8" id="8"/>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9" id="9"/>
          <p:cNvSpPr txBox="true"/>
          <p:nvPr/>
        </p:nvSpPr>
        <p:spPr>
          <a:xfrm rot="0">
            <a:off x="1536697" y="288074"/>
            <a:ext cx="6114031" cy="615372"/>
          </a:xfrm>
          <a:prstGeom prst="rect">
            <a:avLst/>
          </a:prstGeom>
        </p:spPr>
        <p:txBody>
          <a:bodyPr anchor="t" rtlCol="false" tIns="0" lIns="0" bIns="0" rIns="0">
            <a:spAutoFit/>
          </a:bodyPr>
          <a:lstStyle/>
          <a:p>
            <a:pPr algn="l">
              <a:lnSpc>
                <a:spcPts val="4816"/>
              </a:lnSpc>
            </a:pPr>
            <a:r>
              <a:rPr lang="en-US" sz="3600">
                <a:solidFill>
                  <a:srgbClr val="000000"/>
                </a:solidFill>
                <a:latin typeface="Arial"/>
                <a:ea typeface="Arial"/>
                <a:cs typeface="Arial"/>
                <a:sym typeface="Arial"/>
              </a:rPr>
              <a:t>Information Privacy (14 of 18)</a:t>
            </a:r>
          </a:p>
        </p:txBody>
      </p:sp>
      <p:sp>
        <p:nvSpPr>
          <p:cNvPr name="TextBox 10" id="10"/>
          <p:cNvSpPr txBox="true"/>
          <p:nvPr/>
        </p:nvSpPr>
        <p:spPr>
          <a:xfrm rot="0">
            <a:off x="1593675" y="966664"/>
            <a:ext cx="72028" cy="547192"/>
          </a:xfrm>
          <a:prstGeom prst="rect">
            <a:avLst/>
          </a:prstGeom>
        </p:spPr>
        <p:txBody>
          <a:bodyPr anchor="t" rtlCol="false" tIns="0" lIns="0" bIns="0" rIns="0">
            <a:spAutoFit/>
          </a:bodyPr>
          <a:lstStyle/>
          <a:p>
            <a:pPr algn="l">
              <a:lnSpc>
                <a:spcPts val="4999"/>
              </a:lnSpc>
            </a:pPr>
            <a:r>
              <a:rPr lang="en-US" sz="1999">
                <a:solidFill>
                  <a:srgbClr val="000000"/>
                </a:solidFill>
                <a:latin typeface="Arial"/>
                <a:ea typeface="Arial"/>
                <a:cs typeface="Arial"/>
                <a:sym typeface="Arial"/>
              </a:rPr>
              <a:t> </a:t>
            </a:r>
          </a:p>
        </p:txBody>
      </p:sp>
      <p:sp>
        <p:nvSpPr>
          <p:cNvPr name="TextBox 11" id="11"/>
          <p:cNvSpPr txBox="true"/>
          <p:nvPr/>
        </p:nvSpPr>
        <p:spPr>
          <a:xfrm rot="0">
            <a:off x="548640" y="1176214"/>
            <a:ext cx="6849789" cy="337642"/>
          </a:xfrm>
          <a:prstGeom prst="rect">
            <a:avLst/>
          </a:prstGeom>
        </p:spPr>
        <p:txBody>
          <a:bodyPr anchor="t" rtlCol="false" tIns="0" lIns="0" bIns="0" rIns="0">
            <a:spAutoFit/>
          </a:bodyPr>
          <a:lstStyle/>
          <a:p>
            <a:pPr algn="l">
              <a:lnSpc>
                <a:spcPts val="2799"/>
              </a:lnSpc>
            </a:pPr>
            <a:r>
              <a:rPr lang="en-US" sz="1999">
                <a:solidFill>
                  <a:srgbClr val="000000"/>
                </a:solidFill>
                <a:latin typeface="Arial"/>
                <a:ea typeface="Arial"/>
                <a:cs typeface="Arial"/>
                <a:sym typeface="Arial"/>
              </a:rPr>
              <a:t>Table 5-3MajorU.S.GovernmentLawsConcerningPrivacy</a:t>
            </a:r>
          </a:p>
        </p:txBody>
      </p:sp>
      <p:sp>
        <p:nvSpPr>
          <p:cNvPr name="TextBox 12" id="12"/>
          <p:cNvSpPr txBox="true"/>
          <p:nvPr/>
        </p:nvSpPr>
        <p:spPr>
          <a:xfrm rot="0">
            <a:off x="91440" y="1682163"/>
            <a:ext cx="402469" cy="287255"/>
          </a:xfrm>
          <a:prstGeom prst="rect">
            <a:avLst/>
          </a:prstGeom>
        </p:spPr>
        <p:txBody>
          <a:bodyPr anchor="t" rtlCol="false" tIns="0" lIns="0" bIns="0" rIns="0">
            <a:spAutoFit/>
          </a:bodyPr>
          <a:lstStyle/>
          <a:p>
            <a:pPr algn="l">
              <a:lnSpc>
                <a:spcPts val="2239"/>
              </a:lnSpc>
            </a:pPr>
            <a:r>
              <a:rPr lang="en-US" b="true" sz="1599">
                <a:solidFill>
                  <a:srgbClr val="FFFFFF"/>
                </a:solidFill>
                <a:latin typeface="Arial Bold"/>
                <a:ea typeface="Arial Bold"/>
                <a:cs typeface="Arial Bold"/>
                <a:sym typeface="Arial Bold"/>
              </a:rPr>
              <a:t>Law</a:t>
            </a:r>
          </a:p>
        </p:txBody>
      </p:sp>
      <p:sp>
        <p:nvSpPr>
          <p:cNvPr name="TextBox 13" id="13"/>
          <p:cNvSpPr txBox="true"/>
          <p:nvPr/>
        </p:nvSpPr>
        <p:spPr>
          <a:xfrm rot="0">
            <a:off x="4146604" y="1682163"/>
            <a:ext cx="827732" cy="287255"/>
          </a:xfrm>
          <a:prstGeom prst="rect">
            <a:avLst/>
          </a:prstGeom>
        </p:spPr>
        <p:txBody>
          <a:bodyPr anchor="t" rtlCol="false" tIns="0" lIns="0" bIns="0" rIns="0">
            <a:spAutoFit/>
          </a:bodyPr>
          <a:lstStyle/>
          <a:p>
            <a:pPr algn="l">
              <a:lnSpc>
                <a:spcPts val="2239"/>
              </a:lnSpc>
            </a:pPr>
            <a:r>
              <a:rPr lang="en-US" b="true" sz="1599">
                <a:solidFill>
                  <a:srgbClr val="FFFFFF"/>
                </a:solidFill>
                <a:latin typeface="Arial Bold"/>
                <a:ea typeface="Arial Bold"/>
                <a:cs typeface="Arial Bold"/>
                <a:sym typeface="Arial Bold"/>
              </a:rPr>
              <a:t>Purpose</a:t>
            </a:r>
          </a:p>
        </p:txBody>
      </p:sp>
      <p:sp>
        <p:nvSpPr>
          <p:cNvPr name="TextBox 14" id="14"/>
          <p:cNvSpPr txBox="true"/>
          <p:nvPr/>
        </p:nvSpPr>
        <p:spPr>
          <a:xfrm rot="0">
            <a:off x="134617" y="2238737"/>
            <a:ext cx="2583942" cy="287255"/>
          </a:xfrm>
          <a:prstGeom prst="rect">
            <a:avLst/>
          </a:prstGeom>
        </p:spPr>
        <p:txBody>
          <a:bodyPr anchor="t" rtlCol="false" tIns="0" lIns="0" bIns="0" rIns="0">
            <a:spAutoFit/>
          </a:bodyPr>
          <a:lstStyle/>
          <a:p>
            <a:pPr algn="l">
              <a:lnSpc>
                <a:spcPts val="2239"/>
              </a:lnSpc>
            </a:pPr>
            <a:r>
              <a:rPr lang="en-US" sz="1599">
                <a:solidFill>
                  <a:srgbClr val="2B2424"/>
                </a:solidFill>
                <a:latin typeface="Arial"/>
                <a:ea typeface="Arial"/>
                <a:cs typeface="Arial"/>
                <a:sym typeface="Arial"/>
              </a:rPr>
              <a:t>Children's Internet Protection Act</a:t>
            </a:r>
          </a:p>
        </p:txBody>
      </p:sp>
      <p:sp>
        <p:nvSpPr>
          <p:cNvPr name="TextBox 15" id="15"/>
          <p:cNvSpPr txBox="true"/>
          <p:nvPr/>
        </p:nvSpPr>
        <p:spPr>
          <a:xfrm rot="0">
            <a:off x="134617" y="3625567"/>
            <a:ext cx="2974858" cy="287255"/>
          </a:xfrm>
          <a:prstGeom prst="rect">
            <a:avLst/>
          </a:prstGeom>
        </p:spPr>
        <p:txBody>
          <a:bodyPr anchor="t" rtlCol="false" tIns="0" lIns="0" bIns="0" rIns="0">
            <a:spAutoFit/>
          </a:bodyPr>
          <a:lstStyle/>
          <a:p>
            <a:pPr algn="l">
              <a:lnSpc>
                <a:spcPts val="2239"/>
              </a:lnSpc>
            </a:pPr>
            <a:r>
              <a:rPr lang="en-US" sz="1599">
                <a:solidFill>
                  <a:srgbClr val="2B2424"/>
                </a:solidFill>
                <a:latin typeface="Arial"/>
                <a:ea typeface="Arial"/>
                <a:cs typeface="Arial"/>
                <a:sym typeface="Arial"/>
              </a:rPr>
              <a:t>Computer Abuse Amendments Act</a:t>
            </a:r>
          </a:p>
        </p:txBody>
      </p:sp>
      <p:sp>
        <p:nvSpPr>
          <p:cNvPr name="TextBox 16" id="16"/>
          <p:cNvSpPr txBox="true"/>
          <p:nvPr/>
        </p:nvSpPr>
        <p:spPr>
          <a:xfrm rot="0">
            <a:off x="134617" y="5431517"/>
            <a:ext cx="3410445" cy="489947"/>
          </a:xfrm>
          <a:prstGeom prst="rect">
            <a:avLst/>
          </a:prstGeom>
        </p:spPr>
        <p:txBody>
          <a:bodyPr anchor="t" rtlCol="false" tIns="0" lIns="0" bIns="0" rIns="0">
            <a:spAutoFit/>
          </a:bodyPr>
          <a:lstStyle/>
          <a:p>
            <a:pPr algn="l">
              <a:lnSpc>
                <a:spcPts val="1895"/>
              </a:lnSpc>
            </a:pPr>
            <a:r>
              <a:rPr lang="en-US" sz="1599">
                <a:solidFill>
                  <a:srgbClr val="2B2424"/>
                </a:solidFill>
                <a:latin typeface="Arial"/>
                <a:ea typeface="Arial"/>
                <a:cs typeface="Arial"/>
                <a:sym typeface="Arial"/>
              </a:rPr>
              <a:t>Electronic Communications Privacy Act (ECPA)</a:t>
            </a:r>
          </a:p>
        </p:txBody>
      </p:sp>
      <p:sp>
        <p:nvSpPr>
          <p:cNvPr name="TextBox 17" id="17"/>
          <p:cNvSpPr txBox="true"/>
          <p:nvPr/>
        </p:nvSpPr>
        <p:spPr>
          <a:xfrm rot="0">
            <a:off x="134617" y="4445479"/>
            <a:ext cx="3543633" cy="287255"/>
          </a:xfrm>
          <a:prstGeom prst="rect">
            <a:avLst/>
          </a:prstGeom>
        </p:spPr>
        <p:txBody>
          <a:bodyPr anchor="t" rtlCol="false" tIns="0" lIns="0" bIns="0" rIns="0">
            <a:spAutoFit/>
          </a:bodyPr>
          <a:lstStyle/>
          <a:p>
            <a:pPr algn="l">
              <a:lnSpc>
                <a:spcPts val="2239"/>
              </a:lnSpc>
            </a:pPr>
            <a:r>
              <a:rPr lang="en-US" sz="1599">
                <a:solidFill>
                  <a:srgbClr val="2B2424"/>
                </a:solidFill>
                <a:latin typeface="Arial"/>
                <a:ea typeface="Arial"/>
                <a:cs typeface="Arial"/>
                <a:sym typeface="Arial"/>
              </a:rPr>
              <a:t>Digital Millennium Copyright Act (DMCA)</a:t>
            </a:r>
          </a:p>
        </p:txBody>
      </p:sp>
      <p:sp>
        <p:nvSpPr>
          <p:cNvPr name="TextBox 18" id="18"/>
          <p:cNvSpPr txBox="true"/>
          <p:nvPr/>
        </p:nvSpPr>
        <p:spPr>
          <a:xfrm rot="0">
            <a:off x="134617" y="2933671"/>
            <a:ext cx="3937416" cy="287255"/>
          </a:xfrm>
          <a:prstGeom prst="rect">
            <a:avLst/>
          </a:prstGeom>
        </p:spPr>
        <p:txBody>
          <a:bodyPr anchor="t" rtlCol="false" tIns="0" lIns="0" bIns="0" rIns="0">
            <a:spAutoFit/>
          </a:bodyPr>
          <a:lstStyle/>
          <a:p>
            <a:pPr algn="l">
              <a:lnSpc>
                <a:spcPts val="2239"/>
              </a:lnSpc>
            </a:pPr>
            <a:r>
              <a:rPr lang="en-US" sz="1599">
                <a:solidFill>
                  <a:srgbClr val="2B2424"/>
                </a:solidFill>
                <a:latin typeface="Arial"/>
                <a:ea typeface="Arial"/>
                <a:cs typeface="Arial"/>
                <a:sym typeface="Arial"/>
              </a:rPr>
              <a:t>Children's Online Privacy Protection Act (COPPA)</a:t>
            </a:r>
          </a:p>
        </p:txBody>
      </p:sp>
      <p:sp>
        <p:nvSpPr>
          <p:cNvPr name="TextBox 19" id="19"/>
          <p:cNvSpPr txBox="true"/>
          <p:nvPr/>
        </p:nvSpPr>
        <p:spPr>
          <a:xfrm rot="0">
            <a:off x="4213279" y="2154917"/>
            <a:ext cx="4989633" cy="5511419"/>
          </a:xfrm>
          <a:prstGeom prst="rect">
            <a:avLst/>
          </a:prstGeom>
        </p:spPr>
        <p:txBody>
          <a:bodyPr anchor="t" rtlCol="false" tIns="0" lIns="0" bIns="0" rIns="0">
            <a:spAutoFit/>
          </a:bodyPr>
          <a:lstStyle/>
          <a:p>
            <a:pPr algn="just">
              <a:lnSpc>
                <a:spcPts val="1895"/>
              </a:lnSpc>
            </a:pPr>
            <a:r>
              <a:rPr lang="en-US" sz="1599">
                <a:solidFill>
                  <a:srgbClr val="2B2424"/>
                </a:solidFill>
                <a:latin typeface="Arial"/>
                <a:ea typeface="Arial"/>
                <a:cs typeface="Arial"/>
                <a:sym typeface="Arial"/>
              </a:rPr>
              <a:t>Protects minors from inappropriate content when accessing the Internet in schools and libraries</a:t>
            </a:r>
          </a:p>
          <a:p>
            <a:pPr algn="just">
              <a:lnSpc>
                <a:spcPts val="3999"/>
              </a:lnSpc>
            </a:pPr>
            <a:r>
              <a:rPr lang="en-US" sz="1599">
                <a:solidFill>
                  <a:srgbClr val="2B2424"/>
                </a:solidFill>
                <a:latin typeface="Arial"/>
                <a:ea typeface="Arial"/>
                <a:cs typeface="Arial"/>
                <a:sym typeface="Arial"/>
              </a:rPr>
              <a:t>Requires websites to protect personal information of children </a:t>
            </a:r>
          </a:p>
          <a:p>
            <a:pPr algn="just">
              <a:lnSpc>
                <a:spcPts val="799"/>
              </a:lnSpc>
            </a:pPr>
            <a:r>
              <a:rPr lang="en-US" sz="1599">
                <a:solidFill>
                  <a:srgbClr val="2B2424"/>
                </a:solidFill>
                <a:latin typeface="Arial"/>
                <a:ea typeface="Arial"/>
                <a:cs typeface="Arial"/>
                <a:sym typeface="Arial"/>
              </a:rPr>
              <a:t>under 13 years of age</a:t>
            </a:r>
          </a:p>
          <a:p>
            <a:pPr algn="just">
              <a:lnSpc>
                <a:spcPts val="3999"/>
              </a:lnSpc>
            </a:pPr>
            <a:r>
              <a:rPr lang="en-US" sz="1599">
                <a:solidFill>
                  <a:srgbClr val="2B2424"/>
                </a:solidFill>
                <a:latin typeface="Arial"/>
                <a:ea typeface="Arial"/>
                <a:cs typeface="Arial"/>
                <a:sym typeface="Arial"/>
              </a:rPr>
              <a:t>Outlaws transmission of harmful computer code, such as </a:t>
            </a:r>
          </a:p>
          <a:p>
            <a:pPr algn="just">
              <a:lnSpc>
                <a:spcPts val="799"/>
              </a:lnSpc>
            </a:pPr>
            <a:r>
              <a:rPr lang="en-US" sz="1599">
                <a:solidFill>
                  <a:srgbClr val="2B2424"/>
                </a:solidFill>
                <a:latin typeface="Arial"/>
                <a:ea typeface="Arial"/>
                <a:cs typeface="Arial"/>
                <a:sym typeface="Arial"/>
              </a:rPr>
              <a:t>viruses</a:t>
            </a:r>
          </a:p>
          <a:p>
            <a:pPr algn="just">
              <a:lnSpc>
                <a:spcPts val="3999"/>
              </a:lnSpc>
            </a:pPr>
            <a:r>
              <a:rPr lang="en-US" sz="1599">
                <a:solidFill>
                  <a:srgbClr val="2B2424"/>
                </a:solidFill>
                <a:latin typeface="Arial"/>
                <a:ea typeface="Arial"/>
                <a:cs typeface="Arial"/>
                <a:sym typeface="Arial"/>
              </a:rPr>
              <a:t>Makes it illegal to circumvent antipiracy schemes in </a:t>
            </a:r>
          </a:p>
          <a:p>
            <a:pPr algn="just">
              <a:lnSpc>
                <a:spcPts val="799"/>
              </a:lnSpc>
            </a:pPr>
            <a:r>
              <a:rPr lang="en-US" sz="1599">
                <a:solidFill>
                  <a:srgbClr val="2B2424"/>
                </a:solidFill>
                <a:latin typeface="Arial"/>
                <a:ea typeface="Arial"/>
                <a:cs typeface="Arial"/>
                <a:sym typeface="Arial"/>
              </a:rPr>
              <a:t>commercial software; outlaws sale of devices that copy </a:t>
            </a:r>
          </a:p>
          <a:p>
            <a:pPr algn="just">
              <a:lnSpc>
                <a:spcPts val="2991"/>
              </a:lnSpc>
            </a:pPr>
            <a:r>
              <a:rPr lang="en-US" sz="1599">
                <a:solidFill>
                  <a:srgbClr val="2B2424"/>
                </a:solidFill>
                <a:latin typeface="Arial"/>
                <a:ea typeface="Arial"/>
                <a:cs typeface="Arial"/>
                <a:sym typeface="Arial"/>
              </a:rPr>
              <a:t>software illegally</a:t>
            </a:r>
          </a:p>
          <a:p>
            <a:pPr algn="just">
              <a:lnSpc>
                <a:spcPts val="3999"/>
              </a:lnSpc>
            </a:pPr>
            <a:r>
              <a:rPr lang="en-US" sz="1599">
                <a:solidFill>
                  <a:srgbClr val="2B2424"/>
                </a:solidFill>
                <a:latin typeface="Arial"/>
                <a:ea typeface="Arial"/>
                <a:cs typeface="Arial"/>
                <a:sym typeface="Arial"/>
              </a:rPr>
              <a:t>Provides the same right of privacy protection of the postal </a:t>
            </a:r>
          </a:p>
          <a:p>
            <a:pPr algn="just">
              <a:lnSpc>
                <a:spcPts val="799"/>
              </a:lnSpc>
            </a:pPr>
            <a:r>
              <a:rPr lang="en-US" sz="1599">
                <a:solidFill>
                  <a:srgbClr val="2B2424"/>
                </a:solidFill>
                <a:latin typeface="Arial"/>
                <a:ea typeface="Arial"/>
                <a:cs typeface="Arial"/>
                <a:sym typeface="Arial"/>
              </a:rPr>
              <a:t>delivery service and phone companies to various forms of </a:t>
            </a:r>
          </a:p>
          <a:p>
            <a:pPr algn="just">
              <a:lnSpc>
                <a:spcPts val="3039"/>
              </a:lnSpc>
            </a:pPr>
            <a:r>
              <a:rPr lang="en-US" sz="1599">
                <a:solidFill>
                  <a:srgbClr val="2B2424"/>
                </a:solidFill>
                <a:latin typeface="Arial"/>
                <a:ea typeface="Arial"/>
                <a:cs typeface="Arial"/>
                <a:sym typeface="Arial"/>
              </a:rPr>
              <a:t>electronic communications, such as voice mail, email, </a:t>
            </a:r>
          </a:p>
          <a:p>
            <a:pPr algn="just">
              <a:lnSpc>
                <a:spcPts val="799"/>
              </a:lnSpc>
            </a:pPr>
            <a:r>
              <a:rPr lang="en-US" sz="1599">
                <a:solidFill>
                  <a:srgbClr val="2B2424"/>
                </a:solidFill>
                <a:latin typeface="Arial"/>
                <a:ea typeface="Arial"/>
                <a:cs typeface="Arial"/>
                <a:sym typeface="Arial"/>
              </a:rPr>
              <a:t>and mobile phones</a:t>
            </a:r>
          </a:p>
        </p:txBody>
      </p:sp>
    </p:spTree>
  </p:cSld>
  <p:clrMapOvr>
    <a:masterClrMapping/>
  </p:clrMapOvr>
</p:sld>
</file>

<file path=ppt/slides/slide8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5" id="5"/>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2"/>
            <a:stretch>
              <a:fillRect l="0" t="0" r="0" b="0"/>
            </a:stretch>
          </a:blipFill>
        </p:spPr>
      </p:sp>
      <p:grpSp>
        <p:nvGrpSpPr>
          <p:cNvPr name="Group 6" id="6"/>
          <p:cNvGrpSpPr>
            <a:grpSpLocks noChangeAspect="true"/>
          </p:cNvGrpSpPr>
          <p:nvPr/>
        </p:nvGrpSpPr>
        <p:grpSpPr>
          <a:xfrm rot="0">
            <a:off x="1676400" y="6297616"/>
            <a:ext cx="6444339" cy="528638"/>
            <a:chOff x="0" y="0"/>
            <a:chExt cx="6444348" cy="528638"/>
          </a:xfrm>
        </p:grpSpPr>
        <p:sp>
          <p:nvSpPr>
            <p:cNvPr name="Freeform 7" id="7"/>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8" id="8"/>
          <p:cNvSpPr/>
          <p:nvPr/>
        </p:nvSpPr>
        <p:spPr>
          <a:xfrm flipH="false" flipV="false" rot="0">
            <a:off x="-63503" y="1606553"/>
            <a:ext cx="9270997" cy="4178303"/>
          </a:xfrm>
          <a:custGeom>
            <a:avLst/>
            <a:gdLst/>
            <a:ahLst/>
            <a:cxnLst/>
            <a:rect r="r" b="b" t="t" l="l"/>
            <a:pathLst>
              <a:path h="4178303" w="9270997">
                <a:moveTo>
                  <a:pt x="0" y="0"/>
                </a:moveTo>
                <a:lnTo>
                  <a:pt x="9270997" y="0"/>
                </a:lnTo>
                <a:lnTo>
                  <a:pt x="9270997" y="4178303"/>
                </a:lnTo>
                <a:lnTo>
                  <a:pt x="0" y="417830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5-71</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1536697" y="269024"/>
            <a:ext cx="6114031" cy="634422"/>
          </a:xfrm>
          <a:prstGeom prst="rect">
            <a:avLst/>
          </a:prstGeom>
        </p:spPr>
        <p:txBody>
          <a:bodyPr anchor="t" rtlCol="false" tIns="0" lIns="0" bIns="0" rIns="0">
            <a:spAutoFit/>
          </a:bodyPr>
          <a:lstStyle/>
          <a:p>
            <a:pPr algn="l">
              <a:lnSpc>
                <a:spcPts val="5040"/>
              </a:lnSpc>
            </a:pPr>
            <a:r>
              <a:rPr lang="en-US" sz="3600">
                <a:solidFill>
                  <a:srgbClr val="000000"/>
                </a:solidFill>
                <a:latin typeface="Arial"/>
                <a:ea typeface="Arial"/>
                <a:cs typeface="Arial"/>
                <a:sym typeface="Arial"/>
              </a:rPr>
              <a:t>Information Privacy (15 of 18)</a:t>
            </a:r>
          </a:p>
        </p:txBody>
      </p:sp>
      <p:sp>
        <p:nvSpPr>
          <p:cNvPr name="TextBox 12" id="12"/>
          <p:cNvSpPr txBox="true"/>
          <p:nvPr/>
        </p:nvSpPr>
        <p:spPr>
          <a:xfrm rot="0">
            <a:off x="91440" y="1801035"/>
            <a:ext cx="402469" cy="287255"/>
          </a:xfrm>
          <a:prstGeom prst="rect">
            <a:avLst/>
          </a:prstGeom>
        </p:spPr>
        <p:txBody>
          <a:bodyPr anchor="t" rtlCol="false" tIns="0" lIns="0" bIns="0" rIns="0">
            <a:spAutoFit/>
          </a:bodyPr>
          <a:lstStyle/>
          <a:p>
            <a:pPr algn="l">
              <a:lnSpc>
                <a:spcPts val="2239"/>
              </a:lnSpc>
            </a:pPr>
            <a:r>
              <a:rPr lang="en-US" b="true" sz="1599">
                <a:solidFill>
                  <a:srgbClr val="FFFFFF"/>
                </a:solidFill>
                <a:latin typeface="Arial Bold"/>
                <a:ea typeface="Arial Bold"/>
                <a:cs typeface="Arial Bold"/>
                <a:sym typeface="Arial Bold"/>
              </a:rPr>
              <a:t>Law</a:t>
            </a:r>
          </a:p>
        </p:txBody>
      </p:sp>
      <p:sp>
        <p:nvSpPr>
          <p:cNvPr name="TextBox 13" id="13"/>
          <p:cNvSpPr txBox="true"/>
          <p:nvPr/>
        </p:nvSpPr>
        <p:spPr>
          <a:xfrm rot="0">
            <a:off x="4146604" y="1801035"/>
            <a:ext cx="827732" cy="287255"/>
          </a:xfrm>
          <a:prstGeom prst="rect">
            <a:avLst/>
          </a:prstGeom>
        </p:spPr>
        <p:txBody>
          <a:bodyPr anchor="t" rtlCol="false" tIns="0" lIns="0" bIns="0" rIns="0">
            <a:spAutoFit/>
          </a:bodyPr>
          <a:lstStyle/>
          <a:p>
            <a:pPr algn="l">
              <a:lnSpc>
                <a:spcPts val="2239"/>
              </a:lnSpc>
            </a:pPr>
            <a:r>
              <a:rPr lang="en-US" b="true" sz="1599">
                <a:solidFill>
                  <a:srgbClr val="FFFFFF"/>
                </a:solidFill>
                <a:latin typeface="Arial Bold"/>
                <a:ea typeface="Arial Bold"/>
                <a:cs typeface="Arial Bold"/>
                <a:sym typeface="Arial Bold"/>
              </a:rPr>
              <a:t>Purpose</a:t>
            </a:r>
          </a:p>
        </p:txBody>
      </p:sp>
      <p:sp>
        <p:nvSpPr>
          <p:cNvPr name="TextBox 14" id="14"/>
          <p:cNvSpPr txBox="true"/>
          <p:nvPr/>
        </p:nvSpPr>
        <p:spPr>
          <a:xfrm rot="0">
            <a:off x="134617" y="2522201"/>
            <a:ext cx="2209638" cy="287255"/>
          </a:xfrm>
          <a:prstGeom prst="rect">
            <a:avLst/>
          </a:prstGeom>
        </p:spPr>
        <p:txBody>
          <a:bodyPr anchor="t" rtlCol="false" tIns="0" lIns="0" bIns="0" rIns="0">
            <a:spAutoFit/>
          </a:bodyPr>
          <a:lstStyle/>
          <a:p>
            <a:pPr algn="l">
              <a:lnSpc>
                <a:spcPts val="2239"/>
              </a:lnSpc>
            </a:pPr>
            <a:r>
              <a:rPr lang="en-US" sz="1599">
                <a:solidFill>
                  <a:srgbClr val="2B2424"/>
                </a:solidFill>
                <a:latin typeface="Arial"/>
                <a:ea typeface="Arial"/>
                <a:cs typeface="Arial"/>
                <a:sym typeface="Arial"/>
              </a:rPr>
              <a:t>Financial Modernization Act</a:t>
            </a:r>
          </a:p>
        </p:txBody>
      </p:sp>
      <p:sp>
        <p:nvSpPr>
          <p:cNvPr name="TextBox 15" id="15"/>
          <p:cNvSpPr txBox="true"/>
          <p:nvPr/>
        </p:nvSpPr>
        <p:spPr>
          <a:xfrm rot="0">
            <a:off x="134617" y="3095987"/>
            <a:ext cx="3742839" cy="1828781"/>
          </a:xfrm>
          <a:prstGeom prst="rect">
            <a:avLst/>
          </a:prstGeom>
        </p:spPr>
        <p:txBody>
          <a:bodyPr anchor="t" rtlCol="false" tIns="0" lIns="0" bIns="0" rIns="0">
            <a:spAutoFit/>
          </a:bodyPr>
          <a:lstStyle/>
          <a:p>
            <a:pPr algn="l">
              <a:lnSpc>
                <a:spcPts val="3623"/>
              </a:lnSpc>
            </a:pPr>
            <a:r>
              <a:rPr lang="en-US" sz="1599">
                <a:solidFill>
                  <a:srgbClr val="2B2424"/>
                </a:solidFill>
                <a:latin typeface="Arial"/>
                <a:ea typeface="Arial"/>
                <a:cs typeface="Arial"/>
                <a:sym typeface="Arial"/>
              </a:rPr>
              <a:t>Freedom of Information Act (F01A) HIPAA (Health Insurance Portability and </a:t>
            </a:r>
          </a:p>
          <a:p>
            <a:pPr algn="l">
              <a:lnSpc>
                <a:spcPts val="799"/>
              </a:lnSpc>
            </a:pPr>
            <a:r>
              <a:rPr lang="en-US" sz="1599">
                <a:solidFill>
                  <a:srgbClr val="2B2424"/>
                </a:solidFill>
                <a:latin typeface="Arial"/>
                <a:ea typeface="Arial"/>
                <a:cs typeface="Arial"/>
                <a:sym typeface="Arial"/>
              </a:rPr>
              <a:t>Accountability Act)</a:t>
            </a:r>
          </a:p>
          <a:p>
            <a:pPr algn="l">
              <a:lnSpc>
                <a:spcPts val="3999"/>
              </a:lnSpc>
            </a:pPr>
            <a:r>
              <a:rPr lang="en-US" sz="1599">
                <a:solidFill>
                  <a:srgbClr val="2B2424"/>
                </a:solidFill>
                <a:latin typeface="Arial"/>
                <a:ea typeface="Arial"/>
                <a:cs typeface="Arial"/>
                <a:sym typeface="Arial"/>
              </a:rPr>
              <a:t>PATRIOT (Provide Appropriate Toots Required to </a:t>
            </a:r>
          </a:p>
          <a:p>
            <a:pPr algn="l">
              <a:lnSpc>
                <a:spcPts val="799"/>
              </a:lnSpc>
            </a:pPr>
            <a:r>
              <a:rPr lang="en-US" sz="1599">
                <a:solidFill>
                  <a:srgbClr val="2B2424"/>
                </a:solidFill>
                <a:latin typeface="Arial"/>
                <a:ea typeface="Arial"/>
                <a:cs typeface="Arial"/>
                <a:sym typeface="Arial"/>
              </a:rPr>
              <a:t>Intercept and Obstruct Terrorism)</a:t>
            </a:r>
          </a:p>
        </p:txBody>
      </p:sp>
      <p:sp>
        <p:nvSpPr>
          <p:cNvPr name="TextBox 16" id="16"/>
          <p:cNvSpPr txBox="true"/>
          <p:nvPr/>
        </p:nvSpPr>
        <p:spPr>
          <a:xfrm rot="0">
            <a:off x="134617" y="5063842"/>
            <a:ext cx="920877" cy="449180"/>
          </a:xfrm>
          <a:prstGeom prst="rect">
            <a:avLst/>
          </a:prstGeom>
        </p:spPr>
        <p:txBody>
          <a:bodyPr anchor="t" rtlCol="false" tIns="0" lIns="0" bIns="0" rIns="0">
            <a:spAutoFit/>
          </a:bodyPr>
          <a:lstStyle/>
          <a:p>
            <a:pPr algn="l">
              <a:lnSpc>
                <a:spcPts val="3999"/>
              </a:lnSpc>
            </a:pPr>
            <a:r>
              <a:rPr lang="en-US" sz="1599">
                <a:solidFill>
                  <a:srgbClr val="2B2424"/>
                </a:solidFill>
                <a:latin typeface="Arial"/>
                <a:ea typeface="Arial"/>
                <a:cs typeface="Arial"/>
                <a:sym typeface="Arial"/>
              </a:rPr>
              <a:t>Privacy Act</a:t>
            </a:r>
          </a:p>
        </p:txBody>
      </p:sp>
      <p:sp>
        <p:nvSpPr>
          <p:cNvPr name="TextBox 17" id="17"/>
          <p:cNvSpPr txBox="true"/>
          <p:nvPr/>
        </p:nvSpPr>
        <p:spPr>
          <a:xfrm rot="0">
            <a:off x="4213279" y="2325986"/>
            <a:ext cx="4882325" cy="3308966"/>
          </a:xfrm>
          <a:prstGeom prst="rect">
            <a:avLst/>
          </a:prstGeom>
        </p:spPr>
        <p:txBody>
          <a:bodyPr anchor="t" rtlCol="false" tIns="0" lIns="0" bIns="0" rIns="0">
            <a:spAutoFit/>
          </a:bodyPr>
          <a:lstStyle/>
          <a:p>
            <a:pPr algn="l">
              <a:lnSpc>
                <a:spcPts val="1799"/>
              </a:lnSpc>
            </a:pPr>
            <a:r>
              <a:rPr lang="en-US" sz="1599">
                <a:solidFill>
                  <a:srgbClr val="2B2424"/>
                </a:solidFill>
                <a:latin typeface="Arial"/>
                <a:ea typeface="Arial"/>
                <a:cs typeface="Arial"/>
                <a:sym typeface="Arial"/>
              </a:rPr>
              <a:t>Protects consumers from disclosure of their personal financial information and requin-± institutions to alert customers of </a:t>
            </a:r>
          </a:p>
          <a:p>
            <a:pPr algn="l">
              <a:lnSpc>
                <a:spcPts val="2183"/>
              </a:lnSpc>
            </a:pPr>
            <a:r>
              <a:rPr lang="en-US" sz="1599">
                <a:solidFill>
                  <a:srgbClr val="2B2424"/>
                </a:solidFill>
                <a:latin typeface="Arial"/>
                <a:ea typeface="Arial"/>
                <a:cs typeface="Arial"/>
                <a:sym typeface="Arial"/>
              </a:rPr>
              <a:t>information disclosure policies</a:t>
            </a:r>
          </a:p>
          <a:p>
            <a:pPr algn="l">
              <a:lnSpc>
                <a:spcPts val="3999"/>
              </a:lnSpc>
            </a:pPr>
            <a:r>
              <a:rPr lang="en-US" sz="1599">
                <a:solidFill>
                  <a:srgbClr val="2B2424"/>
                </a:solidFill>
                <a:latin typeface="Arial"/>
                <a:ea typeface="Arial"/>
                <a:cs typeface="Arial"/>
                <a:sym typeface="Arial"/>
              </a:rPr>
              <a:t>Enables public access to most government records</a:t>
            </a:r>
          </a:p>
          <a:p>
            <a:pPr algn="l">
              <a:lnSpc>
                <a:spcPts val="3247"/>
              </a:lnSpc>
            </a:pPr>
            <a:r>
              <a:rPr lang="en-US" sz="1599">
                <a:solidFill>
                  <a:srgbClr val="2B2424"/>
                </a:solidFill>
                <a:latin typeface="Arial"/>
                <a:ea typeface="Arial"/>
                <a:cs typeface="Arial"/>
                <a:sym typeface="Arial"/>
              </a:rPr>
              <a:t>Protects individuals against the wrongful disclosure of their </a:t>
            </a:r>
          </a:p>
          <a:p>
            <a:pPr algn="l">
              <a:lnSpc>
                <a:spcPts val="799"/>
              </a:lnSpc>
            </a:pPr>
            <a:r>
              <a:rPr lang="en-US" sz="1599">
                <a:solidFill>
                  <a:srgbClr val="2B2424"/>
                </a:solidFill>
                <a:latin typeface="Arial"/>
                <a:ea typeface="Arial"/>
                <a:cs typeface="Arial"/>
                <a:sym typeface="Arial"/>
              </a:rPr>
              <a:t>health information</a:t>
            </a:r>
          </a:p>
          <a:p>
            <a:pPr algn="l">
              <a:lnSpc>
                <a:spcPts val="3999"/>
              </a:lnSpc>
            </a:pPr>
            <a:r>
              <a:rPr lang="en-US" sz="1599">
                <a:solidFill>
                  <a:srgbClr val="2B2424"/>
                </a:solidFill>
                <a:latin typeface="Arial"/>
                <a:ea typeface="Arial"/>
                <a:cs typeface="Arial"/>
                <a:sym typeface="Arial"/>
              </a:rPr>
              <a:t>Gives law enforcement the right to monitor people's </a:t>
            </a:r>
          </a:p>
          <a:p>
            <a:pPr algn="l">
              <a:lnSpc>
                <a:spcPts val="799"/>
              </a:lnSpc>
            </a:pPr>
            <a:r>
              <a:rPr lang="en-US" sz="1599">
                <a:solidFill>
                  <a:srgbClr val="2B2424"/>
                </a:solidFill>
                <a:latin typeface="Arial"/>
                <a:ea typeface="Arial"/>
                <a:cs typeface="Arial"/>
                <a:sym typeface="Arial"/>
              </a:rPr>
              <a:t>activities, including web and email habits</a:t>
            </a:r>
          </a:p>
          <a:p>
            <a:pPr algn="l">
              <a:lnSpc>
                <a:spcPts val="3999"/>
              </a:lnSpc>
            </a:pPr>
            <a:r>
              <a:rPr lang="en-US" sz="1599">
                <a:solidFill>
                  <a:srgbClr val="2B2424"/>
                </a:solidFill>
                <a:latin typeface="Arial"/>
                <a:ea typeface="Arial"/>
                <a:cs typeface="Arial"/>
                <a:sym typeface="Arial"/>
              </a:rPr>
              <a:t>Forbids federal agencies from allowing information to be used </a:t>
            </a:r>
          </a:p>
          <a:p>
            <a:pPr algn="l">
              <a:lnSpc>
                <a:spcPts val="799"/>
              </a:lnSpc>
            </a:pPr>
            <a:r>
              <a:rPr lang="en-US" sz="1599">
                <a:solidFill>
                  <a:srgbClr val="2B2424"/>
                </a:solidFill>
                <a:latin typeface="Arial"/>
                <a:ea typeface="Arial"/>
                <a:cs typeface="Arial"/>
                <a:sym typeface="Arial"/>
              </a:rPr>
              <a:t>for a reason other than that for which it was collected</a:t>
            </a:r>
          </a:p>
        </p:txBody>
      </p:sp>
    </p:spTree>
  </p:cSld>
  <p:clrMapOvr>
    <a:masterClrMapping/>
  </p:clrMapOvr>
</p:sld>
</file>

<file path=ppt/slides/slide8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5-72</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1574797" y="244640"/>
            <a:ext cx="6114031"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Information Privacy (16 of 18)</a:t>
            </a:r>
          </a:p>
        </p:txBody>
      </p:sp>
      <p:sp>
        <p:nvSpPr>
          <p:cNvPr name="TextBox 14" id="14"/>
          <p:cNvSpPr txBox="true"/>
          <p:nvPr/>
        </p:nvSpPr>
        <p:spPr>
          <a:xfrm rot="0">
            <a:off x="320040" y="1319603"/>
            <a:ext cx="117881" cy="456076"/>
          </a:xfrm>
          <a:prstGeom prst="rect">
            <a:avLst/>
          </a:prstGeom>
        </p:spPr>
        <p:txBody>
          <a:bodyPr anchor="t" rtlCol="false" tIns="0" lIns="0" bIns="0" rIns="0">
            <a:spAutoFit/>
          </a:bodyPr>
          <a:lstStyle/>
          <a:p>
            <a:pPr algn="l">
              <a:lnSpc>
                <a:spcPts val="3639"/>
              </a:lnSpc>
            </a:pPr>
            <a:r>
              <a:rPr lang="en-US" sz="2599">
                <a:solidFill>
                  <a:srgbClr val="8A288F"/>
                </a:solidFill>
                <a:latin typeface="Arial"/>
                <a:ea typeface="Arial"/>
                <a:cs typeface="Arial"/>
                <a:sym typeface="Arial"/>
              </a:rPr>
              <a:t>•</a:t>
            </a:r>
          </a:p>
        </p:txBody>
      </p:sp>
      <p:sp>
        <p:nvSpPr>
          <p:cNvPr name="TextBox 15" id="15"/>
          <p:cNvSpPr txBox="true"/>
          <p:nvPr/>
        </p:nvSpPr>
        <p:spPr>
          <a:xfrm rot="0">
            <a:off x="320040" y="2627195"/>
            <a:ext cx="117881" cy="456076"/>
          </a:xfrm>
          <a:prstGeom prst="rect">
            <a:avLst/>
          </a:prstGeom>
        </p:spPr>
        <p:txBody>
          <a:bodyPr anchor="t" rtlCol="false" tIns="0" lIns="0" bIns="0" rIns="0">
            <a:spAutoFit/>
          </a:bodyPr>
          <a:lstStyle/>
          <a:p>
            <a:pPr algn="l">
              <a:lnSpc>
                <a:spcPts val="3639"/>
              </a:lnSpc>
            </a:pPr>
            <a:r>
              <a:rPr lang="en-US" sz="2599">
                <a:solidFill>
                  <a:srgbClr val="8A288F"/>
                </a:solidFill>
                <a:latin typeface="Arial"/>
                <a:ea typeface="Arial"/>
                <a:cs typeface="Arial"/>
                <a:sym typeface="Arial"/>
              </a:rPr>
              <a:t>•</a:t>
            </a:r>
          </a:p>
        </p:txBody>
      </p:sp>
      <p:sp>
        <p:nvSpPr>
          <p:cNvPr name="TextBox 16" id="16"/>
          <p:cNvSpPr txBox="true"/>
          <p:nvPr/>
        </p:nvSpPr>
        <p:spPr>
          <a:xfrm rot="0">
            <a:off x="1528543" y="2682135"/>
            <a:ext cx="93631" cy="417976"/>
          </a:xfrm>
          <a:prstGeom prst="rect">
            <a:avLst/>
          </a:prstGeom>
        </p:spPr>
        <p:txBody>
          <a:bodyPr anchor="t" rtlCol="false" tIns="0" lIns="0" bIns="0" rIns="0">
            <a:spAutoFit/>
          </a:bodyPr>
          <a:lstStyle/>
          <a:p>
            <a:pPr algn="l">
              <a:lnSpc>
                <a:spcPts val="3216"/>
              </a:lnSpc>
            </a:pPr>
            <a:r>
              <a:rPr lang="en-US" b="true" sz="2599">
                <a:solidFill>
                  <a:srgbClr val="000000"/>
                </a:solidFill>
                <a:latin typeface="Arial Bold"/>
                <a:ea typeface="Arial Bold"/>
                <a:cs typeface="Arial Bold"/>
                <a:sym typeface="Arial Bold"/>
              </a:rPr>
              <a:t> </a:t>
            </a:r>
          </a:p>
        </p:txBody>
      </p:sp>
      <p:sp>
        <p:nvSpPr>
          <p:cNvPr name="TextBox 17" id="17"/>
          <p:cNvSpPr txBox="true"/>
          <p:nvPr/>
        </p:nvSpPr>
        <p:spPr>
          <a:xfrm rot="0">
            <a:off x="837562" y="3073727"/>
            <a:ext cx="1405242" cy="417976"/>
          </a:xfrm>
          <a:prstGeom prst="rect">
            <a:avLst/>
          </a:prstGeom>
        </p:spPr>
        <p:txBody>
          <a:bodyPr anchor="t" rtlCol="false" tIns="0" lIns="0" bIns="0" rIns="0">
            <a:spAutoFit/>
          </a:bodyPr>
          <a:lstStyle/>
          <a:p>
            <a:pPr algn="l">
              <a:lnSpc>
                <a:spcPts val="3216"/>
              </a:lnSpc>
            </a:pPr>
            <a:r>
              <a:rPr lang="en-US" sz="2599" spc="2">
                <a:solidFill>
                  <a:srgbClr val="000000"/>
                </a:solidFill>
                <a:latin typeface="Arial"/>
                <a:ea typeface="Arial"/>
                <a:cs typeface="Arial"/>
                <a:sym typeface="Arial"/>
              </a:rPr>
              <a:t>websites.</a:t>
            </a:r>
          </a:p>
        </p:txBody>
      </p:sp>
      <p:sp>
        <p:nvSpPr>
          <p:cNvPr name="TextBox 18" id="18"/>
          <p:cNvSpPr txBox="true"/>
          <p:nvPr/>
        </p:nvSpPr>
        <p:spPr>
          <a:xfrm rot="0">
            <a:off x="837562" y="1376753"/>
            <a:ext cx="7942040" cy="792118"/>
          </a:xfrm>
          <a:prstGeom prst="rect">
            <a:avLst/>
          </a:prstGeom>
        </p:spPr>
        <p:txBody>
          <a:bodyPr anchor="t" rtlCol="false" tIns="0" lIns="0" bIns="0" rIns="0">
            <a:spAutoFit/>
          </a:bodyPr>
          <a:lstStyle/>
          <a:p>
            <a:pPr algn="l">
              <a:lnSpc>
                <a:spcPts val="3096"/>
              </a:lnSpc>
            </a:pPr>
            <a:r>
              <a:rPr lang="en-US" b="true" sz="2599">
                <a:solidFill>
                  <a:srgbClr val="000000"/>
                </a:solidFill>
                <a:latin typeface="Arial Bold"/>
                <a:ea typeface="Arial Bold"/>
                <a:cs typeface="Arial Bold"/>
                <a:sym typeface="Arial Bold"/>
              </a:rPr>
              <a:t>Content filtering</a:t>
            </a:r>
            <a:r>
              <a:rPr lang="en-US" sz="2599">
                <a:solidFill>
                  <a:srgbClr val="000000"/>
                </a:solidFill>
                <a:latin typeface="Arial"/>
                <a:ea typeface="Arial"/>
                <a:cs typeface="Arial"/>
                <a:sym typeface="Arial"/>
              </a:rPr>
              <a:t> is the process of restricting access to certain material.</a:t>
            </a:r>
          </a:p>
        </p:txBody>
      </p:sp>
      <p:sp>
        <p:nvSpPr>
          <p:cNvPr name="TextBox 19" id="19"/>
          <p:cNvSpPr txBox="true"/>
          <p:nvPr/>
        </p:nvSpPr>
        <p:spPr>
          <a:xfrm rot="0">
            <a:off x="783593" y="2105177"/>
            <a:ext cx="172860" cy="511854"/>
          </a:xfrm>
          <a:prstGeom prst="rect">
            <a:avLst/>
          </a:prstGeom>
        </p:spPr>
        <p:txBody>
          <a:bodyPr anchor="t" rtlCol="false" tIns="0" lIns="0" bIns="0" rIns="0">
            <a:spAutoFit/>
          </a:bodyPr>
          <a:lstStyle/>
          <a:p>
            <a:pPr algn="l">
              <a:lnSpc>
                <a:spcPts val="4303"/>
              </a:lnSpc>
            </a:pPr>
            <a:r>
              <a:rPr lang="en-US" sz="2400">
                <a:solidFill>
                  <a:srgbClr val="8A288F"/>
                </a:solidFill>
                <a:latin typeface="Arial"/>
                <a:ea typeface="Arial"/>
                <a:cs typeface="Arial"/>
                <a:sym typeface="Arial"/>
              </a:rPr>
              <a:t>–</a:t>
            </a:r>
          </a:p>
        </p:txBody>
      </p:sp>
      <p:sp>
        <p:nvSpPr>
          <p:cNvPr name="TextBox 20" id="20"/>
          <p:cNvSpPr txBox="true"/>
          <p:nvPr/>
        </p:nvSpPr>
        <p:spPr>
          <a:xfrm rot="0">
            <a:off x="1236345" y="2105177"/>
            <a:ext cx="5274145" cy="511854"/>
          </a:xfrm>
          <a:prstGeom prst="rect">
            <a:avLst/>
          </a:prstGeom>
        </p:spPr>
        <p:txBody>
          <a:bodyPr anchor="t" rtlCol="false" tIns="0" lIns="0" bIns="0" rIns="0">
            <a:spAutoFit/>
          </a:bodyPr>
          <a:lstStyle/>
          <a:p>
            <a:pPr algn="l">
              <a:lnSpc>
                <a:spcPts val="4303"/>
              </a:lnSpc>
            </a:pPr>
            <a:r>
              <a:rPr lang="en-US" sz="2400">
                <a:solidFill>
                  <a:srgbClr val="000000"/>
                </a:solidFill>
                <a:latin typeface="Arial"/>
                <a:ea typeface="Arial"/>
                <a:cs typeface="Arial"/>
                <a:sym typeface="Arial"/>
              </a:rPr>
              <a:t>Many businesses use content filtering.</a:t>
            </a:r>
          </a:p>
        </p:txBody>
      </p:sp>
      <p:sp>
        <p:nvSpPr>
          <p:cNvPr name="TextBox 21" id="21"/>
          <p:cNvSpPr txBox="true"/>
          <p:nvPr/>
        </p:nvSpPr>
        <p:spPr>
          <a:xfrm rot="0">
            <a:off x="837562" y="2722445"/>
            <a:ext cx="7824254" cy="377666"/>
          </a:xfrm>
          <a:prstGeom prst="rect">
            <a:avLst/>
          </a:prstGeom>
        </p:spPr>
        <p:txBody>
          <a:bodyPr anchor="t" rtlCol="false" tIns="0" lIns="0" bIns="0" rIns="0">
            <a:spAutoFit/>
          </a:bodyPr>
          <a:lstStyle/>
          <a:p>
            <a:pPr algn="l">
              <a:lnSpc>
                <a:spcPts val="2696"/>
              </a:lnSpc>
            </a:pPr>
            <a:r>
              <a:rPr lang="en-US" b="true" sz="2599">
                <a:solidFill>
                  <a:srgbClr val="000000"/>
                </a:solidFill>
                <a:latin typeface="Arial Bold"/>
                <a:ea typeface="Arial Bold"/>
                <a:cs typeface="Arial Bold"/>
                <a:sym typeface="Arial Bold"/>
              </a:rPr>
              <a:t>Webfiltering software</a:t>
            </a:r>
            <a:r>
              <a:rPr lang="en-US" sz="2599">
                <a:solidFill>
                  <a:srgbClr val="000000"/>
                </a:solidFill>
                <a:latin typeface="Arial"/>
                <a:ea typeface="Arial"/>
                <a:cs typeface="Arial"/>
                <a:sym typeface="Arial"/>
              </a:rPr>
              <a:t> restricts access to specified </a:t>
            </a:r>
          </a:p>
        </p:txBody>
      </p:sp>
    </p:spTree>
  </p:cSld>
  <p:clrMapOvr>
    <a:masterClrMapping/>
  </p:clrMapOvr>
</p:sld>
</file>

<file path=ppt/slides/slide8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503" y="-63503"/>
            <a:ext cx="9270997" cy="6984997"/>
            <a:chOff x="0" y="0"/>
            <a:chExt cx="9271000" cy="6985000"/>
          </a:xfrm>
        </p:grpSpPr>
        <p:sp>
          <p:nvSpPr>
            <p:cNvPr name="Freeform 3" id="3"/>
            <p:cNvSpPr/>
            <p:nvPr/>
          </p:nvSpPr>
          <p:spPr>
            <a:xfrm flipH="false" flipV="false" rot="0">
              <a:off x="63500" y="63500"/>
              <a:ext cx="9144000" cy="6858000"/>
            </a:xfrm>
            <a:custGeom>
              <a:avLst/>
              <a:gdLst/>
              <a:ahLst/>
              <a:cxnLst/>
              <a:rect r="r" b="b" t="t" l="l"/>
              <a:pathLst>
                <a:path h="6858000" w="9144000">
                  <a:moveTo>
                    <a:pt x="0" y="6858000"/>
                  </a:moveTo>
                  <a:lnTo>
                    <a:pt x="0" y="0"/>
                  </a:lnTo>
                  <a:lnTo>
                    <a:pt x="9144000" y="0"/>
                  </a:lnTo>
                  <a:lnTo>
                    <a:pt x="9144000" y="6858000"/>
                  </a:lnTo>
                  <a:close/>
                </a:path>
              </a:pathLst>
            </a:custGeom>
            <a:solidFill>
              <a:srgbClr val="FFFFFF"/>
            </a:solidFill>
          </p:spPr>
        </p:sp>
        <p:sp>
          <p:nvSpPr>
            <p:cNvPr name="Freeform 4" id="4"/>
            <p:cNvSpPr/>
            <p:nvPr/>
          </p:nvSpPr>
          <p:spPr>
            <a:xfrm flipH="false" flipV="false" rot="0">
              <a:off x="63500" y="631190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grpSp>
        <p:nvGrpSpPr>
          <p:cNvPr name="Group 5" id="5"/>
          <p:cNvGrpSpPr>
            <a:grpSpLocks noChangeAspect="true"/>
          </p:cNvGrpSpPr>
          <p:nvPr/>
        </p:nvGrpSpPr>
        <p:grpSpPr>
          <a:xfrm rot="0">
            <a:off x="1676400" y="6297616"/>
            <a:ext cx="6444339" cy="528638"/>
            <a:chOff x="0" y="0"/>
            <a:chExt cx="6444348" cy="528638"/>
          </a:xfrm>
        </p:grpSpPr>
        <p:sp>
          <p:nvSpPr>
            <p:cNvPr name="Freeform 6" id="6"/>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7" id="7"/>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2"/>
            <a:stretch>
              <a:fillRect l="0" t="0" r="0" b="0"/>
            </a:stretch>
          </a:blipFill>
        </p:spPr>
      </p:sp>
      <p:sp>
        <p:nvSpPr>
          <p:cNvPr name="Freeform 8" id="8"/>
          <p:cNvSpPr/>
          <p:nvPr/>
        </p:nvSpPr>
        <p:spPr>
          <a:xfrm flipH="false" flipV="false" rot="0">
            <a:off x="52254" y="0"/>
            <a:ext cx="7890815" cy="5943600"/>
          </a:xfrm>
          <a:custGeom>
            <a:avLst/>
            <a:gdLst/>
            <a:ahLst/>
            <a:cxnLst/>
            <a:rect r="r" b="b" t="t" l="l"/>
            <a:pathLst>
              <a:path h="5943600" w="7890815">
                <a:moveTo>
                  <a:pt x="0" y="0"/>
                </a:moveTo>
                <a:lnTo>
                  <a:pt x="7890815" y="0"/>
                </a:lnTo>
                <a:lnTo>
                  <a:pt x="7890815" y="5943600"/>
                </a:lnTo>
                <a:lnTo>
                  <a:pt x="0" y="5943600"/>
                </a:lnTo>
                <a:lnTo>
                  <a:pt x="0" y="0"/>
                </a:lnTo>
                <a:close/>
              </a:path>
            </a:pathLst>
          </a:custGeom>
          <a:blipFill>
            <a:blip r:embed="rId3"/>
            <a:stretch>
              <a:fillRect l="0" t="-1282" r="0" b="0"/>
            </a:stretch>
          </a:blipFill>
        </p:spPr>
      </p:sp>
      <p:sp>
        <p:nvSpPr>
          <p:cNvPr name="TextBox 9" id="9"/>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5-73</a:t>
            </a:r>
          </a:p>
        </p:txBody>
      </p:sp>
      <p:sp>
        <p:nvSpPr>
          <p:cNvPr name="TextBox 10" id="10"/>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1" id="11"/>
          <p:cNvSpPr txBox="true"/>
          <p:nvPr/>
        </p:nvSpPr>
        <p:spPr>
          <a:xfrm rot="0">
            <a:off x="91440" y="5919664"/>
            <a:ext cx="1453267" cy="337642"/>
          </a:xfrm>
          <a:prstGeom prst="rect">
            <a:avLst/>
          </a:prstGeom>
        </p:spPr>
        <p:txBody>
          <a:bodyPr anchor="t" rtlCol="false" tIns="0" lIns="0" bIns="0" rIns="0">
            <a:spAutoFit/>
          </a:bodyPr>
          <a:lstStyle/>
          <a:p>
            <a:pPr algn="l">
              <a:lnSpc>
                <a:spcPts val="2799"/>
              </a:lnSpc>
            </a:pPr>
            <a:r>
              <a:rPr lang="en-US" b="true" sz="1999">
                <a:solidFill>
                  <a:srgbClr val="000000"/>
                </a:solidFill>
                <a:latin typeface="Arial Bold"/>
                <a:ea typeface="Arial Bold"/>
                <a:cs typeface="Arial Bold"/>
                <a:sym typeface="Arial Bold"/>
              </a:rPr>
              <a:t>Figure 5-26 </a:t>
            </a:r>
          </a:p>
        </p:txBody>
      </p:sp>
      <p:sp>
        <p:nvSpPr>
          <p:cNvPr name="TextBox 12" id="12"/>
          <p:cNvSpPr txBox="true"/>
          <p:nvPr/>
        </p:nvSpPr>
        <p:spPr>
          <a:xfrm rot="0">
            <a:off x="1515427" y="5906710"/>
            <a:ext cx="6871402" cy="337642"/>
          </a:xfrm>
          <a:prstGeom prst="rect">
            <a:avLst/>
          </a:prstGeom>
        </p:spPr>
        <p:txBody>
          <a:bodyPr anchor="t" rtlCol="false" tIns="0" lIns="0" bIns="0" rIns="0">
            <a:spAutoFit/>
          </a:bodyPr>
          <a:lstStyle/>
          <a:p>
            <a:pPr algn="l">
              <a:lnSpc>
                <a:spcPts val="2799"/>
              </a:lnSpc>
            </a:pPr>
            <a:r>
              <a:rPr lang="en-US" sz="1999">
                <a:solidFill>
                  <a:srgbClr val="000000"/>
                </a:solidFill>
                <a:latin typeface="Arial"/>
                <a:ea typeface="Arial"/>
                <a:cs typeface="Arial"/>
                <a:sym typeface="Arial"/>
              </a:rPr>
              <a:t>Web filtering software restricts access to specified websites.</a:t>
            </a:r>
          </a:p>
        </p:txBody>
      </p:sp>
    </p:spTree>
  </p:cSld>
  <p:clrMapOvr>
    <a:masterClrMapping/>
  </p:clrMapOvr>
</p:sld>
</file>

<file path=ppt/slides/slide8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2"/>
            <a:stretch>
              <a:fillRect l="0" t="0" r="0" b="0"/>
            </a:stretch>
          </a:blipFill>
        </p:spPr>
      </p:sp>
      <p:grpSp>
        <p:nvGrpSpPr>
          <p:cNvPr name="Group 7" id="7"/>
          <p:cNvGrpSpPr>
            <a:grpSpLocks noChangeAspect="true"/>
          </p:cNvGrpSpPr>
          <p:nvPr/>
        </p:nvGrpSpPr>
        <p:grpSpPr>
          <a:xfrm rot="0">
            <a:off x="1676400" y="6297616"/>
            <a:ext cx="6444339" cy="528638"/>
            <a:chOff x="0" y="0"/>
            <a:chExt cx="6444348" cy="528638"/>
          </a:xfrm>
        </p:grpSpPr>
        <p:sp>
          <p:nvSpPr>
            <p:cNvPr name="Freeform 8" id="8"/>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Freeform 9" id="9"/>
          <p:cNvSpPr/>
          <p:nvPr/>
        </p:nvSpPr>
        <p:spPr>
          <a:xfrm flipH="false" flipV="false" rot="0">
            <a:off x="8235696" y="6641592"/>
            <a:ext cx="908304" cy="216408"/>
          </a:xfrm>
          <a:custGeom>
            <a:avLst/>
            <a:gdLst/>
            <a:ahLst/>
            <a:cxnLst/>
            <a:rect r="r" b="b" t="t" l="l"/>
            <a:pathLst>
              <a:path h="216408" w="908304">
                <a:moveTo>
                  <a:pt x="0" y="0"/>
                </a:moveTo>
                <a:lnTo>
                  <a:pt x="908304" y="0"/>
                </a:lnTo>
                <a:lnTo>
                  <a:pt x="908304" y="216408"/>
                </a:lnTo>
                <a:lnTo>
                  <a:pt x="0" y="216408"/>
                </a:lnTo>
                <a:lnTo>
                  <a:pt x="0" y="0"/>
                </a:lnTo>
                <a:close/>
              </a:path>
            </a:pathLst>
          </a:custGeom>
          <a:blipFill>
            <a:blip r:embed="rId3"/>
            <a:stretch>
              <a:fillRect l="0" t="0" r="0" b="0"/>
            </a:stretch>
          </a:blipFill>
        </p:spPr>
      </p:sp>
      <p:grpSp>
        <p:nvGrpSpPr>
          <p:cNvPr name="Group 10" id="10"/>
          <p:cNvGrpSpPr>
            <a:grpSpLocks noChangeAspect="true"/>
          </p:cNvGrpSpPr>
          <p:nvPr/>
        </p:nvGrpSpPr>
        <p:grpSpPr>
          <a:xfrm rot="0">
            <a:off x="8534400" y="6248400"/>
            <a:ext cx="609600" cy="609600"/>
            <a:chOff x="0" y="0"/>
            <a:chExt cx="609600" cy="609600"/>
          </a:xfrm>
        </p:grpSpPr>
        <p:sp>
          <p:nvSpPr>
            <p:cNvPr name="Freeform 11" id="11"/>
            <p:cNvSpPr/>
            <p:nvPr/>
          </p:nvSpPr>
          <p:spPr>
            <a:xfrm flipH="false" flipV="false" rot="0">
              <a:off x="0" y="0"/>
              <a:ext cx="609600" cy="609600"/>
            </a:xfrm>
            <a:custGeom>
              <a:avLst/>
              <a:gdLst/>
              <a:ahLst/>
              <a:cxnLst/>
              <a:rect r="r" b="b" t="t" l="l"/>
              <a:pathLst>
                <a:path h="609600" w="609600">
                  <a:moveTo>
                    <a:pt x="0" y="0"/>
                  </a:moveTo>
                  <a:lnTo>
                    <a:pt x="609600" y="0"/>
                  </a:lnTo>
                  <a:lnTo>
                    <a:pt x="609600" y="609600"/>
                  </a:lnTo>
                  <a:lnTo>
                    <a:pt x="0" y="609600"/>
                  </a:lnTo>
                  <a:close/>
                </a:path>
              </a:pathLst>
            </a:custGeom>
            <a:solidFill>
              <a:srgbClr val="005F86"/>
            </a:solidFill>
          </p:spPr>
        </p:sp>
      </p:grpSp>
      <p:sp>
        <p:nvSpPr>
          <p:cNvPr name="Freeform 12" id="12"/>
          <p:cNvSpPr/>
          <p:nvPr/>
        </p:nvSpPr>
        <p:spPr>
          <a:xfrm flipH="false" flipV="false" rot="0">
            <a:off x="37386" y="2877"/>
            <a:ext cx="7997647" cy="6855123"/>
          </a:xfrm>
          <a:custGeom>
            <a:avLst/>
            <a:gdLst/>
            <a:ahLst/>
            <a:cxnLst/>
            <a:rect r="r" b="b" t="t" l="l"/>
            <a:pathLst>
              <a:path h="6855123" w="7997647">
                <a:moveTo>
                  <a:pt x="0" y="0"/>
                </a:moveTo>
                <a:lnTo>
                  <a:pt x="7997647" y="0"/>
                </a:lnTo>
                <a:lnTo>
                  <a:pt x="7997647" y="6855123"/>
                </a:lnTo>
                <a:lnTo>
                  <a:pt x="0" y="6855123"/>
                </a:lnTo>
                <a:lnTo>
                  <a:pt x="0" y="0"/>
                </a:lnTo>
                <a:close/>
              </a:path>
            </a:pathLst>
          </a:custGeom>
          <a:blipFill>
            <a:blip r:embed="rId4"/>
            <a:stretch>
              <a:fillRect l="0" t="0" r="0" b="0"/>
            </a:stretch>
          </a:blipFill>
        </p:spPr>
      </p:sp>
      <p:sp>
        <p:nvSpPr>
          <p:cNvPr name="TextBox 13" id="13"/>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5-74</a:t>
            </a:r>
          </a:p>
        </p:txBody>
      </p:sp>
      <p:sp>
        <p:nvSpPr>
          <p:cNvPr name="TextBox 14" id="14"/>
          <p:cNvSpPr txBox="true"/>
          <p:nvPr/>
        </p:nvSpPr>
        <p:spPr>
          <a:xfrm rot="0">
            <a:off x="1676400" y="6416488"/>
            <a:ext cx="2095243" cy="162963"/>
          </a:xfrm>
          <a:prstGeom prst="rect">
            <a:avLst/>
          </a:prstGeom>
        </p:spPr>
        <p:txBody>
          <a:bodyPr anchor="t" rtlCol="false" tIns="0" lIns="0" bIns="0" rIns="0">
            <a:spAutoFit/>
          </a:bodyPr>
          <a:lstStyle/>
          <a:p>
            <a:pPr algn="l">
              <a:lnSpc>
                <a:spcPts val="1205"/>
              </a:lnSpc>
            </a:pPr>
            <a:r>
              <a:rPr lang="en-US" b="true" sz="999" spc="6">
                <a:solidFill>
                  <a:srgbClr val="FFFFFF"/>
                </a:solidFill>
                <a:latin typeface="Arial Bold"/>
                <a:ea typeface="Arial Bold"/>
                <a:cs typeface="Arial Bold"/>
                <a:sym typeface="Arial Bold"/>
              </a:rPr>
              <a:t>© 2018 Cengage</a:t>
            </a:r>
            <a:r>
              <a:rPr lang="en-US" sz="999" spc="6">
                <a:solidFill>
                  <a:srgbClr val="FFFFFF"/>
                </a:solidFill>
                <a:latin typeface="Arial"/>
                <a:ea typeface="Arial"/>
                <a:cs typeface="Arial"/>
                <a:sym typeface="Arial"/>
              </a:rPr>
              <a:t>版權所有，為課本著作</a:t>
            </a:r>
          </a:p>
        </p:txBody>
      </p:sp>
      <p:sp>
        <p:nvSpPr>
          <p:cNvPr name="TextBox 15" id="15"/>
          <p:cNvSpPr txBox="true"/>
          <p:nvPr/>
        </p:nvSpPr>
        <p:spPr>
          <a:xfrm rot="0">
            <a:off x="1676400" y="6562049"/>
            <a:ext cx="1414186" cy="152714"/>
          </a:xfrm>
          <a:prstGeom prst="rect">
            <a:avLst/>
          </a:prstGeom>
        </p:spPr>
        <p:txBody>
          <a:bodyPr anchor="t" rtlCol="false" tIns="0" lIns="0" bIns="0" rIns="0">
            <a:spAutoFit/>
          </a:bodyPr>
          <a:lstStyle/>
          <a:p>
            <a:pPr algn="l">
              <a:lnSpc>
                <a:spcPts val="1182"/>
              </a:lnSpc>
            </a:pPr>
            <a:r>
              <a:rPr lang="en-US" sz="980" spc="25">
                <a:solidFill>
                  <a:srgbClr val="FFFFFF"/>
                </a:solidFill>
                <a:latin typeface="Arimo"/>
                <a:ea typeface="Arimo"/>
                <a:cs typeface="Arimo"/>
                <a:sym typeface="Arimo"/>
              </a:rPr>
              <a:t>、未經授權重製和公開散</a:t>
            </a:r>
          </a:p>
        </p:txBody>
      </p:sp>
      <p:sp>
        <p:nvSpPr>
          <p:cNvPr name="TextBox 16" id="16"/>
          <p:cNvSpPr txBox="true"/>
          <p:nvPr/>
        </p:nvSpPr>
        <p:spPr>
          <a:xfrm rot="0">
            <a:off x="3058487" y="6631076"/>
            <a:ext cx="137303" cy="216579"/>
          </a:xfrm>
          <a:prstGeom prst="rect">
            <a:avLst/>
          </a:prstGeom>
        </p:spPr>
        <p:txBody>
          <a:bodyPr anchor="t" rtlCol="false" tIns="0" lIns="0" bIns="0" rIns="0">
            <a:spAutoFit/>
          </a:bodyPr>
          <a:lstStyle/>
          <a:p>
            <a:pPr algn="l">
              <a:lnSpc>
                <a:spcPts val="1200"/>
              </a:lnSpc>
            </a:pPr>
            <a:r>
              <a:rPr lang="en-US" sz="2400">
                <a:solidFill>
                  <a:srgbClr val="000000"/>
                </a:solidFill>
                <a:latin typeface="Arial"/>
                <a:ea typeface="Arial"/>
                <a:cs typeface="Arial"/>
                <a:sym typeface="Arial"/>
              </a:rPr>
              <a:t> </a:t>
            </a:r>
          </a:p>
        </p:txBody>
      </p:sp>
      <p:sp>
        <p:nvSpPr>
          <p:cNvPr name="TextBox 17" id="17"/>
          <p:cNvSpPr txBox="true"/>
          <p:nvPr/>
        </p:nvSpPr>
        <p:spPr>
          <a:xfrm rot="0">
            <a:off x="3733733" y="6476324"/>
            <a:ext cx="129540" cy="86039"/>
          </a:xfrm>
          <a:prstGeom prst="rect">
            <a:avLst/>
          </a:prstGeom>
        </p:spPr>
        <p:txBody>
          <a:bodyPr anchor="t" rtlCol="false" tIns="0" lIns="0" bIns="0" rIns="0">
            <a:spAutoFit/>
          </a:bodyPr>
          <a:lstStyle/>
          <a:p>
            <a:pPr algn="l">
              <a:lnSpc>
                <a:spcPts val="490"/>
              </a:lnSpc>
            </a:pPr>
            <a:r>
              <a:rPr lang="en-US" sz="980">
                <a:solidFill>
                  <a:srgbClr val="FFFFFF"/>
                </a:solidFill>
                <a:latin typeface="Arimo"/>
                <a:ea typeface="Arimo"/>
                <a:cs typeface="Arimo"/>
                <a:sym typeface="Arimo"/>
              </a:rPr>
              <a:t>之</a:t>
            </a:r>
          </a:p>
        </p:txBody>
      </p:sp>
      <p:sp>
        <p:nvSpPr>
          <p:cNvPr name="TextBox 18" id="18"/>
          <p:cNvSpPr txBox="true"/>
          <p:nvPr/>
        </p:nvSpPr>
        <p:spPr>
          <a:xfrm rot="0">
            <a:off x="3822316" y="6476200"/>
            <a:ext cx="4378519" cy="371456"/>
          </a:xfrm>
          <a:prstGeom prst="rect">
            <a:avLst/>
          </a:prstGeom>
        </p:spPr>
        <p:txBody>
          <a:bodyPr anchor="t" rtlCol="false" tIns="0" lIns="0" bIns="0" rIns="0">
            <a:spAutoFit/>
          </a:bodyPr>
          <a:lstStyle/>
          <a:p>
            <a:pPr algn="l">
              <a:lnSpc>
                <a:spcPts val="490"/>
              </a:lnSpc>
            </a:pP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延伸教材，亦受著作權法</a:t>
            </a:r>
            <a:r>
              <a:rPr lang="en-US" sz="980">
                <a:solidFill>
                  <a:srgbClr val="000000"/>
                </a:solidFill>
                <a:latin typeface="Arimo"/>
                <a:ea typeface="Arimo"/>
                <a:cs typeface="Arimo"/>
                <a:sym typeface="Arimo"/>
              </a:rPr>
              <a:t> </a:t>
            </a:r>
            <a:r>
              <a:rPr lang="en-US" sz="980">
                <a:solidFill>
                  <a:srgbClr val="FFFFFF"/>
                </a:solidFill>
                <a:latin typeface="Arimo"/>
                <a:ea typeface="Arimo"/>
                <a:cs typeface="Arimo"/>
                <a:sym typeface="Arimo"/>
              </a:rPr>
              <a:t>之規範保護，僅作為授課教學使用，禁止列印、影印</a:t>
            </a:r>
          </a:p>
        </p:txBody>
      </p:sp>
      <p:sp>
        <p:nvSpPr>
          <p:cNvPr name="TextBox 19" id="19"/>
          <p:cNvSpPr txBox="true"/>
          <p:nvPr/>
        </p:nvSpPr>
        <p:spPr>
          <a:xfrm rot="0">
            <a:off x="2834640" y="6431051"/>
            <a:ext cx="2357895" cy="416604"/>
          </a:xfrm>
          <a:prstGeom prst="rect">
            <a:avLst/>
          </a:prstGeom>
        </p:spPr>
        <p:txBody>
          <a:bodyPr anchor="t" rtlCol="false" tIns="0" lIns="0" bIns="0" rIns="0">
            <a:spAutoFit/>
          </a:bodyPr>
          <a:lstStyle/>
          <a:p>
            <a:pPr algn="l">
              <a:lnSpc>
                <a:spcPts val="3359"/>
              </a:lnSpc>
            </a:pPr>
            <a:r>
              <a:rPr lang="en-US" sz="2400" spc="2">
                <a:solidFill>
                  <a:srgbClr val="000000"/>
                </a:solidFill>
                <a:latin typeface="Arial"/>
                <a:ea typeface="Arial"/>
                <a:cs typeface="Arial"/>
                <a:sym typeface="Arial"/>
              </a:rPr>
              <a:t>©2016Cengage</a:t>
            </a:r>
          </a:p>
        </p:txBody>
      </p:sp>
      <p:sp>
        <p:nvSpPr>
          <p:cNvPr name="TextBox 20" id="20"/>
          <p:cNvSpPr txBox="true"/>
          <p:nvPr/>
        </p:nvSpPr>
        <p:spPr>
          <a:xfrm rot="0">
            <a:off x="8755066" y="6458369"/>
            <a:ext cx="172250" cy="217827"/>
          </a:xfrm>
          <a:prstGeom prst="rect">
            <a:avLst/>
          </a:prstGeom>
        </p:spPr>
        <p:txBody>
          <a:bodyPr anchor="t" rtlCol="false" tIns="0" lIns="0" bIns="0" rIns="0">
            <a:spAutoFit/>
          </a:bodyPr>
          <a:lstStyle/>
          <a:p>
            <a:pPr algn="l">
              <a:lnSpc>
                <a:spcPts val="1679"/>
              </a:lnSpc>
            </a:pPr>
            <a:r>
              <a:rPr lang="en-US" b="true" sz="1200">
                <a:solidFill>
                  <a:srgbClr val="EEEBCA"/>
                </a:solidFill>
                <a:latin typeface="Arial Bold"/>
                <a:ea typeface="Arial Bold"/>
                <a:cs typeface="Arial Bold"/>
                <a:sym typeface="Arial Bold"/>
              </a:rPr>
              <a:t>74</a:t>
            </a:r>
          </a:p>
        </p:txBody>
      </p:sp>
    </p:spTree>
  </p:cSld>
  <p:clrMapOvr>
    <a:masterClrMapping/>
  </p:clrMapOvr>
</p:sld>
</file>

<file path=ppt/slides/slide8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5-75</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1574797" y="244640"/>
            <a:ext cx="6114031"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Information Privacy (18 of 18)</a:t>
            </a:r>
          </a:p>
        </p:txBody>
      </p:sp>
      <p:sp>
        <p:nvSpPr>
          <p:cNvPr name="TextBox 14" id="14"/>
          <p:cNvSpPr txBox="true"/>
          <p:nvPr/>
        </p:nvSpPr>
        <p:spPr>
          <a:xfrm rot="0">
            <a:off x="320040" y="1319603"/>
            <a:ext cx="117881" cy="456076"/>
          </a:xfrm>
          <a:prstGeom prst="rect">
            <a:avLst/>
          </a:prstGeom>
        </p:spPr>
        <p:txBody>
          <a:bodyPr anchor="t" rtlCol="false" tIns="0" lIns="0" bIns="0" rIns="0">
            <a:spAutoFit/>
          </a:bodyPr>
          <a:lstStyle/>
          <a:p>
            <a:pPr algn="l">
              <a:lnSpc>
                <a:spcPts val="3639"/>
              </a:lnSpc>
            </a:pPr>
            <a:r>
              <a:rPr lang="en-US" sz="2599">
                <a:solidFill>
                  <a:srgbClr val="8A288F"/>
                </a:solidFill>
                <a:latin typeface="Arial"/>
                <a:ea typeface="Arial"/>
                <a:cs typeface="Arial"/>
                <a:sym typeface="Arial"/>
              </a:rPr>
              <a:t>•</a:t>
            </a:r>
          </a:p>
        </p:txBody>
      </p:sp>
      <p:sp>
        <p:nvSpPr>
          <p:cNvPr name="TextBox 15" id="15"/>
          <p:cNvSpPr txBox="true"/>
          <p:nvPr/>
        </p:nvSpPr>
        <p:spPr>
          <a:xfrm rot="0">
            <a:off x="320040" y="3782387"/>
            <a:ext cx="117881" cy="456076"/>
          </a:xfrm>
          <a:prstGeom prst="rect">
            <a:avLst/>
          </a:prstGeom>
        </p:spPr>
        <p:txBody>
          <a:bodyPr anchor="t" rtlCol="false" tIns="0" lIns="0" bIns="0" rIns="0">
            <a:spAutoFit/>
          </a:bodyPr>
          <a:lstStyle/>
          <a:p>
            <a:pPr algn="l">
              <a:lnSpc>
                <a:spcPts val="3639"/>
              </a:lnSpc>
            </a:pPr>
            <a:r>
              <a:rPr lang="en-US" sz="2599">
                <a:solidFill>
                  <a:srgbClr val="8A288F"/>
                </a:solidFill>
                <a:latin typeface="Arial"/>
                <a:ea typeface="Arial"/>
                <a:cs typeface="Arial"/>
                <a:sym typeface="Arial"/>
              </a:rPr>
              <a:t>•</a:t>
            </a:r>
          </a:p>
        </p:txBody>
      </p:sp>
      <p:sp>
        <p:nvSpPr>
          <p:cNvPr name="TextBox 16" id="16"/>
          <p:cNvSpPr txBox="true"/>
          <p:nvPr/>
        </p:nvSpPr>
        <p:spPr>
          <a:xfrm rot="0">
            <a:off x="837562" y="1376753"/>
            <a:ext cx="8208388" cy="3636226"/>
          </a:xfrm>
          <a:prstGeom prst="rect">
            <a:avLst/>
          </a:prstGeom>
        </p:spPr>
        <p:txBody>
          <a:bodyPr anchor="t" rtlCol="false" tIns="0" lIns="0" bIns="0" rIns="0">
            <a:spAutoFit/>
          </a:bodyPr>
          <a:lstStyle/>
          <a:p>
            <a:pPr algn="l">
              <a:lnSpc>
                <a:spcPts val="3096"/>
              </a:lnSpc>
            </a:pPr>
            <a:r>
              <a:rPr lang="en-US" b="true" sz="2599" spc="2">
                <a:solidFill>
                  <a:srgbClr val="AF4C0F"/>
                </a:solidFill>
                <a:latin typeface="Arial Bold"/>
                <a:ea typeface="Arial Bold"/>
                <a:cs typeface="Arial Bold"/>
                <a:sym typeface="Arial Bold"/>
              </a:rPr>
              <a:t>Employee monitoring </a:t>
            </a:r>
            <a:r>
              <a:rPr lang="en-US" sz="2599" spc="2">
                <a:solidFill>
                  <a:srgbClr val="000000"/>
                </a:solidFill>
                <a:latin typeface="Arial"/>
                <a:ea typeface="Arial"/>
                <a:cs typeface="Arial"/>
                <a:sym typeface="Arial"/>
              </a:rPr>
              <a:t>involves the use of computers, mobile devices, or cameras to observe, record, and review an employee’s use of a technology, including communications such as email messages, keyboard activity (used to measure productivity), and websites visited.</a:t>
            </a:r>
          </a:p>
          <a:p>
            <a:pPr algn="l">
              <a:lnSpc>
                <a:spcPts val="4726"/>
              </a:lnSpc>
            </a:pPr>
            <a:r>
              <a:rPr lang="en-US" sz="2599" spc="2">
                <a:solidFill>
                  <a:srgbClr val="000000"/>
                </a:solidFill>
                <a:latin typeface="Arial"/>
                <a:ea typeface="Arial"/>
                <a:cs typeface="Arial"/>
                <a:sym typeface="Arial"/>
              </a:rPr>
              <a:t>Many programs exist that easily allow employers to </a:t>
            </a:r>
          </a:p>
          <a:p>
            <a:pPr algn="l">
              <a:lnSpc>
                <a:spcPts val="1513"/>
              </a:lnSpc>
            </a:pPr>
            <a:r>
              <a:rPr lang="en-US" sz="2599">
                <a:solidFill>
                  <a:srgbClr val="000000"/>
                </a:solidFill>
                <a:latin typeface="Arial"/>
                <a:ea typeface="Arial"/>
                <a:cs typeface="Arial"/>
                <a:sym typeface="Arial"/>
              </a:rPr>
              <a:t>monitor employees. Further, it is legal for employers to </a:t>
            </a:r>
          </a:p>
          <a:p>
            <a:pPr algn="l">
              <a:lnSpc>
                <a:spcPts val="4679"/>
              </a:lnSpc>
            </a:pPr>
            <a:r>
              <a:rPr lang="en-US" sz="2599" spc="2">
                <a:solidFill>
                  <a:srgbClr val="000000"/>
                </a:solidFill>
                <a:latin typeface="Arial"/>
                <a:ea typeface="Arial"/>
                <a:cs typeface="Arial"/>
                <a:sym typeface="Arial"/>
              </a:rPr>
              <a:t>use these programs.</a:t>
            </a:r>
          </a:p>
        </p:txBody>
      </p:sp>
    </p:spTree>
  </p:cSld>
  <p:clrMapOvr>
    <a:masterClrMapping/>
  </p:clrMapOvr>
</p:sld>
</file>

<file path=ppt/slides/slide8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144000" cy="1133475"/>
            <a:chOff x="0" y="0"/>
            <a:chExt cx="9144000" cy="1133475"/>
          </a:xfrm>
        </p:grpSpPr>
        <p:sp>
          <p:nvSpPr>
            <p:cNvPr name="Freeform 3" id="3"/>
            <p:cNvSpPr/>
            <p:nvPr/>
          </p:nvSpPr>
          <p:spPr>
            <a:xfrm flipH="false" flipV="false" rot="0">
              <a:off x="0" y="0"/>
              <a:ext cx="9144000" cy="1133475"/>
            </a:xfrm>
            <a:custGeom>
              <a:avLst/>
              <a:gdLst/>
              <a:ahLst/>
              <a:cxnLst/>
              <a:rect r="r" b="b" t="t" l="l"/>
              <a:pathLst>
                <a:path h="1133475" w="9144000">
                  <a:moveTo>
                    <a:pt x="0" y="0"/>
                  </a:moveTo>
                  <a:lnTo>
                    <a:pt x="9144000" y="0"/>
                  </a:lnTo>
                  <a:lnTo>
                    <a:pt x="9144000" y="1133475"/>
                  </a:lnTo>
                  <a:lnTo>
                    <a:pt x="0" y="1133475"/>
                  </a:lnTo>
                  <a:close/>
                </a:path>
              </a:pathLst>
            </a:custGeom>
            <a:solidFill>
              <a:srgbClr val="8A288F"/>
            </a:solidFill>
          </p:spPr>
        </p:sp>
      </p:grpSp>
      <p:grpSp>
        <p:nvGrpSpPr>
          <p:cNvPr name="Group 4" id="4"/>
          <p:cNvGrpSpPr>
            <a:grpSpLocks noChangeAspect="true"/>
          </p:cNvGrpSpPr>
          <p:nvPr/>
        </p:nvGrpSpPr>
        <p:grpSpPr>
          <a:xfrm rot="0">
            <a:off x="0" y="6248400"/>
            <a:ext cx="9144000" cy="609600"/>
            <a:chOff x="0" y="0"/>
            <a:chExt cx="9144000" cy="609600"/>
          </a:xfrm>
        </p:grpSpPr>
        <p:sp>
          <p:nvSpPr>
            <p:cNvPr name="Freeform 5" id="5"/>
            <p:cNvSpPr/>
            <p:nvPr/>
          </p:nvSpPr>
          <p:spPr>
            <a:xfrm flipH="false" flipV="false" rot="0">
              <a:off x="0" y="0"/>
              <a:ext cx="9144000" cy="609600"/>
            </a:xfrm>
            <a:custGeom>
              <a:avLst/>
              <a:gdLst/>
              <a:ahLst/>
              <a:cxnLst/>
              <a:rect r="r" b="b" t="t" l="l"/>
              <a:pathLst>
                <a:path h="609600" w="9144000">
                  <a:moveTo>
                    <a:pt x="0" y="0"/>
                  </a:moveTo>
                  <a:lnTo>
                    <a:pt x="0" y="609600"/>
                  </a:lnTo>
                  <a:lnTo>
                    <a:pt x="9144000" y="609600"/>
                  </a:lnTo>
                  <a:lnTo>
                    <a:pt x="9144000" y="0"/>
                  </a:lnTo>
                  <a:close/>
                </a:path>
              </a:pathLst>
            </a:custGeom>
            <a:solidFill>
              <a:srgbClr val="8A288F"/>
            </a:solidFill>
          </p:spPr>
        </p:sp>
      </p:grpSp>
      <p:sp>
        <p:nvSpPr>
          <p:cNvPr name="Freeform 6" id="6"/>
          <p:cNvSpPr/>
          <p:nvPr/>
        </p:nvSpPr>
        <p:spPr>
          <a:xfrm flipH="false" flipV="false" rot="0">
            <a:off x="76200" y="6372225"/>
            <a:ext cx="1362075" cy="409575"/>
          </a:xfrm>
          <a:custGeom>
            <a:avLst/>
            <a:gdLst/>
            <a:ahLst/>
            <a:cxnLst/>
            <a:rect r="r" b="b" t="t" l="l"/>
            <a:pathLst>
              <a:path h="409575" w="1362075">
                <a:moveTo>
                  <a:pt x="0" y="0"/>
                </a:moveTo>
                <a:lnTo>
                  <a:pt x="1362075" y="0"/>
                </a:lnTo>
                <a:lnTo>
                  <a:pt x="1362075" y="409575"/>
                </a:lnTo>
                <a:lnTo>
                  <a:pt x="0" y="409575"/>
                </a:lnTo>
                <a:lnTo>
                  <a:pt x="0" y="0"/>
                </a:lnTo>
                <a:close/>
              </a:path>
            </a:pathLst>
          </a:custGeom>
          <a:blipFill>
            <a:blip r:embed="rId3"/>
            <a:stretch>
              <a:fillRect l="0" t="0" r="0" b="0"/>
            </a:stretch>
          </a:blipFill>
        </p:spPr>
      </p:sp>
      <p:grpSp>
        <p:nvGrpSpPr>
          <p:cNvPr name="Group 7" id="7"/>
          <p:cNvGrpSpPr>
            <a:grpSpLocks noChangeAspect="true"/>
          </p:cNvGrpSpPr>
          <p:nvPr/>
        </p:nvGrpSpPr>
        <p:grpSpPr>
          <a:xfrm rot="0">
            <a:off x="45720" y="27708"/>
            <a:ext cx="9052560" cy="1039092"/>
            <a:chOff x="0" y="0"/>
            <a:chExt cx="9052560" cy="1039089"/>
          </a:xfrm>
        </p:grpSpPr>
        <p:sp>
          <p:nvSpPr>
            <p:cNvPr name="Freeform 8" id="8"/>
            <p:cNvSpPr/>
            <p:nvPr/>
          </p:nvSpPr>
          <p:spPr>
            <a:xfrm flipH="false" flipV="false" rot="0">
              <a:off x="0" y="0"/>
              <a:ext cx="9052560" cy="1039114"/>
            </a:xfrm>
            <a:custGeom>
              <a:avLst/>
              <a:gdLst/>
              <a:ahLst/>
              <a:cxnLst/>
              <a:rect r="r" b="b" t="t" l="l"/>
              <a:pathLst>
                <a:path h="1039114" w="9052560">
                  <a:moveTo>
                    <a:pt x="0" y="0"/>
                  </a:moveTo>
                  <a:lnTo>
                    <a:pt x="9052560" y="0"/>
                  </a:lnTo>
                  <a:lnTo>
                    <a:pt x="9052560" y="1039114"/>
                  </a:lnTo>
                  <a:lnTo>
                    <a:pt x="0" y="1039114"/>
                  </a:lnTo>
                  <a:close/>
                </a:path>
              </a:pathLst>
            </a:custGeom>
            <a:solidFill>
              <a:srgbClr val="8A288F"/>
            </a:solidFill>
          </p:spPr>
        </p:sp>
      </p:grpSp>
      <p:grpSp>
        <p:nvGrpSpPr>
          <p:cNvPr name="Group 9" id="9"/>
          <p:cNvGrpSpPr>
            <a:grpSpLocks noChangeAspect="true"/>
          </p:cNvGrpSpPr>
          <p:nvPr/>
        </p:nvGrpSpPr>
        <p:grpSpPr>
          <a:xfrm rot="0">
            <a:off x="1676400" y="6297616"/>
            <a:ext cx="6444339" cy="528638"/>
            <a:chOff x="0" y="0"/>
            <a:chExt cx="6444348" cy="528638"/>
          </a:xfrm>
        </p:grpSpPr>
        <p:sp>
          <p:nvSpPr>
            <p:cNvPr name="Freeform 10" id="10"/>
            <p:cNvSpPr/>
            <p:nvPr/>
          </p:nvSpPr>
          <p:spPr>
            <a:xfrm flipH="false" flipV="false" rot="0">
              <a:off x="0" y="0"/>
              <a:ext cx="6444361" cy="528574"/>
            </a:xfrm>
            <a:custGeom>
              <a:avLst/>
              <a:gdLst/>
              <a:ahLst/>
              <a:cxnLst/>
              <a:rect r="r" b="b" t="t" l="l"/>
              <a:pathLst>
                <a:path h="528574" w="6444361">
                  <a:moveTo>
                    <a:pt x="0" y="0"/>
                  </a:moveTo>
                  <a:lnTo>
                    <a:pt x="6444361" y="0"/>
                  </a:lnTo>
                  <a:lnTo>
                    <a:pt x="6444361" y="528574"/>
                  </a:lnTo>
                  <a:lnTo>
                    <a:pt x="0" y="528574"/>
                  </a:lnTo>
                  <a:close/>
                </a:path>
              </a:pathLst>
            </a:custGeom>
            <a:solidFill>
              <a:srgbClr val="8A288F"/>
            </a:solidFill>
          </p:spPr>
        </p:sp>
      </p:grpSp>
      <p:sp>
        <p:nvSpPr>
          <p:cNvPr name="TextBox 11" id="11"/>
          <p:cNvSpPr txBox="true"/>
          <p:nvPr/>
        </p:nvSpPr>
        <p:spPr>
          <a:xfrm rot="0">
            <a:off x="8430416" y="6456950"/>
            <a:ext cx="367655" cy="202511"/>
          </a:xfrm>
          <a:prstGeom prst="rect">
            <a:avLst/>
          </a:prstGeom>
        </p:spPr>
        <p:txBody>
          <a:bodyPr anchor="t" rtlCol="false" tIns="0" lIns="0" bIns="0" rIns="0">
            <a:spAutoFit/>
          </a:bodyPr>
          <a:lstStyle/>
          <a:p>
            <a:pPr algn="l">
              <a:lnSpc>
                <a:spcPts val="1679"/>
              </a:lnSpc>
            </a:pPr>
            <a:r>
              <a:rPr lang="en-US" sz="1200" spc="50">
                <a:solidFill>
                  <a:srgbClr val="FFFFFF"/>
                </a:solidFill>
                <a:latin typeface="IBM Plex Sans"/>
                <a:ea typeface="IBM Plex Sans"/>
                <a:cs typeface="IBM Plex Sans"/>
                <a:sym typeface="IBM Plex Sans"/>
              </a:rPr>
              <a:t>5-76</a:t>
            </a:r>
          </a:p>
        </p:txBody>
      </p:sp>
      <p:sp>
        <p:nvSpPr>
          <p:cNvPr name="TextBox 12" id="12"/>
          <p:cNvSpPr txBox="true"/>
          <p:nvPr/>
        </p:nvSpPr>
        <p:spPr>
          <a:xfrm rot="0">
            <a:off x="1676400" y="6416488"/>
            <a:ext cx="6567354" cy="291436"/>
          </a:xfrm>
          <a:prstGeom prst="rect">
            <a:avLst/>
          </a:prstGeom>
        </p:spPr>
        <p:txBody>
          <a:bodyPr anchor="t" rtlCol="false" tIns="0" lIns="0" bIns="0" rIns="0">
            <a:spAutoFit/>
          </a:bodyPr>
          <a:lstStyle/>
          <a:p>
            <a:pPr algn="l">
              <a:lnSpc>
                <a:spcPts val="1205"/>
              </a:lnSpc>
            </a:pPr>
            <a:r>
              <a:rPr lang="en-US" b="true" sz="999" spc="17">
                <a:solidFill>
                  <a:srgbClr val="FFFFFF"/>
                </a:solidFill>
                <a:latin typeface="Arimo Bold"/>
                <a:ea typeface="Arimo Bold"/>
                <a:cs typeface="Arimo Bold"/>
                <a:sym typeface="Arimo Bold"/>
              </a:rPr>
              <a:t>© 2018 Cengage</a:t>
            </a:r>
            <a:r>
              <a:rPr lang="en-US" sz="999" spc="17">
                <a:solidFill>
                  <a:srgbClr val="FFFFFF"/>
                </a:solidFill>
                <a:latin typeface="Arimo"/>
                <a:ea typeface="Arimo"/>
                <a:cs typeface="Arimo"/>
                <a:sym typeface="Arimo"/>
              </a:rPr>
              <a:t>版權所有，為課本著作之延伸教材，亦受著作權法之規範保護，僅作為授課教學使用，禁止列印、影印</a:t>
            </a:r>
          </a:p>
          <a:p>
            <a:pPr algn="l">
              <a:lnSpc>
                <a:spcPts val="1182"/>
              </a:lnSpc>
            </a:pPr>
            <a:r>
              <a:rPr lang="en-US" sz="980" spc="25">
                <a:solidFill>
                  <a:srgbClr val="FFFFFF"/>
                </a:solidFill>
                <a:latin typeface="Arimo"/>
                <a:ea typeface="Arimo"/>
                <a:cs typeface="Arimo"/>
                <a:sym typeface="Arimo"/>
              </a:rPr>
              <a:t>、未經授權重製和公開散佈</a:t>
            </a:r>
          </a:p>
        </p:txBody>
      </p:sp>
      <p:sp>
        <p:nvSpPr>
          <p:cNvPr name="TextBox 13" id="13"/>
          <p:cNvSpPr txBox="true"/>
          <p:nvPr/>
        </p:nvSpPr>
        <p:spPr>
          <a:xfrm rot="0">
            <a:off x="3594097" y="244640"/>
            <a:ext cx="1995583" cy="634422"/>
          </a:xfrm>
          <a:prstGeom prst="rect">
            <a:avLst/>
          </a:prstGeom>
        </p:spPr>
        <p:txBody>
          <a:bodyPr anchor="t" rtlCol="false" tIns="0" lIns="0" bIns="0" rIns="0">
            <a:spAutoFit/>
          </a:bodyPr>
          <a:lstStyle/>
          <a:p>
            <a:pPr algn="l">
              <a:lnSpc>
                <a:spcPts val="5040"/>
              </a:lnSpc>
            </a:pPr>
            <a:r>
              <a:rPr lang="en-US" sz="3600">
                <a:solidFill>
                  <a:srgbClr val="FFFFFF"/>
                </a:solidFill>
                <a:latin typeface="Arial"/>
                <a:ea typeface="Arial"/>
                <a:cs typeface="Arial"/>
                <a:sym typeface="Arial"/>
              </a:rPr>
              <a:t>Summary</a:t>
            </a:r>
          </a:p>
        </p:txBody>
      </p:sp>
      <p:sp>
        <p:nvSpPr>
          <p:cNvPr name="TextBox 14" id="14"/>
          <p:cNvSpPr txBox="true"/>
          <p:nvPr/>
        </p:nvSpPr>
        <p:spPr>
          <a:xfrm rot="0">
            <a:off x="320040" y="1304030"/>
            <a:ext cx="126949" cy="1535306"/>
          </a:xfrm>
          <a:prstGeom prst="rect">
            <a:avLst/>
          </a:prstGeom>
        </p:spPr>
        <p:txBody>
          <a:bodyPr anchor="t" rtlCol="false" tIns="0" lIns="0" bIns="0" rIns="0">
            <a:spAutoFit/>
          </a:bodyPr>
          <a:lstStyle/>
          <a:p>
            <a:pPr algn="just">
              <a:lnSpc>
                <a:spcPts val="4040"/>
              </a:lnSpc>
            </a:pPr>
            <a:r>
              <a:rPr lang="en-US" sz="2800">
                <a:solidFill>
                  <a:srgbClr val="8A288F"/>
                </a:solidFill>
                <a:latin typeface="Arial"/>
                <a:ea typeface="Arial"/>
                <a:cs typeface="Arial"/>
                <a:sym typeface="Arial"/>
              </a:rPr>
              <a:t>• • •</a:t>
            </a:r>
          </a:p>
        </p:txBody>
      </p:sp>
      <p:sp>
        <p:nvSpPr>
          <p:cNvPr name="TextBox 15" id="15"/>
          <p:cNvSpPr txBox="true"/>
          <p:nvPr/>
        </p:nvSpPr>
        <p:spPr>
          <a:xfrm rot="0">
            <a:off x="320040" y="3837680"/>
            <a:ext cx="126949" cy="790832"/>
          </a:xfrm>
          <a:prstGeom prst="rect">
            <a:avLst/>
          </a:prstGeom>
        </p:spPr>
        <p:txBody>
          <a:bodyPr anchor="t" rtlCol="false" tIns="0" lIns="0" bIns="0" rIns="0">
            <a:spAutoFit/>
          </a:bodyPr>
          <a:lstStyle/>
          <a:p>
            <a:pPr algn="l">
              <a:lnSpc>
                <a:spcPts val="7000"/>
              </a:lnSpc>
            </a:pPr>
            <a:r>
              <a:rPr lang="en-US" sz="2800">
                <a:solidFill>
                  <a:srgbClr val="8A288F"/>
                </a:solidFill>
                <a:latin typeface="Arial"/>
                <a:ea typeface="Arial"/>
                <a:cs typeface="Arial"/>
                <a:sym typeface="Arial"/>
              </a:rPr>
              <a:t>•</a:t>
            </a:r>
          </a:p>
        </p:txBody>
      </p:sp>
      <p:sp>
        <p:nvSpPr>
          <p:cNvPr name="TextBox 16" id="16"/>
          <p:cNvSpPr txBox="true"/>
          <p:nvPr/>
        </p:nvSpPr>
        <p:spPr>
          <a:xfrm rot="0">
            <a:off x="320040" y="4779512"/>
            <a:ext cx="126949" cy="790832"/>
          </a:xfrm>
          <a:prstGeom prst="rect">
            <a:avLst/>
          </a:prstGeom>
        </p:spPr>
        <p:txBody>
          <a:bodyPr anchor="t" rtlCol="false" tIns="0" lIns="0" bIns="0" rIns="0">
            <a:spAutoFit/>
          </a:bodyPr>
          <a:lstStyle/>
          <a:p>
            <a:pPr algn="l">
              <a:lnSpc>
                <a:spcPts val="7000"/>
              </a:lnSpc>
            </a:pPr>
            <a:r>
              <a:rPr lang="en-US" sz="2800">
                <a:solidFill>
                  <a:srgbClr val="8A288F"/>
                </a:solidFill>
                <a:latin typeface="Arial"/>
                <a:ea typeface="Arial"/>
                <a:cs typeface="Arial"/>
                <a:sym typeface="Arial"/>
              </a:rPr>
              <a:t>•</a:t>
            </a:r>
          </a:p>
        </p:txBody>
      </p:sp>
      <p:sp>
        <p:nvSpPr>
          <p:cNvPr name="TextBox 17" id="17"/>
          <p:cNvSpPr txBox="true"/>
          <p:nvPr/>
        </p:nvSpPr>
        <p:spPr>
          <a:xfrm rot="0">
            <a:off x="837562" y="1304030"/>
            <a:ext cx="8219494" cy="4696082"/>
          </a:xfrm>
          <a:prstGeom prst="rect">
            <a:avLst/>
          </a:prstGeom>
        </p:spPr>
        <p:txBody>
          <a:bodyPr anchor="t" rtlCol="false" tIns="0" lIns="0" bIns="0" rIns="0">
            <a:spAutoFit/>
          </a:bodyPr>
          <a:lstStyle/>
          <a:p>
            <a:pPr algn="l">
              <a:lnSpc>
                <a:spcPts val="4040"/>
              </a:lnSpc>
            </a:pPr>
            <a:r>
              <a:rPr lang="en-US" sz="2800">
                <a:solidFill>
                  <a:srgbClr val="000000"/>
                </a:solidFill>
                <a:latin typeface="Arial"/>
                <a:ea typeface="Arial"/>
                <a:cs typeface="Arial"/>
                <a:sym typeface="Arial"/>
              </a:rPr>
              <a:t>Variety of digital security risks Cybercrime and cybercriminals Risks and safeguards associated with Internet and </a:t>
            </a:r>
          </a:p>
          <a:p>
            <a:pPr algn="l">
              <a:lnSpc>
                <a:spcPts val="2662"/>
              </a:lnSpc>
            </a:pPr>
            <a:r>
              <a:rPr lang="en-US" sz="2800" spc="2">
                <a:solidFill>
                  <a:srgbClr val="000000"/>
                </a:solidFill>
                <a:latin typeface="Arial"/>
                <a:ea typeface="Arial"/>
                <a:cs typeface="Arial"/>
                <a:sym typeface="Arial"/>
              </a:rPr>
              <a:t>network attacks, unauthorized access and use, </a:t>
            </a:r>
          </a:p>
          <a:p>
            <a:pPr algn="l">
              <a:lnSpc>
                <a:spcPts val="4152"/>
              </a:lnSpc>
            </a:pPr>
            <a:r>
              <a:rPr lang="en-US" sz="2800" spc="2">
                <a:solidFill>
                  <a:srgbClr val="000000"/>
                </a:solidFill>
                <a:latin typeface="Arial"/>
                <a:ea typeface="Arial"/>
                <a:cs typeface="Arial"/>
                <a:sym typeface="Arial"/>
              </a:rPr>
              <a:t>software theft, information theft, and hardware </a:t>
            </a:r>
          </a:p>
          <a:p>
            <a:pPr algn="l">
              <a:lnSpc>
                <a:spcPts val="2662"/>
              </a:lnSpc>
            </a:pPr>
            <a:r>
              <a:rPr lang="en-US" sz="2800" spc="2">
                <a:solidFill>
                  <a:srgbClr val="000000"/>
                </a:solidFill>
                <a:latin typeface="Arial"/>
                <a:ea typeface="Arial"/>
                <a:cs typeface="Arial"/>
                <a:sym typeface="Arial"/>
              </a:rPr>
              <a:t>theft, vandalism, and failure</a:t>
            </a:r>
          </a:p>
          <a:p>
            <a:pPr algn="l">
              <a:lnSpc>
                <a:spcPts val="5303"/>
              </a:lnSpc>
            </a:pPr>
            <a:r>
              <a:rPr lang="en-US" sz="2800">
                <a:solidFill>
                  <a:srgbClr val="000000"/>
                </a:solidFill>
                <a:latin typeface="Arial"/>
                <a:ea typeface="Arial"/>
                <a:cs typeface="Arial"/>
                <a:sym typeface="Arial"/>
              </a:rPr>
              <a:t>Various backup strategies and methods of </a:t>
            </a:r>
          </a:p>
          <a:p>
            <a:pPr algn="l">
              <a:lnSpc>
                <a:spcPts val="1512"/>
              </a:lnSpc>
            </a:pPr>
            <a:r>
              <a:rPr lang="en-US" sz="2800" spc="2">
                <a:solidFill>
                  <a:srgbClr val="000000"/>
                </a:solidFill>
                <a:latin typeface="Arial"/>
                <a:ea typeface="Arial"/>
                <a:cs typeface="Arial"/>
                <a:sym typeface="Arial"/>
              </a:rPr>
              <a:t>securing wireless communications</a:t>
            </a:r>
          </a:p>
          <a:p>
            <a:pPr algn="l">
              <a:lnSpc>
                <a:spcPts val="6504"/>
              </a:lnSpc>
            </a:pPr>
            <a:r>
              <a:rPr lang="en-US" sz="2800" spc="2">
                <a:solidFill>
                  <a:srgbClr val="000000"/>
                </a:solidFill>
                <a:latin typeface="Arial"/>
                <a:ea typeface="Arial"/>
                <a:cs typeface="Arial"/>
                <a:sym typeface="Arial"/>
              </a:rPr>
              <a:t>Ethical issues in society and various ways to </a:t>
            </a:r>
          </a:p>
          <a:p>
            <a:pPr algn="l">
              <a:lnSpc>
                <a:spcPts val="1400"/>
              </a:lnSpc>
            </a:pPr>
            <a:r>
              <a:rPr lang="en-US" sz="2800" spc="2">
                <a:solidFill>
                  <a:srgbClr val="000000"/>
                </a:solidFill>
                <a:latin typeface="Arial"/>
                <a:ea typeface="Arial"/>
                <a:cs typeface="Arial"/>
                <a:sym typeface="Arial"/>
              </a:rPr>
              <a:t>protect the privacy of personal information</a:t>
            </a:r>
          </a:p>
        </p:txBody>
      </p:sp>
    </p:spTree>
  </p:cSld>
  <p:clrMapOvr>
    <a:masterClrMapping/>
  </p:clrMapOvr>
</p:sld>
</file>

<file path=ppt/slides/slide89.xml><?xml version="1.0" encoding="utf-8"?>
<p:sld xmlns:p="http://schemas.openxmlformats.org/presentationml/2006/main" xmlns:a="http://schemas.openxmlformats.org/drawingml/2006/main" xmlns:r="http://schemas.openxmlformats.org/officeDocument/2006/relationships">
  <p:cSld>
    <p:bg>
      <p:bgPr>
        <a:solidFill>
          <a:srgbClr val="FFF8F8"/>
        </a:solidFill>
      </p:bgPr>
    </p:bg>
    <p:spTree>
      <p:nvGrpSpPr>
        <p:cNvPr id="1" name=""/>
        <p:cNvGrpSpPr/>
        <p:nvPr/>
      </p:nvGrpSpPr>
      <p:grpSpPr>
        <a:xfrm>
          <a:off x="0" y="0"/>
          <a:ext cx="0" cy="0"/>
          <a:chOff x="0" y="0"/>
          <a:chExt cx="0" cy="0"/>
        </a:xfrm>
      </p:grpSpPr>
      <p:sp>
        <p:nvSpPr>
          <p:cNvPr name="Freeform 2" id="2"/>
          <p:cNvSpPr/>
          <p:nvPr/>
        </p:nvSpPr>
        <p:spPr>
          <a:xfrm flipH="false" flipV="false" rot="0">
            <a:off x="-99556" y="3551293"/>
            <a:ext cx="3233057" cy="3233057"/>
          </a:xfrm>
          <a:custGeom>
            <a:avLst/>
            <a:gdLst/>
            <a:ahLst/>
            <a:cxnLst/>
            <a:rect r="r" b="b" t="t" l="l"/>
            <a:pathLst>
              <a:path h="3233057" w="3233057">
                <a:moveTo>
                  <a:pt x="0" y="0"/>
                </a:moveTo>
                <a:lnTo>
                  <a:pt x="3233057" y="0"/>
                </a:lnTo>
                <a:lnTo>
                  <a:pt x="3233057" y="3233057"/>
                </a:lnTo>
                <a:lnTo>
                  <a:pt x="0" y="32330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6074520" y="73650"/>
            <a:ext cx="3233057" cy="3233057"/>
          </a:xfrm>
          <a:custGeom>
            <a:avLst/>
            <a:gdLst/>
            <a:ahLst/>
            <a:cxnLst/>
            <a:rect r="r" b="b" t="t" l="l"/>
            <a:pathLst>
              <a:path h="3233057" w="3233057">
                <a:moveTo>
                  <a:pt x="3233057" y="3233057"/>
                </a:moveTo>
                <a:lnTo>
                  <a:pt x="0" y="3233057"/>
                </a:lnTo>
                <a:lnTo>
                  <a:pt x="0" y="0"/>
                </a:lnTo>
                <a:lnTo>
                  <a:pt x="3233057" y="0"/>
                </a:lnTo>
                <a:lnTo>
                  <a:pt x="3233057" y="3233057"/>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646611" y="842554"/>
            <a:ext cx="7850777" cy="5172891"/>
            <a:chOff x="0" y="0"/>
            <a:chExt cx="3289514" cy="2167467"/>
          </a:xfrm>
        </p:grpSpPr>
        <p:sp>
          <p:nvSpPr>
            <p:cNvPr name="Freeform 5" id="5"/>
            <p:cNvSpPr/>
            <p:nvPr/>
          </p:nvSpPr>
          <p:spPr>
            <a:xfrm flipH="false" flipV="false" rot="0">
              <a:off x="0" y="0"/>
              <a:ext cx="3289514" cy="2167467"/>
            </a:xfrm>
            <a:custGeom>
              <a:avLst/>
              <a:gdLst/>
              <a:ahLst/>
              <a:cxnLst/>
              <a:rect r="r" b="b" t="t" l="l"/>
              <a:pathLst>
                <a:path h="2167467" w="3289514">
                  <a:moveTo>
                    <a:pt x="0" y="0"/>
                  </a:moveTo>
                  <a:lnTo>
                    <a:pt x="3289514" y="0"/>
                  </a:lnTo>
                  <a:lnTo>
                    <a:pt x="3289514" y="2167467"/>
                  </a:lnTo>
                  <a:lnTo>
                    <a:pt x="0" y="2167467"/>
                  </a:lnTo>
                  <a:close/>
                </a:path>
              </a:pathLst>
            </a:custGeom>
            <a:solidFill>
              <a:srgbClr val="FFFFFF"/>
            </a:solidFill>
          </p:spPr>
        </p:sp>
        <p:sp>
          <p:nvSpPr>
            <p:cNvPr name="TextBox 6" id="6"/>
            <p:cNvSpPr txBox="true"/>
            <p:nvPr/>
          </p:nvSpPr>
          <p:spPr>
            <a:xfrm>
              <a:off x="0" y="-19050"/>
              <a:ext cx="3289514" cy="2186517"/>
            </a:xfrm>
            <a:prstGeom prst="rect">
              <a:avLst/>
            </a:prstGeom>
          </p:spPr>
          <p:txBody>
            <a:bodyPr anchor="ctr" rtlCol="false" tIns="30722" lIns="30722" bIns="30722" rIns="30722"/>
            <a:lstStyle/>
            <a:p>
              <a:pPr algn="ctr">
                <a:lnSpc>
                  <a:spcPts val="1693"/>
                </a:lnSpc>
                <a:spcBef>
                  <a:spcPct val="0"/>
                </a:spcBef>
              </a:pPr>
            </a:p>
          </p:txBody>
        </p:sp>
      </p:grpSp>
      <p:sp>
        <p:nvSpPr>
          <p:cNvPr name="Freeform 7" id="7"/>
          <p:cNvSpPr/>
          <p:nvPr/>
        </p:nvSpPr>
        <p:spPr>
          <a:xfrm flipH="false" flipV="true" rot="0">
            <a:off x="-374715" y="195943"/>
            <a:ext cx="2586446" cy="2586446"/>
          </a:xfrm>
          <a:custGeom>
            <a:avLst/>
            <a:gdLst/>
            <a:ahLst/>
            <a:cxnLst/>
            <a:rect r="r" b="b" t="t" l="l"/>
            <a:pathLst>
              <a:path h="2586446" w="2586446">
                <a:moveTo>
                  <a:pt x="0" y="2586446"/>
                </a:moveTo>
                <a:lnTo>
                  <a:pt x="2586446" y="2586446"/>
                </a:lnTo>
                <a:lnTo>
                  <a:pt x="2586446" y="0"/>
                </a:lnTo>
                <a:lnTo>
                  <a:pt x="0" y="0"/>
                </a:lnTo>
                <a:lnTo>
                  <a:pt x="0" y="2586446"/>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true" flipV="false" rot="0">
            <a:off x="6721131" y="4197904"/>
            <a:ext cx="2586446" cy="2586446"/>
          </a:xfrm>
          <a:custGeom>
            <a:avLst/>
            <a:gdLst/>
            <a:ahLst/>
            <a:cxnLst/>
            <a:rect r="r" b="b" t="t" l="l"/>
            <a:pathLst>
              <a:path h="2586446" w="2586446">
                <a:moveTo>
                  <a:pt x="2586446" y="0"/>
                </a:moveTo>
                <a:lnTo>
                  <a:pt x="0" y="0"/>
                </a:lnTo>
                <a:lnTo>
                  <a:pt x="0" y="2586446"/>
                </a:lnTo>
                <a:lnTo>
                  <a:pt x="2586446" y="2586446"/>
                </a:lnTo>
                <a:lnTo>
                  <a:pt x="2586446"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9" id="9"/>
          <p:cNvSpPr txBox="true"/>
          <p:nvPr/>
        </p:nvSpPr>
        <p:spPr>
          <a:xfrm rot="0">
            <a:off x="918508" y="2893060"/>
            <a:ext cx="8225492" cy="995680"/>
          </a:xfrm>
          <a:prstGeom prst="rect">
            <a:avLst/>
          </a:prstGeom>
        </p:spPr>
        <p:txBody>
          <a:bodyPr anchor="t" rtlCol="false" tIns="0" lIns="0" bIns="0" rIns="0">
            <a:spAutoFit/>
          </a:bodyPr>
          <a:lstStyle/>
          <a:p>
            <a:pPr algn="l">
              <a:lnSpc>
                <a:spcPts val="3919"/>
              </a:lnSpc>
            </a:pPr>
            <a:r>
              <a:rPr lang="en-US" sz="2799" u="sng">
                <a:solidFill>
                  <a:srgbClr val="000000"/>
                </a:solidFill>
                <a:latin typeface="Arimo"/>
                <a:ea typeface="Arimo"/>
                <a:cs typeface="Arimo"/>
                <a:sym typeface="Arimo"/>
              </a:rPr>
              <a:t>https://youtu.be/dZFQD3GGBPg?si=62QAQW-elOSaBPiD</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FE3D4"/>
        </a:solidFill>
      </p:bgPr>
    </p:bg>
    <p:spTree>
      <p:nvGrpSpPr>
        <p:cNvPr id="1" name=""/>
        <p:cNvGrpSpPr/>
        <p:nvPr/>
      </p:nvGrpSpPr>
      <p:grpSpPr>
        <a:xfrm>
          <a:off x="0" y="0"/>
          <a:ext cx="0" cy="0"/>
          <a:chOff x="0" y="0"/>
          <a:chExt cx="0" cy="0"/>
        </a:xfrm>
      </p:grpSpPr>
      <p:sp>
        <p:nvSpPr>
          <p:cNvPr name="Freeform 2" id="2"/>
          <p:cNvSpPr/>
          <p:nvPr/>
        </p:nvSpPr>
        <p:spPr>
          <a:xfrm flipH="false" flipV="false" rot="0">
            <a:off x="-682143" y="4580977"/>
            <a:ext cx="2868937" cy="2868937"/>
          </a:xfrm>
          <a:custGeom>
            <a:avLst/>
            <a:gdLst/>
            <a:ahLst/>
            <a:cxnLst/>
            <a:rect r="r" b="b" t="t" l="l"/>
            <a:pathLst>
              <a:path h="2868937" w="2868937">
                <a:moveTo>
                  <a:pt x="0" y="0"/>
                </a:moveTo>
                <a:lnTo>
                  <a:pt x="2868937" y="0"/>
                </a:lnTo>
                <a:lnTo>
                  <a:pt x="2868937" y="2868937"/>
                </a:lnTo>
                <a:lnTo>
                  <a:pt x="0" y="28689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7062920" y="-533503"/>
            <a:ext cx="2868937" cy="2868937"/>
          </a:xfrm>
          <a:custGeom>
            <a:avLst/>
            <a:gdLst/>
            <a:ahLst/>
            <a:cxnLst/>
            <a:rect r="r" b="b" t="t" l="l"/>
            <a:pathLst>
              <a:path h="2868937" w="2868937">
                <a:moveTo>
                  <a:pt x="0" y="0"/>
                </a:moveTo>
                <a:lnTo>
                  <a:pt x="2868937" y="0"/>
                </a:lnTo>
                <a:lnTo>
                  <a:pt x="2868937" y="2868937"/>
                </a:lnTo>
                <a:lnTo>
                  <a:pt x="0" y="28689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646611" y="842554"/>
            <a:ext cx="7850777" cy="5172891"/>
            <a:chOff x="0" y="0"/>
            <a:chExt cx="3289514" cy="2167467"/>
          </a:xfrm>
        </p:grpSpPr>
        <p:sp>
          <p:nvSpPr>
            <p:cNvPr name="Freeform 5" id="5"/>
            <p:cNvSpPr/>
            <p:nvPr/>
          </p:nvSpPr>
          <p:spPr>
            <a:xfrm flipH="false" flipV="false" rot="0">
              <a:off x="0" y="0"/>
              <a:ext cx="3289514" cy="2167467"/>
            </a:xfrm>
            <a:custGeom>
              <a:avLst/>
              <a:gdLst/>
              <a:ahLst/>
              <a:cxnLst/>
              <a:rect r="r" b="b" t="t" l="l"/>
              <a:pathLst>
                <a:path h="2167467" w="3289514">
                  <a:moveTo>
                    <a:pt x="0" y="0"/>
                  </a:moveTo>
                  <a:lnTo>
                    <a:pt x="3289514" y="0"/>
                  </a:lnTo>
                  <a:lnTo>
                    <a:pt x="3289514" y="2167467"/>
                  </a:lnTo>
                  <a:lnTo>
                    <a:pt x="0" y="2167467"/>
                  </a:lnTo>
                  <a:close/>
                </a:path>
              </a:pathLst>
            </a:custGeom>
            <a:solidFill>
              <a:srgbClr val="FFFFFF"/>
            </a:solidFill>
          </p:spPr>
        </p:sp>
        <p:sp>
          <p:nvSpPr>
            <p:cNvPr name="TextBox 6" id="6"/>
            <p:cNvSpPr txBox="true"/>
            <p:nvPr/>
          </p:nvSpPr>
          <p:spPr>
            <a:xfrm>
              <a:off x="0" y="-19050"/>
              <a:ext cx="3289514" cy="2186517"/>
            </a:xfrm>
            <a:prstGeom prst="rect">
              <a:avLst/>
            </a:prstGeom>
          </p:spPr>
          <p:txBody>
            <a:bodyPr anchor="ctr" rtlCol="false" tIns="30722" lIns="30722" bIns="30722" rIns="30722"/>
            <a:lstStyle/>
            <a:p>
              <a:pPr algn="ctr">
                <a:lnSpc>
                  <a:spcPts val="1693"/>
                </a:lnSpc>
                <a:spcBef>
                  <a:spcPct val="0"/>
                </a:spcBef>
              </a:pPr>
            </a:p>
          </p:txBody>
        </p:sp>
      </p:grpSp>
      <p:sp>
        <p:nvSpPr>
          <p:cNvPr name="Freeform 7" id="7"/>
          <p:cNvSpPr/>
          <p:nvPr/>
        </p:nvSpPr>
        <p:spPr>
          <a:xfrm flipH="false" flipV="false" rot="0">
            <a:off x="7567235" y="4856141"/>
            <a:ext cx="1225035" cy="1293223"/>
          </a:xfrm>
          <a:custGeom>
            <a:avLst/>
            <a:gdLst/>
            <a:ahLst/>
            <a:cxnLst/>
            <a:rect r="r" b="b" t="t" l="l"/>
            <a:pathLst>
              <a:path h="1293223" w="1225035">
                <a:moveTo>
                  <a:pt x="0" y="0"/>
                </a:moveTo>
                <a:lnTo>
                  <a:pt x="1225034" y="0"/>
                </a:lnTo>
                <a:lnTo>
                  <a:pt x="1225034" y="1293223"/>
                </a:lnTo>
                <a:lnTo>
                  <a:pt x="0" y="129322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755047">
            <a:off x="8158162" y="3700394"/>
            <a:ext cx="678453" cy="673519"/>
          </a:xfrm>
          <a:custGeom>
            <a:avLst/>
            <a:gdLst/>
            <a:ahLst/>
            <a:cxnLst/>
            <a:rect r="r" b="b" t="t" l="l"/>
            <a:pathLst>
              <a:path h="673519" w="678453">
                <a:moveTo>
                  <a:pt x="0" y="0"/>
                </a:moveTo>
                <a:lnTo>
                  <a:pt x="678453" y="0"/>
                </a:lnTo>
                <a:lnTo>
                  <a:pt x="678453" y="673519"/>
                </a:lnTo>
                <a:lnTo>
                  <a:pt x="0" y="67351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9" id="9"/>
          <p:cNvSpPr/>
          <p:nvPr/>
        </p:nvSpPr>
        <p:spPr>
          <a:xfrm flipH="false" flipV="false" rot="1218783">
            <a:off x="7556482" y="369068"/>
            <a:ext cx="1246540" cy="1390663"/>
          </a:xfrm>
          <a:custGeom>
            <a:avLst/>
            <a:gdLst/>
            <a:ahLst/>
            <a:cxnLst/>
            <a:rect r="r" b="b" t="t" l="l"/>
            <a:pathLst>
              <a:path h="1390663" w="1246540">
                <a:moveTo>
                  <a:pt x="0" y="0"/>
                </a:moveTo>
                <a:lnTo>
                  <a:pt x="1246540" y="0"/>
                </a:lnTo>
                <a:lnTo>
                  <a:pt x="1246540" y="1390663"/>
                </a:lnTo>
                <a:lnTo>
                  <a:pt x="0" y="139066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0" id="10"/>
          <p:cNvSpPr/>
          <p:nvPr/>
        </p:nvSpPr>
        <p:spPr>
          <a:xfrm flipH="false" flipV="false" rot="0">
            <a:off x="317211" y="5181211"/>
            <a:ext cx="1268208" cy="1109105"/>
          </a:xfrm>
          <a:custGeom>
            <a:avLst/>
            <a:gdLst/>
            <a:ahLst/>
            <a:cxnLst/>
            <a:rect r="r" b="b" t="t" l="l"/>
            <a:pathLst>
              <a:path h="1109105" w="1268208">
                <a:moveTo>
                  <a:pt x="0" y="0"/>
                </a:moveTo>
                <a:lnTo>
                  <a:pt x="1268208" y="0"/>
                </a:lnTo>
                <a:lnTo>
                  <a:pt x="1268208" y="1109105"/>
                </a:lnTo>
                <a:lnTo>
                  <a:pt x="0" y="1109105"/>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1" id="11"/>
          <p:cNvSpPr/>
          <p:nvPr/>
        </p:nvSpPr>
        <p:spPr>
          <a:xfrm flipH="false" flipV="false" rot="0">
            <a:off x="646611" y="453912"/>
            <a:ext cx="609407" cy="988714"/>
          </a:xfrm>
          <a:custGeom>
            <a:avLst/>
            <a:gdLst/>
            <a:ahLst/>
            <a:cxnLst/>
            <a:rect r="r" b="b" t="t" l="l"/>
            <a:pathLst>
              <a:path h="988714" w="609407">
                <a:moveTo>
                  <a:pt x="0" y="0"/>
                </a:moveTo>
                <a:lnTo>
                  <a:pt x="609408" y="0"/>
                </a:lnTo>
                <a:lnTo>
                  <a:pt x="609408" y="988713"/>
                </a:lnTo>
                <a:lnTo>
                  <a:pt x="0" y="988713"/>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Freeform 12" id="12"/>
          <p:cNvSpPr/>
          <p:nvPr/>
        </p:nvSpPr>
        <p:spPr>
          <a:xfrm flipH="false" flipV="false" rot="0">
            <a:off x="5402243" y="-49796"/>
            <a:ext cx="1951617" cy="1114196"/>
          </a:xfrm>
          <a:custGeom>
            <a:avLst/>
            <a:gdLst/>
            <a:ahLst/>
            <a:cxnLst/>
            <a:rect r="r" b="b" t="t" l="l"/>
            <a:pathLst>
              <a:path h="1114196" w="1951617">
                <a:moveTo>
                  <a:pt x="0" y="0"/>
                </a:moveTo>
                <a:lnTo>
                  <a:pt x="1951616" y="0"/>
                </a:lnTo>
                <a:lnTo>
                  <a:pt x="1951616" y="1114196"/>
                </a:lnTo>
                <a:lnTo>
                  <a:pt x="0" y="1114196"/>
                </a:lnTo>
                <a:lnTo>
                  <a:pt x="0" y="0"/>
                </a:lnTo>
                <a:close/>
              </a:path>
            </a:pathLst>
          </a:custGeom>
          <a:blipFill>
            <a:blip r:embed="rId15">
              <a:extLst>
                <a:ext uri="{96DAC541-7B7A-43D3-8B79-37D633B846F1}">
                  <asvg:svgBlip xmlns:asvg="http://schemas.microsoft.com/office/drawing/2016/SVG/main" r:embed="rId16"/>
                </a:ext>
              </a:extLst>
            </a:blip>
            <a:stretch>
              <a:fillRect l="0" t="0" r="0" b="0"/>
            </a:stretch>
          </a:blipFill>
        </p:spPr>
      </p:sp>
      <p:sp>
        <p:nvSpPr>
          <p:cNvPr name="Freeform 13" id="13"/>
          <p:cNvSpPr/>
          <p:nvPr/>
        </p:nvSpPr>
        <p:spPr>
          <a:xfrm flipH="true" flipV="true" rot="0">
            <a:off x="2186794" y="5592266"/>
            <a:ext cx="1951617" cy="1114196"/>
          </a:xfrm>
          <a:custGeom>
            <a:avLst/>
            <a:gdLst/>
            <a:ahLst/>
            <a:cxnLst/>
            <a:rect r="r" b="b" t="t" l="l"/>
            <a:pathLst>
              <a:path h="1114196" w="1951617">
                <a:moveTo>
                  <a:pt x="1951617" y="1114196"/>
                </a:moveTo>
                <a:lnTo>
                  <a:pt x="0" y="1114196"/>
                </a:lnTo>
                <a:lnTo>
                  <a:pt x="0" y="0"/>
                </a:lnTo>
                <a:lnTo>
                  <a:pt x="1951617" y="0"/>
                </a:lnTo>
                <a:lnTo>
                  <a:pt x="1951617" y="1114196"/>
                </a:lnTo>
                <a:close/>
              </a:path>
            </a:pathLst>
          </a:custGeom>
          <a:blipFill>
            <a:blip r:embed="rId15">
              <a:extLst>
                <a:ext uri="{96DAC541-7B7A-43D3-8B79-37D633B846F1}">
                  <asvg:svgBlip xmlns:asvg="http://schemas.microsoft.com/office/drawing/2016/SVG/main" r:embed="rId16"/>
                </a:ext>
              </a:extLst>
            </a:blip>
            <a:stretch>
              <a:fillRect l="0" t="0" r="0" b="0"/>
            </a:stretch>
          </a:blipFill>
        </p:spPr>
      </p:sp>
      <p:sp>
        <p:nvSpPr>
          <p:cNvPr name="TextBox 14" id="14"/>
          <p:cNvSpPr txBox="true"/>
          <p:nvPr/>
        </p:nvSpPr>
        <p:spPr>
          <a:xfrm rot="0">
            <a:off x="797160" y="1168751"/>
            <a:ext cx="7700229" cy="4666198"/>
          </a:xfrm>
          <a:prstGeom prst="rect">
            <a:avLst/>
          </a:prstGeom>
        </p:spPr>
        <p:txBody>
          <a:bodyPr anchor="t" rtlCol="false" tIns="0" lIns="0" bIns="0" rIns="0">
            <a:spAutoFit/>
          </a:bodyPr>
          <a:lstStyle/>
          <a:p>
            <a:pPr algn="l">
              <a:lnSpc>
                <a:spcPts val="2683"/>
              </a:lnSpc>
              <a:spcBef>
                <a:spcPct val="0"/>
              </a:spcBef>
            </a:pPr>
            <a:r>
              <a:rPr lang="en-US" sz="1916">
                <a:solidFill>
                  <a:srgbClr val="AF4C0F"/>
                </a:solidFill>
                <a:latin typeface="Arial"/>
                <a:ea typeface="Arial"/>
                <a:cs typeface="Arial"/>
                <a:sym typeface="Arial"/>
              </a:rPr>
              <a:t>1. Hacker</a:t>
            </a:r>
          </a:p>
          <a:p>
            <a:pPr algn="l">
              <a:lnSpc>
                <a:spcPts val="2683"/>
              </a:lnSpc>
              <a:spcBef>
                <a:spcPct val="0"/>
              </a:spcBef>
            </a:pPr>
            <a:r>
              <a:rPr lang="en-US" sz="1916">
                <a:solidFill>
                  <a:srgbClr val="AF4C0F"/>
                </a:solidFill>
                <a:latin typeface="Arial"/>
                <a:ea typeface="Arial"/>
                <a:cs typeface="Arial"/>
                <a:sym typeface="Arial"/>
              </a:rPr>
              <a:t>A person who uses their technical skills to gain unauthorized access to computer systems, sometimes to find security weaknesses.</a:t>
            </a:r>
          </a:p>
          <a:p>
            <a:pPr algn="l">
              <a:lnSpc>
                <a:spcPts val="2683"/>
              </a:lnSpc>
              <a:spcBef>
                <a:spcPct val="0"/>
              </a:spcBef>
            </a:pPr>
          </a:p>
          <a:p>
            <a:pPr algn="l">
              <a:lnSpc>
                <a:spcPts val="2683"/>
              </a:lnSpc>
              <a:spcBef>
                <a:spcPct val="0"/>
              </a:spcBef>
            </a:pPr>
            <a:r>
              <a:rPr lang="en-US" sz="1916">
                <a:solidFill>
                  <a:srgbClr val="AF4C0F"/>
                </a:solidFill>
                <a:latin typeface="Arial"/>
                <a:ea typeface="Arial"/>
                <a:cs typeface="Arial"/>
                <a:sym typeface="Arial"/>
              </a:rPr>
              <a:t>2. Cracker</a:t>
            </a:r>
          </a:p>
          <a:p>
            <a:pPr algn="l">
              <a:lnSpc>
                <a:spcPts val="2683"/>
              </a:lnSpc>
              <a:spcBef>
                <a:spcPct val="0"/>
              </a:spcBef>
            </a:pPr>
            <a:r>
              <a:rPr lang="en-US" sz="1916">
                <a:solidFill>
                  <a:srgbClr val="AF4C0F"/>
                </a:solidFill>
                <a:latin typeface="Arial"/>
                <a:ea typeface="Arial"/>
                <a:cs typeface="Arial"/>
                <a:sym typeface="Arial"/>
              </a:rPr>
              <a:t>A person who breaks into computer systems or software with malicious intent, such as stealing data, bypassing software protection, or damaging systems.</a:t>
            </a:r>
          </a:p>
          <a:p>
            <a:pPr algn="l">
              <a:lnSpc>
                <a:spcPts val="2683"/>
              </a:lnSpc>
              <a:spcBef>
                <a:spcPct val="0"/>
              </a:spcBef>
            </a:pPr>
          </a:p>
          <a:p>
            <a:pPr algn="l">
              <a:lnSpc>
                <a:spcPts val="2683"/>
              </a:lnSpc>
              <a:spcBef>
                <a:spcPct val="0"/>
              </a:spcBef>
            </a:pPr>
            <a:r>
              <a:rPr lang="en-US" sz="1916">
                <a:solidFill>
                  <a:srgbClr val="AF4C0F"/>
                </a:solidFill>
                <a:latin typeface="Arial"/>
                <a:ea typeface="Arial"/>
                <a:cs typeface="Arial"/>
                <a:sym typeface="Arial"/>
              </a:rPr>
              <a:t>3. Script Kiddie</a:t>
            </a:r>
          </a:p>
          <a:p>
            <a:pPr algn="l">
              <a:lnSpc>
                <a:spcPts val="2683"/>
              </a:lnSpc>
              <a:spcBef>
                <a:spcPct val="0"/>
              </a:spcBef>
            </a:pPr>
            <a:r>
              <a:rPr lang="en-US" sz="1916">
                <a:solidFill>
                  <a:srgbClr val="AF4C0F"/>
                </a:solidFill>
                <a:latin typeface="Arial"/>
                <a:ea typeface="Arial"/>
                <a:cs typeface="Arial"/>
                <a:sym typeface="Arial"/>
              </a:rPr>
              <a:t>An inexperienced person who uses pre-made hacking tools or scripts to attack systems, without really understanding how they work.</a:t>
            </a:r>
          </a:p>
          <a:p>
            <a:pPr algn="l">
              <a:lnSpc>
                <a:spcPts val="2683"/>
              </a:lnSpc>
              <a:spcBef>
                <a:spcPct val="0"/>
              </a:spcBef>
            </a:pPr>
          </a:p>
          <a:p>
            <a:pPr algn="l">
              <a:lnSpc>
                <a:spcPts val="2683"/>
              </a:lnSpc>
              <a:spcBef>
                <a:spcPct val="0"/>
              </a:spcBef>
            </a:pPr>
          </a:p>
        </p:txBody>
      </p:sp>
    </p:spTree>
  </p:cSld>
  <p:clrMapOvr>
    <a:masterClrMapping/>
  </p:clrMapOvr>
</p:sld>
</file>

<file path=ppt/slides/slide90.xml><?xml version="1.0" encoding="utf-8"?>
<p:sld xmlns:p="http://schemas.openxmlformats.org/presentationml/2006/main" xmlns:a="http://schemas.openxmlformats.org/drawingml/2006/main" xmlns:r="http://schemas.openxmlformats.org/officeDocument/2006/relationships">
  <p:cSld>
    <p:bg>
      <p:bgPr>
        <a:solidFill>
          <a:srgbClr val="FEFAEC"/>
        </a:solidFill>
      </p:bgPr>
    </p:bg>
    <p:spTree>
      <p:nvGrpSpPr>
        <p:cNvPr id="1" name=""/>
        <p:cNvGrpSpPr/>
        <p:nvPr/>
      </p:nvGrpSpPr>
      <p:grpSpPr>
        <a:xfrm>
          <a:off x="0" y="0"/>
          <a:ext cx="0" cy="0"/>
          <a:chOff x="0" y="0"/>
          <a:chExt cx="0" cy="0"/>
        </a:xfrm>
      </p:grpSpPr>
      <p:sp>
        <p:nvSpPr>
          <p:cNvPr name="Freeform 2" id="2"/>
          <p:cNvSpPr/>
          <p:nvPr/>
        </p:nvSpPr>
        <p:spPr>
          <a:xfrm flipH="false" flipV="false" rot="0">
            <a:off x="-172531" y="3875"/>
            <a:ext cx="3498593" cy="2586446"/>
          </a:xfrm>
          <a:custGeom>
            <a:avLst/>
            <a:gdLst/>
            <a:ahLst/>
            <a:cxnLst/>
            <a:rect r="r" b="b" t="t" l="l"/>
            <a:pathLst>
              <a:path h="2586446" w="3498593">
                <a:moveTo>
                  <a:pt x="0" y="0"/>
                </a:moveTo>
                <a:lnTo>
                  <a:pt x="3498593" y="0"/>
                </a:lnTo>
                <a:lnTo>
                  <a:pt x="3498593" y="2586446"/>
                </a:lnTo>
                <a:lnTo>
                  <a:pt x="0" y="258644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true" flipV="true" rot="0">
            <a:off x="5879746" y="4271750"/>
            <a:ext cx="3498593" cy="2586446"/>
          </a:xfrm>
          <a:custGeom>
            <a:avLst/>
            <a:gdLst/>
            <a:ahLst/>
            <a:cxnLst/>
            <a:rect r="r" b="b" t="t" l="l"/>
            <a:pathLst>
              <a:path h="2586446" w="3498593">
                <a:moveTo>
                  <a:pt x="3498594" y="2586446"/>
                </a:moveTo>
                <a:lnTo>
                  <a:pt x="0" y="2586446"/>
                </a:lnTo>
                <a:lnTo>
                  <a:pt x="0" y="0"/>
                </a:lnTo>
                <a:lnTo>
                  <a:pt x="3498594" y="0"/>
                </a:lnTo>
                <a:lnTo>
                  <a:pt x="3498594" y="2586446"/>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2401731">
            <a:off x="-21174" y="3946002"/>
            <a:ext cx="771762" cy="1293223"/>
          </a:xfrm>
          <a:custGeom>
            <a:avLst/>
            <a:gdLst/>
            <a:ahLst/>
            <a:cxnLst/>
            <a:rect r="r" b="b" t="t" l="l"/>
            <a:pathLst>
              <a:path h="1293223" w="771762">
                <a:moveTo>
                  <a:pt x="0" y="0"/>
                </a:moveTo>
                <a:lnTo>
                  <a:pt x="771762" y="0"/>
                </a:lnTo>
                <a:lnTo>
                  <a:pt x="771762" y="1293223"/>
                </a:lnTo>
                <a:lnTo>
                  <a:pt x="0" y="129322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2401731">
            <a:off x="8281099" y="1730075"/>
            <a:ext cx="771762" cy="1293223"/>
          </a:xfrm>
          <a:custGeom>
            <a:avLst/>
            <a:gdLst/>
            <a:ahLst/>
            <a:cxnLst/>
            <a:rect r="r" b="b" t="t" l="l"/>
            <a:pathLst>
              <a:path h="1293223" w="771762">
                <a:moveTo>
                  <a:pt x="0" y="0"/>
                </a:moveTo>
                <a:lnTo>
                  <a:pt x="771762" y="0"/>
                </a:lnTo>
                <a:lnTo>
                  <a:pt x="771762" y="1293223"/>
                </a:lnTo>
                <a:lnTo>
                  <a:pt x="0" y="129322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4981796" y="-1251781"/>
            <a:ext cx="2387070" cy="2586446"/>
          </a:xfrm>
          <a:custGeom>
            <a:avLst/>
            <a:gdLst/>
            <a:ahLst/>
            <a:cxnLst/>
            <a:rect r="r" b="b" t="t" l="l"/>
            <a:pathLst>
              <a:path h="2586446" w="2387070">
                <a:moveTo>
                  <a:pt x="0" y="0"/>
                </a:moveTo>
                <a:lnTo>
                  <a:pt x="2387071" y="0"/>
                </a:lnTo>
                <a:lnTo>
                  <a:pt x="2387071" y="2586446"/>
                </a:lnTo>
                <a:lnTo>
                  <a:pt x="0" y="258644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2184930" y="4821661"/>
            <a:ext cx="2387070" cy="2586446"/>
          </a:xfrm>
          <a:custGeom>
            <a:avLst/>
            <a:gdLst/>
            <a:ahLst/>
            <a:cxnLst/>
            <a:rect r="r" b="b" t="t" l="l"/>
            <a:pathLst>
              <a:path h="2586446" w="2387070">
                <a:moveTo>
                  <a:pt x="0" y="0"/>
                </a:moveTo>
                <a:lnTo>
                  <a:pt x="2387070" y="0"/>
                </a:lnTo>
                <a:lnTo>
                  <a:pt x="2387070" y="2586446"/>
                </a:lnTo>
                <a:lnTo>
                  <a:pt x="0" y="258644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8" id="8"/>
          <p:cNvSpPr/>
          <p:nvPr/>
        </p:nvSpPr>
        <p:spPr>
          <a:xfrm flipH="false" flipV="false" rot="0">
            <a:off x="-172531" y="5564973"/>
            <a:ext cx="1599311" cy="1602224"/>
          </a:xfrm>
          <a:custGeom>
            <a:avLst/>
            <a:gdLst/>
            <a:ahLst/>
            <a:cxnLst/>
            <a:rect r="r" b="b" t="t" l="l"/>
            <a:pathLst>
              <a:path h="1602224" w="1599311">
                <a:moveTo>
                  <a:pt x="0" y="0"/>
                </a:moveTo>
                <a:lnTo>
                  <a:pt x="1599311" y="0"/>
                </a:lnTo>
                <a:lnTo>
                  <a:pt x="1599311" y="1602224"/>
                </a:lnTo>
                <a:lnTo>
                  <a:pt x="0" y="1602224"/>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9" id="9"/>
          <p:cNvSpPr/>
          <p:nvPr/>
        </p:nvSpPr>
        <p:spPr>
          <a:xfrm flipH="true" flipV="true" rot="0">
            <a:off x="7779029" y="41442"/>
            <a:ext cx="1599311" cy="1602224"/>
          </a:xfrm>
          <a:custGeom>
            <a:avLst/>
            <a:gdLst/>
            <a:ahLst/>
            <a:cxnLst/>
            <a:rect r="r" b="b" t="t" l="l"/>
            <a:pathLst>
              <a:path h="1602224" w="1599311">
                <a:moveTo>
                  <a:pt x="1599311" y="1602224"/>
                </a:moveTo>
                <a:lnTo>
                  <a:pt x="0" y="1602224"/>
                </a:lnTo>
                <a:lnTo>
                  <a:pt x="0" y="0"/>
                </a:lnTo>
                <a:lnTo>
                  <a:pt x="1599311" y="0"/>
                </a:lnTo>
                <a:lnTo>
                  <a:pt x="1599311" y="1602224"/>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10" id="10"/>
          <p:cNvSpPr txBox="true"/>
          <p:nvPr/>
        </p:nvSpPr>
        <p:spPr>
          <a:xfrm rot="0">
            <a:off x="238510" y="1483280"/>
            <a:ext cx="8666980" cy="5189855"/>
          </a:xfrm>
          <a:prstGeom prst="rect">
            <a:avLst/>
          </a:prstGeom>
        </p:spPr>
        <p:txBody>
          <a:bodyPr anchor="t" rtlCol="false" tIns="0" lIns="0" bIns="0" rIns="0">
            <a:spAutoFit/>
          </a:bodyPr>
          <a:lstStyle/>
          <a:p>
            <a:pPr algn="l">
              <a:lnSpc>
                <a:spcPts val="3219"/>
              </a:lnSpc>
            </a:pPr>
            <a:r>
              <a:rPr lang="en-US" sz="2299">
                <a:solidFill>
                  <a:srgbClr val="000000"/>
                </a:solidFill>
                <a:latin typeface="Noto Sans T Chinese"/>
                <a:ea typeface="Noto Sans T Chinese"/>
                <a:cs typeface="Noto Sans T Chinese"/>
                <a:sym typeface="Noto Sans T Chinese"/>
              </a:rPr>
              <a:t>Can you tell the difference between Password and Passphrase?</a:t>
            </a:r>
          </a:p>
          <a:p>
            <a:pPr algn="ctr">
              <a:lnSpc>
                <a:spcPts val="3219"/>
              </a:lnSpc>
            </a:pPr>
          </a:p>
          <a:p>
            <a:pPr algn="l">
              <a:lnSpc>
                <a:spcPts val="3219"/>
              </a:lnSpc>
            </a:pPr>
            <a:r>
              <a:rPr lang="en-US" sz="2299">
                <a:solidFill>
                  <a:srgbClr val="000000"/>
                </a:solidFill>
                <a:latin typeface="Noto Sans T Chinese"/>
                <a:ea typeface="Noto Sans T Chinese"/>
                <a:cs typeface="Noto Sans T Chinese"/>
                <a:sym typeface="Noto Sans T Chinese"/>
              </a:rPr>
              <a:t>Please explain what Cyberextortionist is?</a:t>
            </a:r>
          </a:p>
          <a:p>
            <a:pPr algn="ctr">
              <a:lnSpc>
                <a:spcPts val="3219"/>
              </a:lnSpc>
            </a:pPr>
          </a:p>
          <a:p>
            <a:pPr algn="l">
              <a:lnSpc>
                <a:spcPts val="3219"/>
              </a:lnSpc>
            </a:pPr>
            <a:r>
              <a:rPr lang="en-US" sz="2299">
                <a:solidFill>
                  <a:srgbClr val="000000"/>
                </a:solidFill>
                <a:latin typeface="Noto Sans T Chinese"/>
                <a:ea typeface="Noto Sans T Chinese"/>
                <a:cs typeface="Noto Sans T Chinese"/>
                <a:sym typeface="Noto Sans T Chinese"/>
              </a:rPr>
              <a:t>Please explain what Activation Process is?</a:t>
            </a:r>
          </a:p>
          <a:p>
            <a:pPr algn="ctr">
              <a:lnSpc>
                <a:spcPts val="3219"/>
              </a:lnSpc>
            </a:pPr>
          </a:p>
          <a:p>
            <a:pPr algn="ctr">
              <a:lnSpc>
                <a:spcPts val="3219"/>
              </a:lnSpc>
            </a:pPr>
            <a:r>
              <a:rPr lang="en-US" sz="2299">
                <a:solidFill>
                  <a:srgbClr val="000000"/>
                </a:solidFill>
                <a:latin typeface="Noto Sans T Chinese"/>
                <a:ea typeface="Noto Sans T Chinese"/>
                <a:cs typeface="Noto Sans T Chinese"/>
                <a:sym typeface="Noto Sans T Chinese"/>
              </a:rPr>
              <a:t>Can you tell the difference between Hardware Theft and Hardware vandalism?</a:t>
            </a:r>
          </a:p>
          <a:p>
            <a:pPr algn="ctr">
              <a:lnSpc>
                <a:spcPts val="3219"/>
              </a:lnSpc>
            </a:pPr>
          </a:p>
          <a:p>
            <a:pPr algn="l">
              <a:lnSpc>
                <a:spcPts val="3219"/>
              </a:lnSpc>
            </a:pPr>
            <a:r>
              <a:rPr lang="en-US" sz="2299">
                <a:solidFill>
                  <a:srgbClr val="000000"/>
                </a:solidFill>
                <a:latin typeface="Noto Sans T Chinese"/>
                <a:ea typeface="Noto Sans T Chinese"/>
                <a:cs typeface="Noto Sans T Chinese"/>
                <a:sym typeface="Noto Sans T Chinese"/>
              </a:rPr>
              <a:t>Websites use cookies for what? Give me 2 purposes.</a:t>
            </a:r>
          </a:p>
          <a:p>
            <a:pPr algn="ctr">
              <a:lnSpc>
                <a:spcPts val="3219"/>
              </a:lnSpc>
            </a:pPr>
          </a:p>
          <a:p>
            <a:pPr algn="ctr">
              <a:lnSpc>
                <a:spcPts val="3219"/>
              </a:lnSpc>
            </a:pPr>
          </a:p>
          <a:p>
            <a:pPr algn="ctr">
              <a:lnSpc>
                <a:spcPts val="3219"/>
              </a:lnSpc>
            </a:pPr>
          </a:p>
        </p:txBody>
      </p:sp>
      <p:sp>
        <p:nvSpPr>
          <p:cNvPr name="TextBox 11" id="11"/>
          <p:cNvSpPr txBox="true"/>
          <p:nvPr/>
        </p:nvSpPr>
        <p:spPr>
          <a:xfrm rot="0">
            <a:off x="2282107" y="554582"/>
            <a:ext cx="4081909" cy="528320"/>
          </a:xfrm>
          <a:prstGeom prst="rect">
            <a:avLst/>
          </a:prstGeom>
        </p:spPr>
        <p:txBody>
          <a:bodyPr anchor="t" rtlCol="false" tIns="0" lIns="0" bIns="0" rIns="0">
            <a:spAutoFit/>
          </a:bodyPr>
          <a:lstStyle/>
          <a:p>
            <a:pPr algn="ctr">
              <a:lnSpc>
                <a:spcPts val="4480"/>
              </a:lnSpc>
            </a:pPr>
            <a:r>
              <a:rPr lang="en-US" sz="3200" b="true">
                <a:solidFill>
                  <a:srgbClr val="000000"/>
                </a:solidFill>
                <a:latin typeface="Noto Sans T Chinese Bold"/>
                <a:ea typeface="Noto Sans T Chinese Bold"/>
                <a:cs typeface="Noto Sans T Chinese Bold"/>
                <a:sym typeface="Noto Sans T Chinese Bold"/>
              </a:rPr>
              <a:t>Deadline:10.13.2025</a:t>
            </a:r>
          </a:p>
        </p:txBody>
      </p:sp>
    </p:spTree>
  </p:cSld>
  <p:clrMapOvr>
    <a:masterClrMapping/>
  </p:clrMapOvr>
</p:sld>
</file>

<file path=ppt/slides/slide91.xml><?xml version="1.0" encoding="utf-8"?>
<p:sld xmlns:p="http://schemas.openxmlformats.org/presentationml/2006/main" xmlns:a="http://schemas.openxmlformats.org/drawingml/2006/main">
  <p:cSld>
    <p:bg>
      <p:bgPr>
        <a:solidFill>
          <a:srgbClr val="475E6F"/>
        </a:solidFill>
      </p:bgPr>
    </p:bg>
    <p:spTree>
      <p:nvGrpSpPr>
        <p:cNvPr id="1" name=""/>
        <p:cNvGrpSpPr/>
        <p:nvPr/>
      </p:nvGrpSpPr>
      <p:grpSpPr>
        <a:xfrm>
          <a:off x="0" y="0"/>
          <a:ext cx="0" cy="0"/>
          <a:chOff x="0" y="0"/>
          <a:chExt cx="0" cy="0"/>
        </a:xfrm>
      </p:grpSpPr>
      <p:grpSp>
        <p:nvGrpSpPr>
          <p:cNvPr name="Group 2" id="2"/>
          <p:cNvGrpSpPr/>
          <p:nvPr/>
        </p:nvGrpSpPr>
        <p:grpSpPr>
          <a:xfrm rot="0">
            <a:off x="215695" y="223069"/>
            <a:ext cx="8712610" cy="6411861"/>
            <a:chOff x="0" y="0"/>
            <a:chExt cx="3442019" cy="2533081"/>
          </a:xfrm>
        </p:grpSpPr>
        <p:sp>
          <p:nvSpPr>
            <p:cNvPr name="Freeform 3" id="3"/>
            <p:cNvSpPr/>
            <p:nvPr/>
          </p:nvSpPr>
          <p:spPr>
            <a:xfrm flipH="false" flipV="false" rot="0">
              <a:off x="0" y="0"/>
              <a:ext cx="3442019" cy="2533081"/>
            </a:xfrm>
            <a:custGeom>
              <a:avLst/>
              <a:gdLst/>
              <a:ahLst/>
              <a:cxnLst/>
              <a:rect r="r" b="b" t="t" l="l"/>
              <a:pathLst>
                <a:path h="2533081" w="3442019">
                  <a:moveTo>
                    <a:pt x="0" y="0"/>
                  </a:moveTo>
                  <a:lnTo>
                    <a:pt x="3442019" y="0"/>
                  </a:lnTo>
                  <a:lnTo>
                    <a:pt x="3442019" y="2533081"/>
                  </a:lnTo>
                  <a:lnTo>
                    <a:pt x="0" y="2533081"/>
                  </a:lnTo>
                  <a:close/>
                </a:path>
              </a:pathLst>
            </a:custGeom>
            <a:solidFill>
              <a:srgbClr val="FFFFFF"/>
            </a:solidFill>
            <a:ln cap="sq">
              <a:noFill/>
              <a:prstDash val="solid"/>
              <a:miter/>
            </a:ln>
          </p:spPr>
        </p:sp>
        <p:sp>
          <p:nvSpPr>
            <p:cNvPr name="TextBox 4" id="4"/>
            <p:cNvSpPr txBox="true"/>
            <p:nvPr/>
          </p:nvSpPr>
          <p:spPr>
            <a:xfrm>
              <a:off x="0" y="-38100"/>
              <a:ext cx="3442019" cy="2571181"/>
            </a:xfrm>
            <a:prstGeom prst="rect">
              <a:avLst/>
            </a:prstGeom>
          </p:spPr>
          <p:txBody>
            <a:bodyPr anchor="ctr" rtlCol="false" tIns="21167" lIns="21167" bIns="21167" rIns="21167"/>
            <a:lstStyle/>
            <a:p>
              <a:pPr algn="ctr">
                <a:lnSpc>
                  <a:spcPts val="1808"/>
                </a:lnSpc>
              </a:pPr>
            </a:p>
          </p:txBody>
        </p:sp>
      </p:grpSp>
      <p:grpSp>
        <p:nvGrpSpPr>
          <p:cNvPr name="Group 5" id="5"/>
          <p:cNvGrpSpPr/>
          <p:nvPr/>
        </p:nvGrpSpPr>
        <p:grpSpPr>
          <a:xfrm rot="0">
            <a:off x="392676" y="385302"/>
            <a:ext cx="8358648" cy="6087397"/>
            <a:chOff x="0" y="0"/>
            <a:chExt cx="18539219" cy="13501655"/>
          </a:xfrm>
        </p:grpSpPr>
        <p:sp>
          <p:nvSpPr>
            <p:cNvPr name="Freeform 6" id="6"/>
            <p:cNvSpPr/>
            <p:nvPr/>
          </p:nvSpPr>
          <p:spPr>
            <a:xfrm flipH="false" flipV="false" rot="0">
              <a:off x="0" y="-2540"/>
              <a:ext cx="18539220" cy="13504195"/>
            </a:xfrm>
            <a:custGeom>
              <a:avLst/>
              <a:gdLst/>
              <a:ahLst/>
              <a:cxnLst/>
              <a:rect r="r" b="b" t="t" l="l"/>
              <a:pathLst>
                <a:path h="13504195" w="18539220">
                  <a:moveTo>
                    <a:pt x="18536679" y="2391936"/>
                  </a:moveTo>
                  <a:lnTo>
                    <a:pt x="18539220" y="2289462"/>
                  </a:lnTo>
                  <a:lnTo>
                    <a:pt x="18532870" y="2315080"/>
                  </a:lnTo>
                  <a:lnTo>
                    <a:pt x="18532870" y="2152828"/>
                  </a:lnTo>
                  <a:cubicBezTo>
                    <a:pt x="18532870" y="2144289"/>
                    <a:pt x="18531599" y="2118670"/>
                    <a:pt x="18530329" y="2084512"/>
                  </a:cubicBezTo>
                  <a:lnTo>
                    <a:pt x="18530329" y="2067432"/>
                  </a:lnTo>
                  <a:lnTo>
                    <a:pt x="18529060" y="2067432"/>
                  </a:lnTo>
                  <a:cubicBezTo>
                    <a:pt x="18527790" y="2033274"/>
                    <a:pt x="18523979" y="2033274"/>
                    <a:pt x="18522710" y="2033274"/>
                  </a:cubicBezTo>
                  <a:cubicBezTo>
                    <a:pt x="18522710" y="1760008"/>
                    <a:pt x="18523979" y="1478202"/>
                    <a:pt x="18525249" y="1204935"/>
                  </a:cubicBezTo>
                  <a:cubicBezTo>
                    <a:pt x="18525249" y="1128079"/>
                    <a:pt x="18526520" y="1059763"/>
                    <a:pt x="18526520" y="982906"/>
                  </a:cubicBezTo>
                  <a:lnTo>
                    <a:pt x="18530329" y="982906"/>
                  </a:lnTo>
                  <a:lnTo>
                    <a:pt x="18530329" y="847090"/>
                  </a:lnTo>
                  <a:lnTo>
                    <a:pt x="18534140" y="847090"/>
                  </a:lnTo>
                  <a:lnTo>
                    <a:pt x="18534140" y="816610"/>
                  </a:lnTo>
                  <a:cubicBezTo>
                    <a:pt x="18536679" y="781050"/>
                    <a:pt x="18539220" y="726440"/>
                    <a:pt x="18536679" y="692150"/>
                  </a:cubicBezTo>
                  <a:cubicBezTo>
                    <a:pt x="18537949" y="674370"/>
                    <a:pt x="18535410" y="652780"/>
                    <a:pt x="18534140" y="641350"/>
                  </a:cubicBezTo>
                  <a:lnTo>
                    <a:pt x="18535410" y="641350"/>
                  </a:lnTo>
                  <a:lnTo>
                    <a:pt x="18531599" y="542290"/>
                  </a:lnTo>
                  <a:lnTo>
                    <a:pt x="18532870" y="541020"/>
                  </a:lnTo>
                  <a:lnTo>
                    <a:pt x="18532870" y="537210"/>
                  </a:lnTo>
                  <a:cubicBezTo>
                    <a:pt x="18532870" y="502920"/>
                    <a:pt x="18531599" y="468630"/>
                    <a:pt x="18531599" y="431800"/>
                  </a:cubicBezTo>
                  <a:cubicBezTo>
                    <a:pt x="18529060" y="361950"/>
                    <a:pt x="18527790" y="290830"/>
                    <a:pt x="18534140" y="213360"/>
                  </a:cubicBezTo>
                  <a:lnTo>
                    <a:pt x="18534140" y="207010"/>
                  </a:lnTo>
                  <a:cubicBezTo>
                    <a:pt x="18532870" y="191770"/>
                    <a:pt x="18532870" y="176530"/>
                    <a:pt x="18532870" y="158750"/>
                  </a:cubicBezTo>
                  <a:lnTo>
                    <a:pt x="18532870" y="80010"/>
                  </a:lnTo>
                  <a:lnTo>
                    <a:pt x="18537949" y="59690"/>
                  </a:lnTo>
                  <a:lnTo>
                    <a:pt x="18537949" y="8890"/>
                  </a:lnTo>
                  <a:lnTo>
                    <a:pt x="18531599" y="8890"/>
                  </a:lnTo>
                  <a:cubicBezTo>
                    <a:pt x="18493499" y="8890"/>
                    <a:pt x="18437620" y="7620"/>
                    <a:pt x="18422379" y="7620"/>
                  </a:cubicBezTo>
                  <a:cubicBezTo>
                    <a:pt x="18394440" y="7620"/>
                    <a:pt x="18379199" y="7620"/>
                    <a:pt x="18371579" y="8890"/>
                  </a:cubicBezTo>
                  <a:cubicBezTo>
                    <a:pt x="18338560" y="0"/>
                    <a:pt x="18259820" y="1270"/>
                    <a:pt x="18183620" y="3810"/>
                  </a:cubicBezTo>
                  <a:cubicBezTo>
                    <a:pt x="18145520" y="5080"/>
                    <a:pt x="18108690" y="5080"/>
                    <a:pt x="18083290" y="3810"/>
                  </a:cubicBezTo>
                  <a:lnTo>
                    <a:pt x="18079479" y="3810"/>
                  </a:lnTo>
                  <a:lnTo>
                    <a:pt x="18076940" y="10160"/>
                  </a:lnTo>
                  <a:cubicBezTo>
                    <a:pt x="18026140" y="10160"/>
                    <a:pt x="17976610" y="11430"/>
                    <a:pt x="17911840" y="13970"/>
                  </a:cubicBezTo>
                  <a:lnTo>
                    <a:pt x="17900410" y="13970"/>
                  </a:lnTo>
                  <a:lnTo>
                    <a:pt x="17901679" y="16510"/>
                  </a:lnTo>
                  <a:lnTo>
                    <a:pt x="17868660" y="16510"/>
                  </a:lnTo>
                  <a:lnTo>
                    <a:pt x="17868660" y="21590"/>
                  </a:lnTo>
                  <a:cubicBezTo>
                    <a:pt x="17845799" y="21590"/>
                    <a:pt x="17821670" y="20320"/>
                    <a:pt x="17794999" y="19050"/>
                  </a:cubicBezTo>
                  <a:cubicBezTo>
                    <a:pt x="17772140" y="17780"/>
                    <a:pt x="17749279" y="17780"/>
                    <a:pt x="17726420" y="16510"/>
                  </a:cubicBezTo>
                  <a:lnTo>
                    <a:pt x="17726420" y="15240"/>
                  </a:lnTo>
                  <a:cubicBezTo>
                    <a:pt x="17718799" y="13970"/>
                    <a:pt x="17709910" y="13970"/>
                    <a:pt x="17702290" y="12700"/>
                  </a:cubicBezTo>
                  <a:lnTo>
                    <a:pt x="17701020" y="44450"/>
                  </a:lnTo>
                  <a:lnTo>
                    <a:pt x="17697210" y="44450"/>
                  </a:lnTo>
                  <a:lnTo>
                    <a:pt x="17697210" y="13970"/>
                  </a:lnTo>
                  <a:cubicBezTo>
                    <a:pt x="17336247" y="10160"/>
                    <a:pt x="16836306" y="12700"/>
                    <a:pt x="16348559" y="15240"/>
                  </a:cubicBezTo>
                  <a:cubicBezTo>
                    <a:pt x="15848617" y="17780"/>
                    <a:pt x="15373065" y="20320"/>
                    <a:pt x="14934093" y="16510"/>
                  </a:cubicBezTo>
                  <a:cubicBezTo>
                    <a:pt x="14726800" y="17780"/>
                    <a:pt x="14568283" y="17780"/>
                    <a:pt x="14434153" y="16510"/>
                  </a:cubicBezTo>
                  <a:lnTo>
                    <a:pt x="14434153" y="15240"/>
                  </a:lnTo>
                  <a:lnTo>
                    <a:pt x="14019568" y="12700"/>
                  </a:lnTo>
                  <a:lnTo>
                    <a:pt x="14019568" y="16510"/>
                  </a:lnTo>
                  <a:cubicBezTo>
                    <a:pt x="13885439" y="16510"/>
                    <a:pt x="13739115" y="17780"/>
                    <a:pt x="13580597" y="17780"/>
                  </a:cubicBezTo>
                  <a:lnTo>
                    <a:pt x="13483047" y="12700"/>
                  </a:lnTo>
                  <a:lnTo>
                    <a:pt x="13422078" y="12700"/>
                  </a:lnTo>
                  <a:cubicBezTo>
                    <a:pt x="13263561" y="11430"/>
                    <a:pt x="13190400" y="11430"/>
                    <a:pt x="13166012" y="19050"/>
                  </a:cubicBezTo>
                  <a:lnTo>
                    <a:pt x="13166012" y="21590"/>
                  </a:lnTo>
                  <a:cubicBezTo>
                    <a:pt x="13105043" y="22860"/>
                    <a:pt x="13044075" y="22860"/>
                    <a:pt x="12995301" y="24130"/>
                  </a:cubicBezTo>
                  <a:cubicBezTo>
                    <a:pt x="12873364" y="19050"/>
                    <a:pt x="12714846" y="20320"/>
                    <a:pt x="12531940" y="20320"/>
                  </a:cubicBezTo>
                  <a:cubicBezTo>
                    <a:pt x="12349036" y="21590"/>
                    <a:pt x="12153938" y="21590"/>
                    <a:pt x="12019807" y="16510"/>
                  </a:cubicBezTo>
                  <a:lnTo>
                    <a:pt x="12007613" y="15240"/>
                  </a:lnTo>
                  <a:lnTo>
                    <a:pt x="11983226" y="15240"/>
                  </a:lnTo>
                  <a:cubicBezTo>
                    <a:pt x="11922258" y="16510"/>
                    <a:pt x="11678384" y="17780"/>
                    <a:pt x="11446705" y="19050"/>
                  </a:cubicBezTo>
                  <a:cubicBezTo>
                    <a:pt x="11227219" y="20320"/>
                    <a:pt x="10983346" y="21590"/>
                    <a:pt x="10788246" y="22860"/>
                  </a:cubicBezTo>
                  <a:cubicBezTo>
                    <a:pt x="10751667" y="20320"/>
                    <a:pt x="10678504" y="19050"/>
                    <a:pt x="10593149" y="19050"/>
                  </a:cubicBezTo>
                  <a:cubicBezTo>
                    <a:pt x="10312694" y="20320"/>
                    <a:pt x="9995658" y="21590"/>
                    <a:pt x="9605461" y="21590"/>
                  </a:cubicBezTo>
                  <a:lnTo>
                    <a:pt x="9593269" y="20320"/>
                  </a:lnTo>
                  <a:lnTo>
                    <a:pt x="9532300" y="21590"/>
                  </a:lnTo>
                  <a:cubicBezTo>
                    <a:pt x="9276232" y="21590"/>
                    <a:pt x="9020165" y="20320"/>
                    <a:pt x="8764098" y="20320"/>
                  </a:cubicBezTo>
                  <a:lnTo>
                    <a:pt x="8764098" y="17780"/>
                  </a:lnTo>
                  <a:cubicBezTo>
                    <a:pt x="8690936" y="19050"/>
                    <a:pt x="8617775" y="19050"/>
                    <a:pt x="8556806" y="20320"/>
                  </a:cubicBezTo>
                  <a:lnTo>
                    <a:pt x="8459257" y="20320"/>
                  </a:lnTo>
                  <a:cubicBezTo>
                    <a:pt x="7861767" y="19050"/>
                    <a:pt x="7239890" y="17780"/>
                    <a:pt x="6605819" y="17780"/>
                  </a:cubicBezTo>
                  <a:lnTo>
                    <a:pt x="6581432" y="17780"/>
                  </a:lnTo>
                  <a:lnTo>
                    <a:pt x="6544851" y="22860"/>
                  </a:lnTo>
                  <a:lnTo>
                    <a:pt x="6544851" y="27940"/>
                  </a:lnTo>
                  <a:lnTo>
                    <a:pt x="6520464" y="27940"/>
                  </a:lnTo>
                  <a:lnTo>
                    <a:pt x="5764456" y="16510"/>
                  </a:lnTo>
                  <a:cubicBezTo>
                    <a:pt x="5654714" y="16510"/>
                    <a:pt x="5593745" y="19050"/>
                    <a:pt x="5520583" y="20320"/>
                  </a:cubicBezTo>
                  <a:cubicBezTo>
                    <a:pt x="5410841" y="22860"/>
                    <a:pt x="5313291" y="26670"/>
                    <a:pt x="4996255" y="21590"/>
                  </a:cubicBezTo>
                  <a:lnTo>
                    <a:pt x="4996255" y="24130"/>
                  </a:lnTo>
                  <a:lnTo>
                    <a:pt x="4228054" y="24130"/>
                  </a:lnTo>
                  <a:cubicBezTo>
                    <a:pt x="3337916" y="24130"/>
                    <a:pt x="2313649" y="24130"/>
                    <a:pt x="1521061" y="19050"/>
                  </a:cubicBezTo>
                  <a:lnTo>
                    <a:pt x="1191831" y="17780"/>
                  </a:lnTo>
                  <a:lnTo>
                    <a:pt x="1325961" y="24130"/>
                  </a:lnTo>
                  <a:lnTo>
                    <a:pt x="1252799" y="24130"/>
                  </a:lnTo>
                  <a:cubicBezTo>
                    <a:pt x="935764" y="21590"/>
                    <a:pt x="848360" y="20320"/>
                    <a:pt x="840740" y="24130"/>
                  </a:cubicBezTo>
                  <a:lnTo>
                    <a:pt x="840740" y="21590"/>
                  </a:lnTo>
                  <a:cubicBezTo>
                    <a:pt x="839470" y="21590"/>
                    <a:pt x="839470" y="21590"/>
                    <a:pt x="838200" y="22860"/>
                  </a:cubicBezTo>
                  <a:cubicBezTo>
                    <a:pt x="836930" y="22860"/>
                    <a:pt x="835660" y="21590"/>
                    <a:pt x="833120" y="21590"/>
                  </a:cubicBezTo>
                  <a:lnTo>
                    <a:pt x="833120" y="15240"/>
                  </a:lnTo>
                  <a:cubicBezTo>
                    <a:pt x="797560" y="16510"/>
                    <a:pt x="768350" y="16510"/>
                    <a:pt x="742950" y="15240"/>
                  </a:cubicBezTo>
                  <a:cubicBezTo>
                    <a:pt x="713740" y="13970"/>
                    <a:pt x="687070" y="13970"/>
                    <a:pt x="659130" y="16510"/>
                  </a:cubicBezTo>
                  <a:cubicBezTo>
                    <a:pt x="657860" y="15240"/>
                    <a:pt x="656590" y="12700"/>
                    <a:pt x="652780" y="11430"/>
                  </a:cubicBezTo>
                  <a:lnTo>
                    <a:pt x="650240" y="11430"/>
                  </a:lnTo>
                  <a:cubicBezTo>
                    <a:pt x="646430" y="11430"/>
                    <a:pt x="643890" y="12700"/>
                    <a:pt x="641350" y="12700"/>
                  </a:cubicBezTo>
                  <a:lnTo>
                    <a:pt x="641350" y="7620"/>
                  </a:lnTo>
                  <a:cubicBezTo>
                    <a:pt x="572770" y="7620"/>
                    <a:pt x="551180" y="15240"/>
                    <a:pt x="541020" y="21590"/>
                  </a:cubicBezTo>
                  <a:cubicBezTo>
                    <a:pt x="486410" y="20320"/>
                    <a:pt x="438150" y="19050"/>
                    <a:pt x="391160" y="15240"/>
                  </a:cubicBezTo>
                  <a:lnTo>
                    <a:pt x="391160" y="20320"/>
                  </a:lnTo>
                  <a:lnTo>
                    <a:pt x="373380" y="20320"/>
                  </a:lnTo>
                  <a:lnTo>
                    <a:pt x="373380" y="22860"/>
                  </a:lnTo>
                  <a:lnTo>
                    <a:pt x="298450" y="22860"/>
                  </a:lnTo>
                  <a:lnTo>
                    <a:pt x="251460" y="19050"/>
                  </a:lnTo>
                  <a:lnTo>
                    <a:pt x="250190" y="19050"/>
                  </a:lnTo>
                  <a:cubicBezTo>
                    <a:pt x="240030" y="22860"/>
                    <a:pt x="205740" y="22860"/>
                    <a:pt x="173990" y="22860"/>
                  </a:cubicBezTo>
                  <a:cubicBezTo>
                    <a:pt x="146050" y="22860"/>
                    <a:pt x="120650" y="22860"/>
                    <a:pt x="107950" y="25400"/>
                  </a:cubicBezTo>
                  <a:lnTo>
                    <a:pt x="100330" y="27940"/>
                  </a:lnTo>
                  <a:lnTo>
                    <a:pt x="45720" y="27940"/>
                  </a:lnTo>
                  <a:lnTo>
                    <a:pt x="45720" y="34290"/>
                  </a:lnTo>
                  <a:lnTo>
                    <a:pt x="29210" y="34290"/>
                  </a:lnTo>
                  <a:lnTo>
                    <a:pt x="29210" y="40640"/>
                  </a:lnTo>
                  <a:cubicBezTo>
                    <a:pt x="29210" y="50800"/>
                    <a:pt x="29210" y="62230"/>
                    <a:pt x="27940" y="76200"/>
                  </a:cubicBezTo>
                  <a:lnTo>
                    <a:pt x="27940" y="87630"/>
                  </a:lnTo>
                  <a:cubicBezTo>
                    <a:pt x="27940" y="97790"/>
                    <a:pt x="27940" y="105410"/>
                    <a:pt x="26670" y="114300"/>
                  </a:cubicBezTo>
                  <a:lnTo>
                    <a:pt x="25400" y="130810"/>
                  </a:lnTo>
                  <a:cubicBezTo>
                    <a:pt x="21590" y="194310"/>
                    <a:pt x="22860" y="208280"/>
                    <a:pt x="22860" y="222250"/>
                  </a:cubicBezTo>
                  <a:cubicBezTo>
                    <a:pt x="24130" y="236220"/>
                    <a:pt x="24130" y="248920"/>
                    <a:pt x="20320" y="311150"/>
                  </a:cubicBezTo>
                  <a:lnTo>
                    <a:pt x="19050" y="328930"/>
                  </a:lnTo>
                  <a:lnTo>
                    <a:pt x="30480" y="316230"/>
                  </a:lnTo>
                  <a:cubicBezTo>
                    <a:pt x="31750" y="328930"/>
                    <a:pt x="29210" y="356870"/>
                    <a:pt x="27940" y="378460"/>
                  </a:cubicBezTo>
                  <a:cubicBezTo>
                    <a:pt x="26670" y="412750"/>
                    <a:pt x="22860" y="450850"/>
                    <a:pt x="25400" y="485140"/>
                  </a:cubicBezTo>
                  <a:lnTo>
                    <a:pt x="16510" y="457200"/>
                  </a:lnTo>
                  <a:lnTo>
                    <a:pt x="17780" y="504190"/>
                  </a:lnTo>
                  <a:cubicBezTo>
                    <a:pt x="17780" y="519430"/>
                    <a:pt x="19050" y="535940"/>
                    <a:pt x="19050" y="552450"/>
                  </a:cubicBezTo>
                  <a:cubicBezTo>
                    <a:pt x="16510" y="565150"/>
                    <a:pt x="13970" y="577850"/>
                    <a:pt x="12700" y="588010"/>
                  </a:cubicBezTo>
                  <a:lnTo>
                    <a:pt x="7620" y="588010"/>
                  </a:lnTo>
                  <a:cubicBezTo>
                    <a:pt x="3810" y="640080"/>
                    <a:pt x="5080" y="643890"/>
                    <a:pt x="8890" y="647700"/>
                  </a:cubicBezTo>
                  <a:cubicBezTo>
                    <a:pt x="10160" y="648970"/>
                    <a:pt x="12700" y="650240"/>
                    <a:pt x="13970" y="650240"/>
                  </a:cubicBezTo>
                  <a:cubicBezTo>
                    <a:pt x="15240" y="652780"/>
                    <a:pt x="16510" y="659130"/>
                    <a:pt x="16510" y="675640"/>
                  </a:cubicBezTo>
                  <a:cubicBezTo>
                    <a:pt x="15240" y="675640"/>
                    <a:pt x="13970" y="675640"/>
                    <a:pt x="11430" y="676910"/>
                  </a:cubicBezTo>
                  <a:cubicBezTo>
                    <a:pt x="6350" y="679450"/>
                    <a:pt x="5080" y="685800"/>
                    <a:pt x="5080" y="712470"/>
                  </a:cubicBezTo>
                  <a:cubicBezTo>
                    <a:pt x="3810" y="722630"/>
                    <a:pt x="5080" y="748030"/>
                    <a:pt x="7620" y="779780"/>
                  </a:cubicBezTo>
                  <a:cubicBezTo>
                    <a:pt x="8890" y="800100"/>
                    <a:pt x="10160" y="822960"/>
                    <a:pt x="11430" y="845820"/>
                  </a:cubicBezTo>
                  <a:lnTo>
                    <a:pt x="38100" y="845820"/>
                  </a:lnTo>
                  <a:lnTo>
                    <a:pt x="11430" y="845820"/>
                  </a:lnTo>
                  <a:lnTo>
                    <a:pt x="11430" y="857250"/>
                  </a:lnTo>
                  <a:cubicBezTo>
                    <a:pt x="7620" y="871891"/>
                    <a:pt x="6350" y="957287"/>
                    <a:pt x="6350" y="1333029"/>
                  </a:cubicBezTo>
                  <a:lnTo>
                    <a:pt x="10160" y="1333029"/>
                  </a:lnTo>
                  <a:lnTo>
                    <a:pt x="10160" y="1375727"/>
                  </a:lnTo>
                  <a:lnTo>
                    <a:pt x="19050" y="1384266"/>
                  </a:lnTo>
                  <a:lnTo>
                    <a:pt x="19050" y="1503820"/>
                  </a:lnTo>
                  <a:lnTo>
                    <a:pt x="12700" y="1503820"/>
                  </a:lnTo>
                  <a:lnTo>
                    <a:pt x="16510" y="1845403"/>
                  </a:lnTo>
                  <a:lnTo>
                    <a:pt x="16510" y="1896641"/>
                  </a:lnTo>
                  <a:cubicBezTo>
                    <a:pt x="13970" y="2212605"/>
                    <a:pt x="10160" y="2537109"/>
                    <a:pt x="16510" y="2759138"/>
                  </a:cubicBezTo>
                  <a:cubicBezTo>
                    <a:pt x="16510" y="2776217"/>
                    <a:pt x="16510" y="2784757"/>
                    <a:pt x="15240" y="2793296"/>
                  </a:cubicBezTo>
                  <a:lnTo>
                    <a:pt x="12700" y="2801836"/>
                  </a:lnTo>
                  <a:lnTo>
                    <a:pt x="12700" y="2835994"/>
                  </a:lnTo>
                  <a:cubicBezTo>
                    <a:pt x="13970" y="2921390"/>
                    <a:pt x="13970" y="3049483"/>
                    <a:pt x="15240" y="3186116"/>
                  </a:cubicBezTo>
                  <a:cubicBezTo>
                    <a:pt x="16510" y="3459383"/>
                    <a:pt x="19050" y="3766808"/>
                    <a:pt x="21590" y="3911981"/>
                  </a:cubicBezTo>
                  <a:cubicBezTo>
                    <a:pt x="21590" y="3929060"/>
                    <a:pt x="20320" y="3946139"/>
                    <a:pt x="20320" y="3954679"/>
                  </a:cubicBezTo>
                  <a:cubicBezTo>
                    <a:pt x="20320" y="3963218"/>
                    <a:pt x="19050" y="3971758"/>
                    <a:pt x="19050" y="3980297"/>
                  </a:cubicBezTo>
                  <a:lnTo>
                    <a:pt x="21590" y="3980297"/>
                  </a:lnTo>
                  <a:lnTo>
                    <a:pt x="21590" y="3988837"/>
                  </a:lnTo>
                  <a:cubicBezTo>
                    <a:pt x="15240" y="4185247"/>
                    <a:pt x="17780" y="4595147"/>
                    <a:pt x="20320" y="4962348"/>
                  </a:cubicBezTo>
                  <a:cubicBezTo>
                    <a:pt x="21590" y="5235616"/>
                    <a:pt x="24130" y="5577198"/>
                    <a:pt x="20320" y="5645515"/>
                  </a:cubicBezTo>
                  <a:lnTo>
                    <a:pt x="16510" y="5645515"/>
                  </a:lnTo>
                  <a:lnTo>
                    <a:pt x="17780" y="6303062"/>
                  </a:lnTo>
                  <a:lnTo>
                    <a:pt x="11430" y="6303062"/>
                  </a:lnTo>
                  <a:cubicBezTo>
                    <a:pt x="11430" y="6379919"/>
                    <a:pt x="10160" y="6448234"/>
                    <a:pt x="10160" y="6516551"/>
                  </a:cubicBezTo>
                  <a:lnTo>
                    <a:pt x="8890" y="6508012"/>
                  </a:lnTo>
                  <a:lnTo>
                    <a:pt x="10160" y="6610487"/>
                  </a:lnTo>
                  <a:lnTo>
                    <a:pt x="10160" y="6636106"/>
                  </a:lnTo>
                  <a:lnTo>
                    <a:pt x="13970" y="7276574"/>
                  </a:lnTo>
                  <a:lnTo>
                    <a:pt x="21590" y="7276574"/>
                  </a:lnTo>
                  <a:cubicBezTo>
                    <a:pt x="22860" y="7319272"/>
                    <a:pt x="22860" y="7361970"/>
                    <a:pt x="24130" y="7396127"/>
                  </a:cubicBezTo>
                  <a:lnTo>
                    <a:pt x="22860" y="7387588"/>
                  </a:lnTo>
                  <a:lnTo>
                    <a:pt x="21590" y="7524221"/>
                  </a:lnTo>
                  <a:cubicBezTo>
                    <a:pt x="20320" y="7660855"/>
                    <a:pt x="20320" y="7771868"/>
                    <a:pt x="20320" y="7874345"/>
                  </a:cubicBezTo>
                  <a:cubicBezTo>
                    <a:pt x="17780" y="7925581"/>
                    <a:pt x="15240" y="7976819"/>
                    <a:pt x="13970" y="8036596"/>
                  </a:cubicBezTo>
                  <a:lnTo>
                    <a:pt x="12700" y="8062215"/>
                  </a:lnTo>
                  <a:lnTo>
                    <a:pt x="12700" y="8079294"/>
                  </a:lnTo>
                  <a:cubicBezTo>
                    <a:pt x="13970" y="8087834"/>
                    <a:pt x="15240" y="8121992"/>
                    <a:pt x="16510" y="8275704"/>
                  </a:cubicBezTo>
                  <a:cubicBezTo>
                    <a:pt x="16510" y="8480654"/>
                    <a:pt x="19050" y="8651445"/>
                    <a:pt x="22860" y="8916173"/>
                  </a:cubicBezTo>
                  <a:lnTo>
                    <a:pt x="12700" y="9163820"/>
                  </a:lnTo>
                  <a:cubicBezTo>
                    <a:pt x="8890" y="9257756"/>
                    <a:pt x="8890" y="9283374"/>
                    <a:pt x="8890" y="9326072"/>
                  </a:cubicBezTo>
                  <a:cubicBezTo>
                    <a:pt x="8890" y="9360230"/>
                    <a:pt x="8890" y="9411468"/>
                    <a:pt x="5080" y="9556641"/>
                  </a:cubicBezTo>
                  <a:lnTo>
                    <a:pt x="8890" y="9565180"/>
                  </a:lnTo>
                  <a:cubicBezTo>
                    <a:pt x="10160" y="9616418"/>
                    <a:pt x="10160" y="9812828"/>
                    <a:pt x="10160" y="9940922"/>
                  </a:cubicBezTo>
                  <a:cubicBezTo>
                    <a:pt x="10160" y="10197108"/>
                    <a:pt x="10160" y="10291043"/>
                    <a:pt x="12700" y="10316662"/>
                  </a:cubicBezTo>
                  <a:cubicBezTo>
                    <a:pt x="10160" y="10436217"/>
                    <a:pt x="8890" y="10547230"/>
                    <a:pt x="8890" y="10666785"/>
                  </a:cubicBezTo>
                  <a:cubicBezTo>
                    <a:pt x="7620" y="10803418"/>
                    <a:pt x="7620" y="10948592"/>
                    <a:pt x="2540" y="11127922"/>
                  </a:cubicBezTo>
                  <a:lnTo>
                    <a:pt x="0" y="11230397"/>
                  </a:lnTo>
                  <a:lnTo>
                    <a:pt x="6350" y="11204779"/>
                  </a:lnTo>
                  <a:lnTo>
                    <a:pt x="6350" y="11367031"/>
                  </a:lnTo>
                  <a:cubicBezTo>
                    <a:pt x="6350" y="11375571"/>
                    <a:pt x="7620" y="11401188"/>
                    <a:pt x="8890" y="11435348"/>
                  </a:cubicBezTo>
                  <a:lnTo>
                    <a:pt x="8890" y="11452426"/>
                  </a:lnTo>
                  <a:lnTo>
                    <a:pt x="10160" y="11452426"/>
                  </a:lnTo>
                  <a:cubicBezTo>
                    <a:pt x="11430" y="11486584"/>
                    <a:pt x="15240" y="11486584"/>
                    <a:pt x="16510" y="11486584"/>
                  </a:cubicBezTo>
                  <a:cubicBezTo>
                    <a:pt x="16510" y="11759852"/>
                    <a:pt x="15240" y="12041656"/>
                    <a:pt x="13970" y="12314924"/>
                  </a:cubicBezTo>
                  <a:cubicBezTo>
                    <a:pt x="13970" y="12391780"/>
                    <a:pt x="12700" y="12460097"/>
                    <a:pt x="12700" y="12536952"/>
                  </a:cubicBezTo>
                  <a:lnTo>
                    <a:pt x="8890" y="12536952"/>
                  </a:lnTo>
                  <a:lnTo>
                    <a:pt x="8890" y="12657105"/>
                  </a:lnTo>
                  <a:lnTo>
                    <a:pt x="6350" y="12657105"/>
                  </a:lnTo>
                  <a:lnTo>
                    <a:pt x="6350" y="12687584"/>
                  </a:lnTo>
                  <a:cubicBezTo>
                    <a:pt x="3810" y="12723145"/>
                    <a:pt x="1270" y="12777755"/>
                    <a:pt x="3810" y="12812045"/>
                  </a:cubicBezTo>
                  <a:cubicBezTo>
                    <a:pt x="2540" y="12829824"/>
                    <a:pt x="5080" y="12851415"/>
                    <a:pt x="6350" y="12862845"/>
                  </a:cubicBezTo>
                  <a:lnTo>
                    <a:pt x="5080" y="12862845"/>
                  </a:lnTo>
                  <a:lnTo>
                    <a:pt x="8890" y="12961905"/>
                  </a:lnTo>
                  <a:lnTo>
                    <a:pt x="7620" y="12963174"/>
                  </a:lnTo>
                  <a:lnTo>
                    <a:pt x="7620" y="12966985"/>
                  </a:lnTo>
                  <a:cubicBezTo>
                    <a:pt x="7620" y="13001274"/>
                    <a:pt x="8890" y="13035565"/>
                    <a:pt x="8890" y="13072395"/>
                  </a:cubicBezTo>
                  <a:cubicBezTo>
                    <a:pt x="11430" y="13142245"/>
                    <a:pt x="12700" y="13213365"/>
                    <a:pt x="6350" y="13290834"/>
                  </a:cubicBezTo>
                  <a:lnTo>
                    <a:pt x="6350" y="13297184"/>
                  </a:lnTo>
                  <a:cubicBezTo>
                    <a:pt x="7620" y="13312425"/>
                    <a:pt x="7620" y="13327665"/>
                    <a:pt x="7620" y="13345445"/>
                  </a:cubicBezTo>
                  <a:lnTo>
                    <a:pt x="7620" y="13424184"/>
                  </a:lnTo>
                  <a:lnTo>
                    <a:pt x="2540" y="13444506"/>
                  </a:lnTo>
                  <a:lnTo>
                    <a:pt x="2540" y="13495306"/>
                  </a:lnTo>
                  <a:lnTo>
                    <a:pt x="8890" y="13495306"/>
                  </a:lnTo>
                  <a:cubicBezTo>
                    <a:pt x="46990" y="13495306"/>
                    <a:pt x="102870" y="13496575"/>
                    <a:pt x="118110" y="13496575"/>
                  </a:cubicBezTo>
                  <a:cubicBezTo>
                    <a:pt x="146050" y="13496575"/>
                    <a:pt x="161290" y="13496575"/>
                    <a:pt x="168910" y="13495306"/>
                  </a:cubicBezTo>
                  <a:cubicBezTo>
                    <a:pt x="189230" y="13500384"/>
                    <a:pt x="227330" y="13501656"/>
                    <a:pt x="271780" y="13501656"/>
                  </a:cubicBezTo>
                  <a:cubicBezTo>
                    <a:pt x="298450" y="13501656"/>
                    <a:pt x="327660" y="13501656"/>
                    <a:pt x="356870" y="13500384"/>
                  </a:cubicBezTo>
                  <a:cubicBezTo>
                    <a:pt x="394970" y="13499115"/>
                    <a:pt x="431800" y="13499115"/>
                    <a:pt x="457200" y="13500384"/>
                  </a:cubicBezTo>
                  <a:lnTo>
                    <a:pt x="461010" y="13500384"/>
                  </a:lnTo>
                  <a:lnTo>
                    <a:pt x="463550" y="13494034"/>
                  </a:lnTo>
                  <a:cubicBezTo>
                    <a:pt x="514350" y="13494034"/>
                    <a:pt x="563880" y="13492765"/>
                    <a:pt x="628650" y="13490225"/>
                  </a:cubicBezTo>
                  <a:lnTo>
                    <a:pt x="640080" y="13490225"/>
                  </a:lnTo>
                  <a:lnTo>
                    <a:pt x="638810" y="13487684"/>
                  </a:lnTo>
                  <a:lnTo>
                    <a:pt x="671830" y="13487684"/>
                  </a:lnTo>
                  <a:lnTo>
                    <a:pt x="671830" y="13482606"/>
                  </a:lnTo>
                  <a:cubicBezTo>
                    <a:pt x="694690" y="13482606"/>
                    <a:pt x="718820" y="13483875"/>
                    <a:pt x="745490" y="13485145"/>
                  </a:cubicBezTo>
                  <a:cubicBezTo>
                    <a:pt x="763270" y="13486415"/>
                    <a:pt x="781050" y="13486415"/>
                    <a:pt x="798830" y="13487684"/>
                  </a:cubicBezTo>
                  <a:lnTo>
                    <a:pt x="798830" y="13499115"/>
                  </a:lnTo>
                  <a:lnTo>
                    <a:pt x="1496673" y="13499115"/>
                  </a:lnTo>
                  <a:cubicBezTo>
                    <a:pt x="1728353" y="13499115"/>
                    <a:pt x="1947838" y="13497845"/>
                    <a:pt x="2179518" y="13496575"/>
                  </a:cubicBezTo>
                  <a:cubicBezTo>
                    <a:pt x="2679458" y="13494034"/>
                    <a:pt x="3155011" y="13491495"/>
                    <a:pt x="3593983" y="13495306"/>
                  </a:cubicBezTo>
                  <a:cubicBezTo>
                    <a:pt x="3801276" y="13494034"/>
                    <a:pt x="3959793" y="13494034"/>
                    <a:pt x="4093924" y="13495306"/>
                  </a:cubicBezTo>
                  <a:lnTo>
                    <a:pt x="4093924" y="13496575"/>
                  </a:lnTo>
                  <a:lnTo>
                    <a:pt x="4179279" y="13496575"/>
                  </a:lnTo>
                  <a:lnTo>
                    <a:pt x="4496315" y="13499115"/>
                  </a:lnTo>
                  <a:lnTo>
                    <a:pt x="4496315" y="13495306"/>
                  </a:lnTo>
                  <a:cubicBezTo>
                    <a:pt x="4630445" y="13495306"/>
                    <a:pt x="4776769" y="13494034"/>
                    <a:pt x="4935286" y="13494034"/>
                  </a:cubicBezTo>
                  <a:lnTo>
                    <a:pt x="5045030" y="13500384"/>
                  </a:lnTo>
                  <a:lnTo>
                    <a:pt x="5118191" y="13500384"/>
                  </a:lnTo>
                  <a:cubicBezTo>
                    <a:pt x="5276709" y="13501656"/>
                    <a:pt x="5349871" y="13501656"/>
                    <a:pt x="5374259" y="13494034"/>
                  </a:cubicBezTo>
                  <a:lnTo>
                    <a:pt x="5374259" y="13491495"/>
                  </a:lnTo>
                  <a:cubicBezTo>
                    <a:pt x="5435228" y="13490225"/>
                    <a:pt x="5496196" y="13490225"/>
                    <a:pt x="5544970" y="13488956"/>
                  </a:cubicBezTo>
                  <a:cubicBezTo>
                    <a:pt x="5666906" y="13494034"/>
                    <a:pt x="5825424" y="13492765"/>
                    <a:pt x="6008329" y="13492765"/>
                  </a:cubicBezTo>
                  <a:cubicBezTo>
                    <a:pt x="6191234" y="13491495"/>
                    <a:pt x="6386333" y="13491495"/>
                    <a:pt x="6520463" y="13496575"/>
                  </a:cubicBezTo>
                  <a:lnTo>
                    <a:pt x="6532657" y="13497845"/>
                  </a:lnTo>
                  <a:lnTo>
                    <a:pt x="6557045" y="13497845"/>
                  </a:lnTo>
                  <a:cubicBezTo>
                    <a:pt x="6618012" y="13496575"/>
                    <a:pt x="6861886" y="13495306"/>
                    <a:pt x="7093566" y="13494034"/>
                  </a:cubicBezTo>
                  <a:cubicBezTo>
                    <a:pt x="7313051" y="13492765"/>
                    <a:pt x="7556925" y="13491495"/>
                    <a:pt x="7752024" y="13490225"/>
                  </a:cubicBezTo>
                  <a:cubicBezTo>
                    <a:pt x="7788604" y="13492765"/>
                    <a:pt x="7873960" y="13494034"/>
                    <a:pt x="7947123" y="13494034"/>
                  </a:cubicBezTo>
                  <a:cubicBezTo>
                    <a:pt x="8227576" y="13492765"/>
                    <a:pt x="8544613" y="13491495"/>
                    <a:pt x="8934810" y="13491495"/>
                  </a:cubicBezTo>
                  <a:lnTo>
                    <a:pt x="8947003" y="13492765"/>
                  </a:lnTo>
                  <a:lnTo>
                    <a:pt x="9007972" y="13491495"/>
                  </a:lnTo>
                  <a:cubicBezTo>
                    <a:pt x="9264038" y="13491495"/>
                    <a:pt x="9520106" y="13492765"/>
                    <a:pt x="9776171" y="13492765"/>
                  </a:cubicBezTo>
                  <a:lnTo>
                    <a:pt x="9776171" y="13495306"/>
                  </a:lnTo>
                  <a:lnTo>
                    <a:pt x="9983465" y="13492765"/>
                  </a:lnTo>
                  <a:lnTo>
                    <a:pt x="10081013" y="13492765"/>
                  </a:lnTo>
                  <a:cubicBezTo>
                    <a:pt x="10678504" y="13494034"/>
                    <a:pt x="11300380" y="13495306"/>
                    <a:pt x="11934452" y="13495306"/>
                  </a:cubicBezTo>
                  <a:lnTo>
                    <a:pt x="11958839" y="13495306"/>
                  </a:lnTo>
                  <a:lnTo>
                    <a:pt x="11995421" y="13490225"/>
                  </a:lnTo>
                  <a:lnTo>
                    <a:pt x="11995421" y="13485145"/>
                  </a:lnTo>
                  <a:lnTo>
                    <a:pt x="12019807" y="13485145"/>
                  </a:lnTo>
                  <a:lnTo>
                    <a:pt x="12775814" y="13496575"/>
                  </a:lnTo>
                  <a:cubicBezTo>
                    <a:pt x="12885557" y="13496575"/>
                    <a:pt x="12946524" y="13494034"/>
                    <a:pt x="13019687" y="13492765"/>
                  </a:cubicBezTo>
                  <a:cubicBezTo>
                    <a:pt x="13129430" y="13490225"/>
                    <a:pt x="13226980" y="13486415"/>
                    <a:pt x="13544015" y="13491495"/>
                  </a:cubicBezTo>
                  <a:lnTo>
                    <a:pt x="13544015" y="13488956"/>
                  </a:lnTo>
                  <a:lnTo>
                    <a:pt x="14300022" y="13488956"/>
                  </a:lnTo>
                  <a:cubicBezTo>
                    <a:pt x="15190161" y="13488956"/>
                    <a:pt x="16214427" y="13488956"/>
                    <a:pt x="17007016" y="13494034"/>
                  </a:cubicBezTo>
                  <a:lnTo>
                    <a:pt x="17336244" y="13495306"/>
                  </a:lnTo>
                  <a:lnTo>
                    <a:pt x="17202116" y="13488956"/>
                  </a:lnTo>
                  <a:lnTo>
                    <a:pt x="17275276" y="13488956"/>
                  </a:lnTo>
                  <a:cubicBezTo>
                    <a:pt x="17580118" y="13491495"/>
                    <a:pt x="17689590" y="13492765"/>
                    <a:pt x="17697210" y="13488956"/>
                  </a:cubicBezTo>
                  <a:lnTo>
                    <a:pt x="17697210" y="13490225"/>
                  </a:lnTo>
                  <a:cubicBezTo>
                    <a:pt x="17698479" y="13490225"/>
                    <a:pt x="17698479" y="13490225"/>
                    <a:pt x="17699749" y="13488956"/>
                  </a:cubicBezTo>
                  <a:cubicBezTo>
                    <a:pt x="17701020" y="13488956"/>
                    <a:pt x="17702290" y="13490225"/>
                    <a:pt x="17704829" y="13490225"/>
                  </a:cubicBezTo>
                  <a:lnTo>
                    <a:pt x="17704829" y="13496575"/>
                  </a:lnTo>
                  <a:cubicBezTo>
                    <a:pt x="17740390" y="13495306"/>
                    <a:pt x="17769599" y="13495306"/>
                    <a:pt x="17794999" y="13496575"/>
                  </a:cubicBezTo>
                  <a:cubicBezTo>
                    <a:pt x="17824210" y="13497845"/>
                    <a:pt x="17850879" y="13497845"/>
                    <a:pt x="17878820" y="13495306"/>
                  </a:cubicBezTo>
                  <a:cubicBezTo>
                    <a:pt x="17880090" y="13496575"/>
                    <a:pt x="17881360" y="13499115"/>
                    <a:pt x="17885170" y="13500384"/>
                  </a:cubicBezTo>
                  <a:lnTo>
                    <a:pt x="17887710" y="13500384"/>
                  </a:lnTo>
                  <a:cubicBezTo>
                    <a:pt x="17891520" y="13500384"/>
                    <a:pt x="17894060" y="13499115"/>
                    <a:pt x="17896599" y="13499115"/>
                  </a:cubicBezTo>
                  <a:lnTo>
                    <a:pt x="17896599" y="13504195"/>
                  </a:lnTo>
                  <a:cubicBezTo>
                    <a:pt x="17965179" y="13504195"/>
                    <a:pt x="17986770" y="13496575"/>
                    <a:pt x="17996929" y="13490225"/>
                  </a:cubicBezTo>
                  <a:cubicBezTo>
                    <a:pt x="18051540" y="13491495"/>
                    <a:pt x="18099799" y="13494034"/>
                    <a:pt x="18146790" y="13497845"/>
                  </a:cubicBezTo>
                  <a:lnTo>
                    <a:pt x="18146790" y="13492765"/>
                  </a:lnTo>
                  <a:lnTo>
                    <a:pt x="18164570" y="13492765"/>
                  </a:lnTo>
                  <a:lnTo>
                    <a:pt x="18164570" y="13488956"/>
                  </a:lnTo>
                  <a:lnTo>
                    <a:pt x="18239499" y="13488956"/>
                  </a:lnTo>
                  <a:lnTo>
                    <a:pt x="18286490" y="13491495"/>
                  </a:lnTo>
                  <a:lnTo>
                    <a:pt x="18287760" y="13491495"/>
                  </a:lnTo>
                  <a:cubicBezTo>
                    <a:pt x="18297920" y="13487684"/>
                    <a:pt x="18332210" y="13487684"/>
                    <a:pt x="18363960" y="13487684"/>
                  </a:cubicBezTo>
                  <a:cubicBezTo>
                    <a:pt x="18391899" y="13487684"/>
                    <a:pt x="18417299" y="13487684"/>
                    <a:pt x="18428729" y="13485145"/>
                  </a:cubicBezTo>
                  <a:lnTo>
                    <a:pt x="18492229" y="13485145"/>
                  </a:lnTo>
                  <a:lnTo>
                    <a:pt x="18492229" y="13478795"/>
                  </a:lnTo>
                  <a:lnTo>
                    <a:pt x="18508740" y="13478795"/>
                  </a:lnTo>
                  <a:lnTo>
                    <a:pt x="18508740" y="13472445"/>
                  </a:lnTo>
                  <a:cubicBezTo>
                    <a:pt x="18508740" y="13462284"/>
                    <a:pt x="18508740" y="13450856"/>
                    <a:pt x="18510010" y="13438156"/>
                  </a:cubicBezTo>
                  <a:lnTo>
                    <a:pt x="18510010" y="13425456"/>
                  </a:lnTo>
                  <a:cubicBezTo>
                    <a:pt x="18510010" y="13415295"/>
                    <a:pt x="18510010" y="13407675"/>
                    <a:pt x="18511279" y="13398784"/>
                  </a:cubicBezTo>
                  <a:lnTo>
                    <a:pt x="18512549" y="13382275"/>
                  </a:lnTo>
                  <a:cubicBezTo>
                    <a:pt x="18516360" y="13318775"/>
                    <a:pt x="18515090" y="13304806"/>
                    <a:pt x="18515090" y="13290834"/>
                  </a:cubicBezTo>
                  <a:cubicBezTo>
                    <a:pt x="18513819" y="13276865"/>
                    <a:pt x="18513819" y="13264165"/>
                    <a:pt x="18517629" y="13201934"/>
                  </a:cubicBezTo>
                  <a:lnTo>
                    <a:pt x="18518899" y="13184156"/>
                  </a:lnTo>
                  <a:lnTo>
                    <a:pt x="18507469" y="13196856"/>
                  </a:lnTo>
                  <a:cubicBezTo>
                    <a:pt x="18506199" y="13184156"/>
                    <a:pt x="18508740" y="13156215"/>
                    <a:pt x="18510010" y="13134625"/>
                  </a:cubicBezTo>
                  <a:cubicBezTo>
                    <a:pt x="18512549" y="13101606"/>
                    <a:pt x="18516360" y="13063506"/>
                    <a:pt x="18513819" y="13029215"/>
                  </a:cubicBezTo>
                  <a:lnTo>
                    <a:pt x="18522710" y="13057156"/>
                  </a:lnTo>
                  <a:lnTo>
                    <a:pt x="18521440" y="13010165"/>
                  </a:lnTo>
                  <a:cubicBezTo>
                    <a:pt x="18521440" y="12994924"/>
                    <a:pt x="18520169" y="12978415"/>
                    <a:pt x="18520169" y="12961905"/>
                  </a:cubicBezTo>
                  <a:cubicBezTo>
                    <a:pt x="18522710" y="12949205"/>
                    <a:pt x="18525249" y="12936505"/>
                    <a:pt x="18526519" y="12926345"/>
                  </a:cubicBezTo>
                  <a:lnTo>
                    <a:pt x="18531599" y="12926345"/>
                  </a:lnTo>
                  <a:cubicBezTo>
                    <a:pt x="18535410" y="12874274"/>
                    <a:pt x="18534140" y="12870465"/>
                    <a:pt x="18530329" y="12866655"/>
                  </a:cubicBezTo>
                  <a:cubicBezTo>
                    <a:pt x="18529060" y="12865385"/>
                    <a:pt x="18526519" y="12864115"/>
                    <a:pt x="18525249" y="12864115"/>
                  </a:cubicBezTo>
                  <a:cubicBezTo>
                    <a:pt x="18523979" y="12861574"/>
                    <a:pt x="18522710" y="12855224"/>
                    <a:pt x="18522710" y="12838715"/>
                  </a:cubicBezTo>
                  <a:cubicBezTo>
                    <a:pt x="18523979" y="12838715"/>
                    <a:pt x="18525249" y="12838715"/>
                    <a:pt x="18527790" y="12837445"/>
                  </a:cubicBezTo>
                  <a:cubicBezTo>
                    <a:pt x="18532869" y="12834905"/>
                    <a:pt x="18534140" y="12828555"/>
                    <a:pt x="18534140" y="12801885"/>
                  </a:cubicBezTo>
                  <a:cubicBezTo>
                    <a:pt x="18535410" y="12791724"/>
                    <a:pt x="18534140" y="12766324"/>
                    <a:pt x="18531599" y="12734574"/>
                  </a:cubicBezTo>
                  <a:cubicBezTo>
                    <a:pt x="18530329" y="12714255"/>
                    <a:pt x="18529060" y="12691395"/>
                    <a:pt x="18527790" y="12668535"/>
                  </a:cubicBezTo>
                  <a:lnTo>
                    <a:pt x="18527790" y="12645674"/>
                  </a:lnTo>
                  <a:cubicBezTo>
                    <a:pt x="18532869" y="12622348"/>
                    <a:pt x="18534140" y="12511335"/>
                    <a:pt x="18532869" y="12186830"/>
                  </a:cubicBezTo>
                  <a:lnTo>
                    <a:pt x="18529060" y="12186830"/>
                  </a:lnTo>
                  <a:lnTo>
                    <a:pt x="18529060" y="12144132"/>
                  </a:lnTo>
                  <a:lnTo>
                    <a:pt x="18520169" y="12135592"/>
                  </a:lnTo>
                  <a:lnTo>
                    <a:pt x="18520169" y="12016038"/>
                  </a:lnTo>
                  <a:lnTo>
                    <a:pt x="18526519" y="12016038"/>
                  </a:lnTo>
                  <a:lnTo>
                    <a:pt x="18522710" y="11674455"/>
                  </a:lnTo>
                  <a:lnTo>
                    <a:pt x="18522710" y="11623218"/>
                  </a:lnTo>
                  <a:cubicBezTo>
                    <a:pt x="18525249" y="11307254"/>
                    <a:pt x="18529060" y="10982750"/>
                    <a:pt x="18522710" y="10760721"/>
                  </a:cubicBezTo>
                  <a:cubicBezTo>
                    <a:pt x="18522710" y="10743643"/>
                    <a:pt x="18522710" y="10735103"/>
                    <a:pt x="18523979" y="10726562"/>
                  </a:cubicBezTo>
                  <a:lnTo>
                    <a:pt x="18526519" y="10718023"/>
                  </a:lnTo>
                  <a:lnTo>
                    <a:pt x="18526519" y="10683865"/>
                  </a:lnTo>
                  <a:cubicBezTo>
                    <a:pt x="18525249" y="10598468"/>
                    <a:pt x="18525249" y="10470375"/>
                    <a:pt x="18523979" y="10333743"/>
                  </a:cubicBezTo>
                  <a:cubicBezTo>
                    <a:pt x="18522710" y="10060476"/>
                    <a:pt x="18520169" y="9753051"/>
                    <a:pt x="18517629" y="9607879"/>
                  </a:cubicBezTo>
                  <a:cubicBezTo>
                    <a:pt x="18517629" y="9590800"/>
                    <a:pt x="18518899" y="9573719"/>
                    <a:pt x="18518899" y="9565180"/>
                  </a:cubicBezTo>
                  <a:cubicBezTo>
                    <a:pt x="18518899" y="9556641"/>
                    <a:pt x="18518899" y="9548102"/>
                    <a:pt x="18520169" y="9548102"/>
                  </a:cubicBezTo>
                  <a:lnTo>
                    <a:pt x="18515090" y="9531022"/>
                  </a:lnTo>
                  <a:lnTo>
                    <a:pt x="18521440" y="9539562"/>
                  </a:lnTo>
                  <a:lnTo>
                    <a:pt x="18522710" y="9531022"/>
                  </a:lnTo>
                  <a:lnTo>
                    <a:pt x="18522710" y="9522483"/>
                  </a:lnTo>
                  <a:cubicBezTo>
                    <a:pt x="18529060" y="9326072"/>
                    <a:pt x="18526519" y="8916173"/>
                    <a:pt x="18523979" y="8548970"/>
                  </a:cubicBezTo>
                  <a:cubicBezTo>
                    <a:pt x="18522710" y="8275704"/>
                    <a:pt x="18520169" y="7934121"/>
                    <a:pt x="18523979" y="7865804"/>
                  </a:cubicBezTo>
                  <a:lnTo>
                    <a:pt x="18527790" y="7865804"/>
                  </a:lnTo>
                  <a:lnTo>
                    <a:pt x="18526519" y="7208258"/>
                  </a:lnTo>
                  <a:lnTo>
                    <a:pt x="18532869" y="7208258"/>
                  </a:lnTo>
                  <a:cubicBezTo>
                    <a:pt x="18532869" y="7139940"/>
                    <a:pt x="18534140" y="7063085"/>
                    <a:pt x="18534140" y="6994767"/>
                  </a:cubicBezTo>
                  <a:lnTo>
                    <a:pt x="18535410" y="7011847"/>
                  </a:lnTo>
                  <a:lnTo>
                    <a:pt x="18534140" y="6900834"/>
                  </a:lnTo>
                  <a:lnTo>
                    <a:pt x="18534140" y="6883753"/>
                  </a:lnTo>
                  <a:lnTo>
                    <a:pt x="18530329" y="6243285"/>
                  </a:lnTo>
                  <a:lnTo>
                    <a:pt x="18522710" y="6243285"/>
                  </a:lnTo>
                  <a:cubicBezTo>
                    <a:pt x="18521440" y="6200587"/>
                    <a:pt x="18521440" y="6157889"/>
                    <a:pt x="18520169" y="6123731"/>
                  </a:cubicBezTo>
                  <a:lnTo>
                    <a:pt x="18521440" y="6132271"/>
                  </a:lnTo>
                  <a:lnTo>
                    <a:pt x="18522710" y="5995638"/>
                  </a:lnTo>
                  <a:cubicBezTo>
                    <a:pt x="18523979" y="5859005"/>
                    <a:pt x="18523979" y="5747990"/>
                    <a:pt x="18523979" y="5645515"/>
                  </a:cubicBezTo>
                  <a:cubicBezTo>
                    <a:pt x="18526519" y="5594278"/>
                    <a:pt x="18529060" y="5543041"/>
                    <a:pt x="18530329" y="5483263"/>
                  </a:cubicBezTo>
                  <a:lnTo>
                    <a:pt x="18531599" y="5457645"/>
                  </a:lnTo>
                  <a:lnTo>
                    <a:pt x="18527790" y="5440565"/>
                  </a:lnTo>
                  <a:cubicBezTo>
                    <a:pt x="18527790" y="5432026"/>
                    <a:pt x="18525249" y="5397867"/>
                    <a:pt x="18523979" y="5244155"/>
                  </a:cubicBezTo>
                  <a:cubicBezTo>
                    <a:pt x="18523979" y="5039205"/>
                    <a:pt x="18521440" y="4876953"/>
                    <a:pt x="18517629" y="4603687"/>
                  </a:cubicBezTo>
                  <a:lnTo>
                    <a:pt x="18527790" y="4356039"/>
                  </a:lnTo>
                  <a:cubicBezTo>
                    <a:pt x="18531599" y="4262104"/>
                    <a:pt x="18531599" y="4236485"/>
                    <a:pt x="18531599" y="4193787"/>
                  </a:cubicBezTo>
                  <a:cubicBezTo>
                    <a:pt x="18531599" y="4159629"/>
                    <a:pt x="18531599" y="4108392"/>
                    <a:pt x="18535410" y="3963219"/>
                  </a:cubicBezTo>
                  <a:lnTo>
                    <a:pt x="18531599" y="3954679"/>
                  </a:lnTo>
                  <a:cubicBezTo>
                    <a:pt x="18530329" y="3903442"/>
                    <a:pt x="18530329" y="3707032"/>
                    <a:pt x="18530329" y="3578938"/>
                  </a:cubicBezTo>
                  <a:cubicBezTo>
                    <a:pt x="18530329" y="3322750"/>
                    <a:pt x="18530329" y="3228815"/>
                    <a:pt x="18527790" y="3203197"/>
                  </a:cubicBezTo>
                  <a:cubicBezTo>
                    <a:pt x="18530329" y="3083642"/>
                    <a:pt x="18531599" y="2972628"/>
                    <a:pt x="18531599" y="2853074"/>
                  </a:cubicBezTo>
                  <a:cubicBezTo>
                    <a:pt x="18531599" y="2716440"/>
                    <a:pt x="18531599" y="2571268"/>
                    <a:pt x="18536679" y="2391937"/>
                  </a:cubicBezTo>
                  <a:close/>
                  <a:moveTo>
                    <a:pt x="27940" y="495300"/>
                  </a:moveTo>
                  <a:lnTo>
                    <a:pt x="27940" y="488950"/>
                  </a:lnTo>
                  <a:lnTo>
                    <a:pt x="29210" y="488950"/>
                  </a:lnTo>
                  <a:cubicBezTo>
                    <a:pt x="27940" y="491490"/>
                    <a:pt x="27940" y="492760"/>
                    <a:pt x="27940" y="495300"/>
                  </a:cubicBezTo>
                  <a:close/>
                  <a:moveTo>
                    <a:pt x="38100" y="12886974"/>
                  </a:moveTo>
                  <a:cubicBezTo>
                    <a:pt x="38100" y="12883165"/>
                    <a:pt x="36830" y="12880624"/>
                    <a:pt x="36830" y="12878085"/>
                  </a:cubicBezTo>
                  <a:lnTo>
                    <a:pt x="38100" y="12878085"/>
                  </a:lnTo>
                  <a:lnTo>
                    <a:pt x="38100" y="12886974"/>
                  </a:lnTo>
                  <a:close/>
                  <a:moveTo>
                    <a:pt x="18461749" y="546100"/>
                  </a:moveTo>
                  <a:lnTo>
                    <a:pt x="18463020" y="577850"/>
                  </a:lnTo>
                  <a:lnTo>
                    <a:pt x="18454129" y="563880"/>
                  </a:lnTo>
                  <a:lnTo>
                    <a:pt x="18456670" y="591820"/>
                  </a:lnTo>
                  <a:cubicBezTo>
                    <a:pt x="18461749" y="647700"/>
                    <a:pt x="18460479" y="669290"/>
                    <a:pt x="18459210" y="718820"/>
                  </a:cubicBezTo>
                  <a:lnTo>
                    <a:pt x="18457940" y="741680"/>
                  </a:lnTo>
                  <a:lnTo>
                    <a:pt x="18455399" y="762000"/>
                  </a:lnTo>
                  <a:cubicBezTo>
                    <a:pt x="18452860" y="786130"/>
                    <a:pt x="18452860" y="817880"/>
                    <a:pt x="18454129" y="843280"/>
                  </a:cubicBezTo>
                  <a:lnTo>
                    <a:pt x="18450320" y="843280"/>
                  </a:lnTo>
                  <a:lnTo>
                    <a:pt x="18450320" y="1034144"/>
                  </a:lnTo>
                  <a:lnTo>
                    <a:pt x="18454129" y="1034144"/>
                  </a:lnTo>
                  <a:lnTo>
                    <a:pt x="18459210" y="1512360"/>
                  </a:lnTo>
                  <a:lnTo>
                    <a:pt x="18454129" y="1512360"/>
                  </a:lnTo>
                  <a:cubicBezTo>
                    <a:pt x="18454129" y="1555058"/>
                    <a:pt x="18454129" y="1589216"/>
                    <a:pt x="18455399" y="1631914"/>
                  </a:cubicBezTo>
                  <a:lnTo>
                    <a:pt x="18446510" y="1631914"/>
                  </a:lnTo>
                  <a:lnTo>
                    <a:pt x="18446510" y="1648993"/>
                  </a:lnTo>
                  <a:lnTo>
                    <a:pt x="18451590" y="2332159"/>
                  </a:lnTo>
                  <a:cubicBezTo>
                    <a:pt x="18450320" y="2357778"/>
                    <a:pt x="18450320" y="2400476"/>
                    <a:pt x="18449049" y="2460253"/>
                  </a:cubicBezTo>
                  <a:cubicBezTo>
                    <a:pt x="18447779" y="2511490"/>
                    <a:pt x="18446510" y="2588346"/>
                    <a:pt x="18445240" y="2605426"/>
                  </a:cubicBezTo>
                  <a:lnTo>
                    <a:pt x="18443970" y="2605426"/>
                  </a:lnTo>
                  <a:cubicBezTo>
                    <a:pt x="18442699" y="2793296"/>
                    <a:pt x="18443970" y="3015325"/>
                    <a:pt x="18446510" y="3254433"/>
                  </a:cubicBezTo>
                  <a:cubicBezTo>
                    <a:pt x="18449049" y="3527700"/>
                    <a:pt x="18451590" y="3818045"/>
                    <a:pt x="18449049" y="4091312"/>
                  </a:cubicBezTo>
                  <a:lnTo>
                    <a:pt x="18449049" y="4108391"/>
                  </a:lnTo>
                  <a:cubicBezTo>
                    <a:pt x="18450320" y="4134010"/>
                    <a:pt x="18450320" y="4202326"/>
                    <a:pt x="18451590" y="4287722"/>
                  </a:cubicBezTo>
                  <a:cubicBezTo>
                    <a:pt x="18451590" y="4424355"/>
                    <a:pt x="18450320" y="4552449"/>
                    <a:pt x="18450320" y="4689082"/>
                  </a:cubicBezTo>
                  <a:cubicBezTo>
                    <a:pt x="18449049" y="5022125"/>
                    <a:pt x="18446510" y="5372248"/>
                    <a:pt x="18451590" y="5790687"/>
                  </a:cubicBezTo>
                  <a:lnTo>
                    <a:pt x="18442699" y="6123731"/>
                  </a:lnTo>
                  <a:lnTo>
                    <a:pt x="18442699" y="6132270"/>
                  </a:lnTo>
                  <a:cubicBezTo>
                    <a:pt x="18442699" y="6260364"/>
                    <a:pt x="18443970" y="6303062"/>
                    <a:pt x="18450320" y="6311602"/>
                  </a:cubicBezTo>
                  <a:cubicBezTo>
                    <a:pt x="18452860" y="6311602"/>
                    <a:pt x="18454129" y="6311602"/>
                    <a:pt x="18456670" y="6294523"/>
                  </a:cubicBezTo>
                  <a:cubicBezTo>
                    <a:pt x="18456670" y="6337221"/>
                    <a:pt x="18456670" y="6379919"/>
                    <a:pt x="18457940" y="6448234"/>
                  </a:cubicBezTo>
                  <a:cubicBezTo>
                    <a:pt x="18459210" y="6627566"/>
                    <a:pt x="18457940" y="6695883"/>
                    <a:pt x="18457940" y="6730040"/>
                  </a:cubicBezTo>
                  <a:cubicBezTo>
                    <a:pt x="18456670" y="6730040"/>
                    <a:pt x="18455399" y="6730040"/>
                    <a:pt x="18452860" y="6738581"/>
                  </a:cubicBezTo>
                  <a:cubicBezTo>
                    <a:pt x="18449049" y="6755660"/>
                    <a:pt x="18447779" y="6789817"/>
                    <a:pt x="18447779" y="6832515"/>
                  </a:cubicBezTo>
                  <a:lnTo>
                    <a:pt x="18449049" y="6892293"/>
                  </a:lnTo>
                  <a:cubicBezTo>
                    <a:pt x="18452860" y="7080164"/>
                    <a:pt x="18456670" y="7327811"/>
                    <a:pt x="18456670" y="7609617"/>
                  </a:cubicBezTo>
                  <a:lnTo>
                    <a:pt x="18455399" y="7609617"/>
                  </a:lnTo>
                  <a:lnTo>
                    <a:pt x="18455399" y="7566919"/>
                  </a:lnTo>
                  <a:cubicBezTo>
                    <a:pt x="18454129" y="7387588"/>
                    <a:pt x="18452860" y="7370509"/>
                    <a:pt x="18446510" y="7370509"/>
                  </a:cubicBezTo>
                  <a:cubicBezTo>
                    <a:pt x="18438890" y="7370509"/>
                    <a:pt x="18438890" y="7404668"/>
                    <a:pt x="18436349" y="7558379"/>
                  </a:cubicBezTo>
                  <a:lnTo>
                    <a:pt x="18435079" y="7583998"/>
                  </a:lnTo>
                  <a:lnTo>
                    <a:pt x="18438890" y="7601077"/>
                  </a:lnTo>
                  <a:cubicBezTo>
                    <a:pt x="18445240" y="7652315"/>
                    <a:pt x="18445240" y="8036596"/>
                    <a:pt x="18445240" y="8326941"/>
                  </a:cubicBezTo>
                  <a:cubicBezTo>
                    <a:pt x="18445240" y="8830776"/>
                    <a:pt x="18447779" y="9035726"/>
                    <a:pt x="18454129" y="9095503"/>
                  </a:cubicBezTo>
                  <a:lnTo>
                    <a:pt x="18452860" y="9172359"/>
                  </a:lnTo>
                  <a:lnTo>
                    <a:pt x="18450320" y="9172359"/>
                  </a:lnTo>
                  <a:cubicBezTo>
                    <a:pt x="18446510" y="9420007"/>
                    <a:pt x="18449049" y="9513942"/>
                    <a:pt x="18452860" y="9624957"/>
                  </a:cubicBezTo>
                  <a:cubicBezTo>
                    <a:pt x="18456670" y="9727432"/>
                    <a:pt x="18460479" y="9846986"/>
                    <a:pt x="18459210" y="10154411"/>
                  </a:cubicBezTo>
                  <a:cubicBezTo>
                    <a:pt x="18457940" y="10265426"/>
                    <a:pt x="18457940" y="10342281"/>
                    <a:pt x="18456670" y="10376439"/>
                  </a:cubicBezTo>
                  <a:lnTo>
                    <a:pt x="18452860" y="10376439"/>
                  </a:lnTo>
                  <a:lnTo>
                    <a:pt x="18456670" y="10854656"/>
                  </a:lnTo>
                  <a:lnTo>
                    <a:pt x="18456670" y="10880275"/>
                  </a:lnTo>
                  <a:lnTo>
                    <a:pt x="18454129" y="10880275"/>
                  </a:lnTo>
                  <a:lnTo>
                    <a:pt x="18455399" y="11401188"/>
                  </a:lnTo>
                  <a:lnTo>
                    <a:pt x="18450320" y="11341411"/>
                  </a:lnTo>
                  <a:lnTo>
                    <a:pt x="18455399" y="11554901"/>
                  </a:lnTo>
                  <a:cubicBezTo>
                    <a:pt x="18456670" y="11614678"/>
                    <a:pt x="18459210" y="11717152"/>
                    <a:pt x="18460479" y="11811088"/>
                  </a:cubicBezTo>
                  <a:lnTo>
                    <a:pt x="18456670" y="11905024"/>
                  </a:lnTo>
                  <a:cubicBezTo>
                    <a:pt x="18447779" y="12101433"/>
                    <a:pt x="18449049" y="12195369"/>
                    <a:pt x="18450320" y="12340542"/>
                  </a:cubicBezTo>
                  <a:cubicBezTo>
                    <a:pt x="18451590" y="12400318"/>
                    <a:pt x="18451590" y="12468635"/>
                    <a:pt x="18452860" y="12562571"/>
                  </a:cubicBezTo>
                  <a:lnTo>
                    <a:pt x="18447779" y="12648215"/>
                  </a:lnTo>
                  <a:cubicBezTo>
                    <a:pt x="18446510" y="12652024"/>
                    <a:pt x="18446510" y="12654565"/>
                    <a:pt x="18445240" y="12658374"/>
                  </a:cubicBezTo>
                  <a:lnTo>
                    <a:pt x="18452860" y="12658374"/>
                  </a:lnTo>
                  <a:lnTo>
                    <a:pt x="18452860" y="12668534"/>
                  </a:lnTo>
                  <a:lnTo>
                    <a:pt x="18447779" y="12668534"/>
                  </a:lnTo>
                  <a:cubicBezTo>
                    <a:pt x="18445240" y="12681234"/>
                    <a:pt x="18443970" y="12702824"/>
                    <a:pt x="18442699" y="12730765"/>
                  </a:cubicBezTo>
                  <a:cubicBezTo>
                    <a:pt x="18441429" y="12751085"/>
                    <a:pt x="18441429" y="12772674"/>
                    <a:pt x="18438890" y="12798074"/>
                  </a:cubicBezTo>
                  <a:lnTo>
                    <a:pt x="18451590" y="12799345"/>
                  </a:lnTo>
                  <a:cubicBezTo>
                    <a:pt x="18452860" y="12796805"/>
                    <a:pt x="18452860" y="12790455"/>
                    <a:pt x="18454129" y="12784105"/>
                  </a:cubicBezTo>
                  <a:lnTo>
                    <a:pt x="18457940" y="12784105"/>
                  </a:lnTo>
                  <a:cubicBezTo>
                    <a:pt x="18457940" y="12791724"/>
                    <a:pt x="18459210" y="12800615"/>
                    <a:pt x="18460479" y="12809505"/>
                  </a:cubicBezTo>
                  <a:cubicBezTo>
                    <a:pt x="18455399" y="12815855"/>
                    <a:pt x="18455399" y="12833635"/>
                    <a:pt x="18456670" y="12871735"/>
                  </a:cubicBezTo>
                  <a:lnTo>
                    <a:pt x="18456670" y="12881895"/>
                  </a:lnTo>
                  <a:lnTo>
                    <a:pt x="18447779" y="12879355"/>
                  </a:lnTo>
                  <a:lnTo>
                    <a:pt x="18447779" y="12889515"/>
                  </a:lnTo>
                  <a:cubicBezTo>
                    <a:pt x="18449049" y="12919995"/>
                    <a:pt x="18451590" y="12928885"/>
                    <a:pt x="18454129" y="12940315"/>
                  </a:cubicBezTo>
                  <a:cubicBezTo>
                    <a:pt x="18455399" y="12945395"/>
                    <a:pt x="18456670" y="12951745"/>
                    <a:pt x="18457940" y="12960635"/>
                  </a:cubicBezTo>
                  <a:cubicBezTo>
                    <a:pt x="18456670" y="13007625"/>
                    <a:pt x="18451590" y="13020325"/>
                    <a:pt x="18446510" y="13030484"/>
                  </a:cubicBezTo>
                  <a:lnTo>
                    <a:pt x="18445240" y="13033025"/>
                  </a:lnTo>
                  <a:lnTo>
                    <a:pt x="18445240" y="13035565"/>
                  </a:lnTo>
                  <a:cubicBezTo>
                    <a:pt x="18445240" y="13064775"/>
                    <a:pt x="18445240" y="13068584"/>
                    <a:pt x="18451590" y="13069856"/>
                  </a:cubicBezTo>
                  <a:cubicBezTo>
                    <a:pt x="18454129" y="13069856"/>
                    <a:pt x="18455399" y="13069856"/>
                    <a:pt x="18456670" y="13068584"/>
                  </a:cubicBezTo>
                  <a:lnTo>
                    <a:pt x="18456670" y="13076206"/>
                  </a:lnTo>
                  <a:cubicBezTo>
                    <a:pt x="18454129" y="13142245"/>
                    <a:pt x="18456670" y="13190506"/>
                    <a:pt x="18460479" y="13264165"/>
                  </a:cubicBezTo>
                  <a:lnTo>
                    <a:pt x="18461749" y="13276865"/>
                  </a:lnTo>
                  <a:cubicBezTo>
                    <a:pt x="18455399" y="13276865"/>
                    <a:pt x="18455399" y="13283215"/>
                    <a:pt x="18454129" y="13285756"/>
                  </a:cubicBezTo>
                  <a:lnTo>
                    <a:pt x="18454129" y="13287025"/>
                  </a:lnTo>
                  <a:lnTo>
                    <a:pt x="18457940" y="13312425"/>
                  </a:lnTo>
                  <a:lnTo>
                    <a:pt x="18455399" y="13308615"/>
                  </a:lnTo>
                  <a:lnTo>
                    <a:pt x="18456670" y="13336556"/>
                  </a:lnTo>
                  <a:cubicBezTo>
                    <a:pt x="18457940" y="13353065"/>
                    <a:pt x="18459210" y="13356875"/>
                    <a:pt x="18461749" y="13360684"/>
                  </a:cubicBezTo>
                  <a:cubicBezTo>
                    <a:pt x="18463020" y="13363225"/>
                    <a:pt x="18465560" y="13365765"/>
                    <a:pt x="18466829" y="13396245"/>
                  </a:cubicBezTo>
                  <a:lnTo>
                    <a:pt x="18466829" y="13398784"/>
                  </a:lnTo>
                  <a:cubicBezTo>
                    <a:pt x="18469370" y="13405134"/>
                    <a:pt x="18468099" y="13420375"/>
                    <a:pt x="18466829" y="13430534"/>
                  </a:cubicBezTo>
                  <a:lnTo>
                    <a:pt x="18452860" y="13429265"/>
                  </a:lnTo>
                  <a:lnTo>
                    <a:pt x="18427460" y="13426725"/>
                  </a:lnTo>
                  <a:cubicBezTo>
                    <a:pt x="18407140" y="13425456"/>
                    <a:pt x="18388090" y="13426725"/>
                    <a:pt x="18372849" y="13427995"/>
                  </a:cubicBezTo>
                  <a:lnTo>
                    <a:pt x="18372849" y="13424184"/>
                  </a:lnTo>
                  <a:lnTo>
                    <a:pt x="18367770" y="13421645"/>
                  </a:lnTo>
                  <a:lnTo>
                    <a:pt x="18320779" y="13425456"/>
                  </a:lnTo>
                  <a:cubicBezTo>
                    <a:pt x="18276329" y="13427995"/>
                    <a:pt x="18268710" y="13429265"/>
                    <a:pt x="18222990" y="13434345"/>
                  </a:cubicBezTo>
                  <a:cubicBezTo>
                    <a:pt x="18196320" y="13431806"/>
                    <a:pt x="18169649" y="13430534"/>
                    <a:pt x="18142979" y="13430534"/>
                  </a:cubicBezTo>
                  <a:lnTo>
                    <a:pt x="18129010" y="13430534"/>
                  </a:lnTo>
                  <a:cubicBezTo>
                    <a:pt x="18118849" y="13429265"/>
                    <a:pt x="18106149" y="13427995"/>
                    <a:pt x="18089640" y="13427995"/>
                  </a:cubicBezTo>
                  <a:lnTo>
                    <a:pt x="18089640" y="13430534"/>
                  </a:lnTo>
                  <a:lnTo>
                    <a:pt x="18087099" y="13430534"/>
                  </a:lnTo>
                  <a:cubicBezTo>
                    <a:pt x="18085829" y="13429265"/>
                    <a:pt x="18084560" y="13429265"/>
                    <a:pt x="18083290" y="13427995"/>
                  </a:cubicBezTo>
                  <a:lnTo>
                    <a:pt x="18080749" y="13427995"/>
                  </a:lnTo>
                  <a:cubicBezTo>
                    <a:pt x="18069320" y="13430534"/>
                    <a:pt x="18056620" y="13431806"/>
                    <a:pt x="18041379" y="13433075"/>
                  </a:cubicBezTo>
                  <a:lnTo>
                    <a:pt x="18023599" y="13425456"/>
                  </a:lnTo>
                  <a:lnTo>
                    <a:pt x="18017249" y="13430534"/>
                  </a:lnTo>
                  <a:lnTo>
                    <a:pt x="17901679" y="13425456"/>
                  </a:lnTo>
                  <a:cubicBezTo>
                    <a:pt x="17883899" y="13427995"/>
                    <a:pt x="17866120" y="13429265"/>
                    <a:pt x="17849610" y="13431806"/>
                  </a:cubicBezTo>
                  <a:cubicBezTo>
                    <a:pt x="17824210" y="13431806"/>
                    <a:pt x="17800079" y="13430534"/>
                    <a:pt x="17774679" y="13430534"/>
                  </a:cubicBezTo>
                  <a:lnTo>
                    <a:pt x="17774679" y="13425456"/>
                  </a:lnTo>
                  <a:lnTo>
                    <a:pt x="17723879" y="13429265"/>
                  </a:lnTo>
                  <a:cubicBezTo>
                    <a:pt x="17714990" y="13429265"/>
                    <a:pt x="17707370" y="13429265"/>
                    <a:pt x="17697210" y="13427995"/>
                  </a:cubicBezTo>
                  <a:lnTo>
                    <a:pt x="17697210" y="13426725"/>
                  </a:lnTo>
                  <a:cubicBezTo>
                    <a:pt x="17519151" y="13422915"/>
                    <a:pt x="17177730" y="13421645"/>
                    <a:pt x="16775339" y="13421645"/>
                  </a:cubicBezTo>
                  <a:lnTo>
                    <a:pt x="16494885" y="13421645"/>
                  </a:lnTo>
                  <a:lnTo>
                    <a:pt x="16604627" y="13426725"/>
                  </a:lnTo>
                  <a:cubicBezTo>
                    <a:pt x="16531465" y="13426725"/>
                    <a:pt x="16482690" y="13425456"/>
                    <a:pt x="16421722" y="13425456"/>
                  </a:cubicBezTo>
                  <a:cubicBezTo>
                    <a:pt x="16385143" y="13425456"/>
                    <a:pt x="16348560" y="13424184"/>
                    <a:pt x="16311980" y="13424184"/>
                  </a:cubicBezTo>
                  <a:lnTo>
                    <a:pt x="16287592" y="13424184"/>
                  </a:lnTo>
                  <a:cubicBezTo>
                    <a:pt x="16251011" y="13425456"/>
                    <a:pt x="16202237" y="13426725"/>
                    <a:pt x="16177848" y="13429265"/>
                  </a:cubicBezTo>
                  <a:lnTo>
                    <a:pt x="16177848" y="13427995"/>
                  </a:lnTo>
                  <a:cubicBezTo>
                    <a:pt x="15897396" y="13424184"/>
                    <a:pt x="15702296" y="13425456"/>
                    <a:pt x="15543778" y="13429265"/>
                  </a:cubicBezTo>
                  <a:lnTo>
                    <a:pt x="15519391" y="13429265"/>
                  </a:lnTo>
                  <a:cubicBezTo>
                    <a:pt x="14934095" y="13429265"/>
                    <a:pt x="14275637" y="13429265"/>
                    <a:pt x="14129314" y="13421645"/>
                  </a:cubicBezTo>
                  <a:lnTo>
                    <a:pt x="14104925" y="13421645"/>
                  </a:lnTo>
                  <a:cubicBezTo>
                    <a:pt x="13897632" y="13421645"/>
                    <a:pt x="13836666" y="13421645"/>
                    <a:pt x="13824472" y="13427995"/>
                  </a:cubicBezTo>
                  <a:lnTo>
                    <a:pt x="13726922" y="13427995"/>
                  </a:lnTo>
                  <a:lnTo>
                    <a:pt x="13568404" y="13424184"/>
                  </a:lnTo>
                  <a:lnTo>
                    <a:pt x="13422080" y="13429265"/>
                  </a:lnTo>
                  <a:cubicBezTo>
                    <a:pt x="13348919" y="13429265"/>
                    <a:pt x="13275757" y="13429265"/>
                    <a:pt x="13226982" y="13427995"/>
                  </a:cubicBezTo>
                  <a:lnTo>
                    <a:pt x="13226982" y="13419106"/>
                  </a:lnTo>
                  <a:cubicBezTo>
                    <a:pt x="12922140" y="13416565"/>
                    <a:pt x="12470974" y="13417834"/>
                    <a:pt x="12141746" y="13419106"/>
                  </a:cubicBezTo>
                  <a:cubicBezTo>
                    <a:pt x="11995422" y="13419106"/>
                    <a:pt x="11861291" y="13420375"/>
                    <a:pt x="11788129" y="13420375"/>
                  </a:cubicBezTo>
                  <a:lnTo>
                    <a:pt x="11788129" y="13422915"/>
                  </a:lnTo>
                  <a:lnTo>
                    <a:pt x="10788248" y="13422915"/>
                  </a:lnTo>
                  <a:lnTo>
                    <a:pt x="10788248" y="13420375"/>
                  </a:lnTo>
                  <a:cubicBezTo>
                    <a:pt x="10751669" y="13421645"/>
                    <a:pt x="10715087" y="13421645"/>
                    <a:pt x="10690700" y="13422915"/>
                  </a:cubicBezTo>
                  <a:lnTo>
                    <a:pt x="10361470" y="13422915"/>
                  </a:lnTo>
                  <a:cubicBezTo>
                    <a:pt x="9495720" y="13422915"/>
                    <a:pt x="8593388" y="13422915"/>
                    <a:pt x="7800801" y="13426725"/>
                  </a:cubicBezTo>
                  <a:lnTo>
                    <a:pt x="7752026" y="13426725"/>
                  </a:lnTo>
                  <a:cubicBezTo>
                    <a:pt x="7666670" y="13426725"/>
                    <a:pt x="7593508" y="13427995"/>
                    <a:pt x="7508153" y="13427995"/>
                  </a:cubicBezTo>
                  <a:lnTo>
                    <a:pt x="7093568" y="13430534"/>
                  </a:lnTo>
                  <a:lnTo>
                    <a:pt x="7178923" y="13433075"/>
                  </a:lnTo>
                  <a:lnTo>
                    <a:pt x="6996018" y="13433075"/>
                  </a:lnTo>
                  <a:cubicBezTo>
                    <a:pt x="6935050" y="13429265"/>
                    <a:pt x="6825307" y="13426725"/>
                    <a:pt x="6752144" y="13424184"/>
                  </a:cubicBezTo>
                  <a:lnTo>
                    <a:pt x="6739951" y="13430534"/>
                  </a:lnTo>
                  <a:lnTo>
                    <a:pt x="6727758" y="13425456"/>
                  </a:lnTo>
                  <a:cubicBezTo>
                    <a:pt x="6691176" y="13426725"/>
                    <a:pt x="6459498" y="13425456"/>
                    <a:pt x="6264398" y="13425456"/>
                  </a:cubicBezTo>
                  <a:lnTo>
                    <a:pt x="5703489" y="13425456"/>
                  </a:lnTo>
                  <a:lnTo>
                    <a:pt x="5703489" y="13429265"/>
                  </a:lnTo>
                  <a:cubicBezTo>
                    <a:pt x="5654715" y="13429265"/>
                    <a:pt x="5618134" y="13429265"/>
                    <a:pt x="5569359" y="13430534"/>
                  </a:cubicBezTo>
                  <a:lnTo>
                    <a:pt x="5557166" y="13430534"/>
                  </a:lnTo>
                  <a:cubicBezTo>
                    <a:pt x="5423036" y="13431806"/>
                    <a:pt x="5276711" y="13433075"/>
                    <a:pt x="5106000" y="13434345"/>
                  </a:cubicBezTo>
                  <a:cubicBezTo>
                    <a:pt x="5118194" y="13433075"/>
                    <a:pt x="5118194" y="13431806"/>
                    <a:pt x="5130388" y="13430534"/>
                  </a:cubicBezTo>
                  <a:cubicBezTo>
                    <a:pt x="5142581" y="13424184"/>
                    <a:pt x="5069419" y="13420375"/>
                    <a:pt x="5032838" y="13419106"/>
                  </a:cubicBezTo>
                  <a:lnTo>
                    <a:pt x="5008451" y="13419106"/>
                  </a:lnTo>
                  <a:cubicBezTo>
                    <a:pt x="4679221" y="13417834"/>
                    <a:pt x="4618253" y="13419106"/>
                    <a:pt x="4569479" y="13422915"/>
                  </a:cubicBezTo>
                  <a:cubicBezTo>
                    <a:pt x="4557285" y="13424184"/>
                    <a:pt x="4520704" y="13425456"/>
                    <a:pt x="4252443" y="13424184"/>
                  </a:cubicBezTo>
                  <a:lnTo>
                    <a:pt x="4228056" y="13424184"/>
                  </a:lnTo>
                  <a:cubicBezTo>
                    <a:pt x="4191475" y="13425456"/>
                    <a:pt x="4167088" y="13426725"/>
                    <a:pt x="4154894" y="13427995"/>
                  </a:cubicBezTo>
                  <a:cubicBezTo>
                    <a:pt x="3837859" y="13429265"/>
                    <a:pt x="3728116" y="13430534"/>
                    <a:pt x="3642760" y="13431806"/>
                  </a:cubicBezTo>
                  <a:lnTo>
                    <a:pt x="3337918" y="13429265"/>
                  </a:lnTo>
                  <a:cubicBezTo>
                    <a:pt x="3228176" y="13427995"/>
                    <a:pt x="3167208" y="13427995"/>
                    <a:pt x="3130626" y="13426725"/>
                  </a:cubicBezTo>
                  <a:lnTo>
                    <a:pt x="3130626" y="13417834"/>
                  </a:lnTo>
                  <a:lnTo>
                    <a:pt x="1679580" y="13415295"/>
                  </a:lnTo>
                  <a:lnTo>
                    <a:pt x="1716161" y="13420375"/>
                  </a:lnTo>
                  <a:cubicBezTo>
                    <a:pt x="1618611" y="13421645"/>
                    <a:pt x="1423513" y="13424184"/>
                    <a:pt x="1289383" y="13424184"/>
                  </a:cubicBezTo>
                  <a:cubicBezTo>
                    <a:pt x="1228414" y="13424184"/>
                    <a:pt x="1167446" y="13425456"/>
                    <a:pt x="1118671" y="13425456"/>
                  </a:cubicBezTo>
                  <a:lnTo>
                    <a:pt x="840740" y="13425456"/>
                  </a:lnTo>
                  <a:lnTo>
                    <a:pt x="840740" y="13421645"/>
                  </a:lnTo>
                  <a:lnTo>
                    <a:pt x="836930" y="13422915"/>
                  </a:lnTo>
                  <a:cubicBezTo>
                    <a:pt x="830580" y="13424184"/>
                    <a:pt x="805180" y="13425456"/>
                    <a:pt x="778510" y="13426725"/>
                  </a:cubicBezTo>
                  <a:lnTo>
                    <a:pt x="778510" y="13421645"/>
                  </a:lnTo>
                  <a:cubicBezTo>
                    <a:pt x="754380" y="13420375"/>
                    <a:pt x="734060" y="13421645"/>
                    <a:pt x="713740" y="13424184"/>
                  </a:cubicBezTo>
                  <a:cubicBezTo>
                    <a:pt x="687070" y="13426725"/>
                    <a:pt x="660400" y="13429265"/>
                    <a:pt x="623570" y="13424184"/>
                  </a:cubicBezTo>
                  <a:cubicBezTo>
                    <a:pt x="614680" y="13424184"/>
                    <a:pt x="601980" y="13421645"/>
                    <a:pt x="589280" y="13420375"/>
                  </a:cubicBezTo>
                  <a:cubicBezTo>
                    <a:pt x="561340" y="13416565"/>
                    <a:pt x="551180" y="13415295"/>
                    <a:pt x="546100" y="13420375"/>
                  </a:cubicBezTo>
                  <a:lnTo>
                    <a:pt x="544830" y="13421645"/>
                  </a:lnTo>
                  <a:cubicBezTo>
                    <a:pt x="537210" y="13421645"/>
                    <a:pt x="529590" y="13421645"/>
                    <a:pt x="520700" y="13422915"/>
                  </a:cubicBezTo>
                  <a:cubicBezTo>
                    <a:pt x="497840" y="13424184"/>
                    <a:pt x="474980" y="13425456"/>
                    <a:pt x="448310" y="13421645"/>
                  </a:cubicBezTo>
                  <a:lnTo>
                    <a:pt x="445770" y="13421645"/>
                  </a:lnTo>
                  <a:cubicBezTo>
                    <a:pt x="444500" y="13421645"/>
                    <a:pt x="443230" y="13421645"/>
                    <a:pt x="443230" y="13422915"/>
                  </a:cubicBezTo>
                  <a:lnTo>
                    <a:pt x="429260" y="13420375"/>
                  </a:lnTo>
                  <a:cubicBezTo>
                    <a:pt x="416560" y="13417834"/>
                    <a:pt x="393700" y="13419106"/>
                    <a:pt x="373380" y="13420375"/>
                  </a:cubicBezTo>
                  <a:cubicBezTo>
                    <a:pt x="363220" y="13420375"/>
                    <a:pt x="351790" y="13421645"/>
                    <a:pt x="346710" y="13421645"/>
                  </a:cubicBezTo>
                  <a:lnTo>
                    <a:pt x="345440" y="13416565"/>
                  </a:lnTo>
                  <a:cubicBezTo>
                    <a:pt x="323850" y="13422915"/>
                    <a:pt x="297180" y="13422915"/>
                    <a:pt x="266700" y="13421645"/>
                  </a:cubicBezTo>
                  <a:cubicBezTo>
                    <a:pt x="242570" y="13420375"/>
                    <a:pt x="214630" y="13420375"/>
                    <a:pt x="185420" y="13422915"/>
                  </a:cubicBezTo>
                  <a:lnTo>
                    <a:pt x="189230" y="13417834"/>
                  </a:lnTo>
                  <a:lnTo>
                    <a:pt x="166370" y="13420375"/>
                  </a:lnTo>
                  <a:cubicBezTo>
                    <a:pt x="163830" y="13420375"/>
                    <a:pt x="161290" y="13420375"/>
                    <a:pt x="157480" y="13421645"/>
                  </a:cubicBezTo>
                  <a:lnTo>
                    <a:pt x="156210" y="13415295"/>
                  </a:lnTo>
                  <a:cubicBezTo>
                    <a:pt x="139700" y="13416565"/>
                    <a:pt x="123190" y="13417834"/>
                    <a:pt x="101600" y="13416565"/>
                  </a:cubicBezTo>
                  <a:lnTo>
                    <a:pt x="97790" y="13416565"/>
                  </a:lnTo>
                  <a:lnTo>
                    <a:pt x="87630" y="13415295"/>
                  </a:lnTo>
                  <a:lnTo>
                    <a:pt x="87630" y="13394975"/>
                  </a:lnTo>
                  <a:lnTo>
                    <a:pt x="74930" y="13394975"/>
                  </a:lnTo>
                  <a:lnTo>
                    <a:pt x="74930" y="13388625"/>
                  </a:lnTo>
                  <a:cubicBezTo>
                    <a:pt x="76200" y="13374656"/>
                    <a:pt x="77470" y="13365765"/>
                    <a:pt x="80010" y="13355606"/>
                  </a:cubicBezTo>
                  <a:lnTo>
                    <a:pt x="80010" y="13353065"/>
                  </a:lnTo>
                  <a:cubicBezTo>
                    <a:pt x="85090" y="13328934"/>
                    <a:pt x="88900" y="13302265"/>
                    <a:pt x="87630" y="13232415"/>
                  </a:cubicBezTo>
                  <a:lnTo>
                    <a:pt x="83820" y="13232415"/>
                  </a:lnTo>
                  <a:cubicBezTo>
                    <a:pt x="85090" y="13210825"/>
                    <a:pt x="86360" y="13193045"/>
                    <a:pt x="88900" y="13182884"/>
                  </a:cubicBezTo>
                  <a:cubicBezTo>
                    <a:pt x="88900" y="13134625"/>
                    <a:pt x="87630" y="13132084"/>
                    <a:pt x="81280" y="13132084"/>
                  </a:cubicBezTo>
                  <a:cubicBezTo>
                    <a:pt x="81280" y="13119384"/>
                    <a:pt x="80010" y="13109225"/>
                    <a:pt x="77470" y="13096525"/>
                  </a:cubicBezTo>
                  <a:cubicBezTo>
                    <a:pt x="76200" y="13086365"/>
                    <a:pt x="73660" y="13074934"/>
                    <a:pt x="73660" y="13060965"/>
                  </a:cubicBezTo>
                  <a:lnTo>
                    <a:pt x="78740" y="13060965"/>
                  </a:lnTo>
                  <a:lnTo>
                    <a:pt x="78740" y="13054615"/>
                  </a:lnTo>
                  <a:cubicBezTo>
                    <a:pt x="81280" y="12991115"/>
                    <a:pt x="77470" y="12983495"/>
                    <a:pt x="73660" y="12975874"/>
                  </a:cubicBezTo>
                  <a:cubicBezTo>
                    <a:pt x="72390" y="12973335"/>
                    <a:pt x="71120" y="12969524"/>
                    <a:pt x="69850" y="12959365"/>
                  </a:cubicBezTo>
                  <a:lnTo>
                    <a:pt x="78740" y="12958095"/>
                  </a:lnTo>
                  <a:lnTo>
                    <a:pt x="77470" y="12926345"/>
                  </a:lnTo>
                  <a:lnTo>
                    <a:pt x="86360" y="12940315"/>
                  </a:lnTo>
                  <a:lnTo>
                    <a:pt x="83820" y="12912374"/>
                  </a:lnTo>
                  <a:cubicBezTo>
                    <a:pt x="78740" y="12856495"/>
                    <a:pt x="80010" y="12834905"/>
                    <a:pt x="81280" y="12785374"/>
                  </a:cubicBezTo>
                  <a:lnTo>
                    <a:pt x="82550" y="12762515"/>
                  </a:lnTo>
                  <a:lnTo>
                    <a:pt x="85090" y="12742195"/>
                  </a:lnTo>
                  <a:cubicBezTo>
                    <a:pt x="87630" y="12718065"/>
                    <a:pt x="87630" y="12687584"/>
                    <a:pt x="86360" y="12662184"/>
                  </a:cubicBezTo>
                  <a:lnTo>
                    <a:pt x="88900" y="12662184"/>
                  </a:lnTo>
                  <a:cubicBezTo>
                    <a:pt x="87630" y="12655834"/>
                    <a:pt x="87630" y="12650755"/>
                    <a:pt x="87630" y="12645674"/>
                  </a:cubicBezTo>
                  <a:lnTo>
                    <a:pt x="87630" y="12477175"/>
                  </a:lnTo>
                  <a:lnTo>
                    <a:pt x="83820" y="12477175"/>
                  </a:lnTo>
                  <a:lnTo>
                    <a:pt x="78740" y="11998959"/>
                  </a:lnTo>
                  <a:lnTo>
                    <a:pt x="83820" y="11998959"/>
                  </a:lnTo>
                  <a:cubicBezTo>
                    <a:pt x="83820" y="11956261"/>
                    <a:pt x="83820" y="11922103"/>
                    <a:pt x="82550" y="11879405"/>
                  </a:cubicBezTo>
                  <a:lnTo>
                    <a:pt x="91440" y="11879405"/>
                  </a:lnTo>
                  <a:lnTo>
                    <a:pt x="91440" y="11862326"/>
                  </a:lnTo>
                  <a:lnTo>
                    <a:pt x="86360" y="11179160"/>
                  </a:lnTo>
                  <a:cubicBezTo>
                    <a:pt x="87630" y="11153541"/>
                    <a:pt x="87630" y="11110843"/>
                    <a:pt x="88900" y="11051066"/>
                  </a:cubicBezTo>
                  <a:cubicBezTo>
                    <a:pt x="90170" y="10999828"/>
                    <a:pt x="91440" y="10922973"/>
                    <a:pt x="92710" y="10905894"/>
                  </a:cubicBezTo>
                  <a:lnTo>
                    <a:pt x="93980" y="10905894"/>
                  </a:lnTo>
                  <a:cubicBezTo>
                    <a:pt x="95250" y="10718022"/>
                    <a:pt x="92710" y="10495994"/>
                    <a:pt x="91440" y="10256885"/>
                  </a:cubicBezTo>
                  <a:cubicBezTo>
                    <a:pt x="88900" y="9983619"/>
                    <a:pt x="86360" y="9693273"/>
                    <a:pt x="88900" y="9411468"/>
                  </a:cubicBezTo>
                  <a:lnTo>
                    <a:pt x="88900" y="9394388"/>
                  </a:lnTo>
                  <a:cubicBezTo>
                    <a:pt x="87630" y="9368770"/>
                    <a:pt x="87630" y="9300453"/>
                    <a:pt x="86360" y="9215058"/>
                  </a:cubicBezTo>
                  <a:cubicBezTo>
                    <a:pt x="86360" y="9078424"/>
                    <a:pt x="87630" y="8950330"/>
                    <a:pt x="87630" y="8813698"/>
                  </a:cubicBezTo>
                  <a:cubicBezTo>
                    <a:pt x="88900" y="8480654"/>
                    <a:pt x="91440" y="8130531"/>
                    <a:pt x="86360" y="7703553"/>
                  </a:cubicBezTo>
                  <a:lnTo>
                    <a:pt x="95250" y="7370509"/>
                  </a:lnTo>
                  <a:lnTo>
                    <a:pt x="95250" y="7361970"/>
                  </a:lnTo>
                  <a:cubicBezTo>
                    <a:pt x="95250" y="7233876"/>
                    <a:pt x="93980" y="7191179"/>
                    <a:pt x="87630" y="7182638"/>
                  </a:cubicBezTo>
                  <a:cubicBezTo>
                    <a:pt x="85090" y="7182638"/>
                    <a:pt x="83820" y="7182638"/>
                    <a:pt x="81280" y="7199717"/>
                  </a:cubicBezTo>
                  <a:cubicBezTo>
                    <a:pt x="81280" y="7157020"/>
                    <a:pt x="81280" y="7114321"/>
                    <a:pt x="80010" y="7046005"/>
                  </a:cubicBezTo>
                  <a:cubicBezTo>
                    <a:pt x="78740" y="6866675"/>
                    <a:pt x="80010" y="6798357"/>
                    <a:pt x="80010" y="6764199"/>
                  </a:cubicBezTo>
                  <a:cubicBezTo>
                    <a:pt x="81280" y="6764199"/>
                    <a:pt x="82550" y="6764199"/>
                    <a:pt x="85090" y="6755660"/>
                  </a:cubicBezTo>
                  <a:cubicBezTo>
                    <a:pt x="88900" y="6738581"/>
                    <a:pt x="90170" y="6704422"/>
                    <a:pt x="90170" y="6661723"/>
                  </a:cubicBezTo>
                  <a:lnTo>
                    <a:pt x="90170" y="6653184"/>
                  </a:lnTo>
                  <a:lnTo>
                    <a:pt x="88900" y="6610487"/>
                  </a:lnTo>
                  <a:cubicBezTo>
                    <a:pt x="85090" y="6422616"/>
                    <a:pt x="81280" y="6174968"/>
                    <a:pt x="81280" y="5893163"/>
                  </a:cubicBezTo>
                  <a:lnTo>
                    <a:pt x="82550" y="5893163"/>
                  </a:lnTo>
                  <a:lnTo>
                    <a:pt x="82550" y="5935860"/>
                  </a:lnTo>
                  <a:cubicBezTo>
                    <a:pt x="83820" y="6115191"/>
                    <a:pt x="85090" y="6132270"/>
                    <a:pt x="91440" y="6132270"/>
                  </a:cubicBezTo>
                  <a:cubicBezTo>
                    <a:pt x="99060" y="6132270"/>
                    <a:pt x="99060" y="6098113"/>
                    <a:pt x="101600" y="5944400"/>
                  </a:cubicBezTo>
                  <a:lnTo>
                    <a:pt x="102870" y="5918781"/>
                  </a:lnTo>
                  <a:lnTo>
                    <a:pt x="99060" y="5901702"/>
                  </a:lnTo>
                  <a:cubicBezTo>
                    <a:pt x="92710" y="5850464"/>
                    <a:pt x="92710" y="5466184"/>
                    <a:pt x="92710" y="5175838"/>
                  </a:cubicBezTo>
                  <a:cubicBezTo>
                    <a:pt x="92710" y="4672003"/>
                    <a:pt x="90170" y="4467053"/>
                    <a:pt x="83820" y="4407276"/>
                  </a:cubicBezTo>
                  <a:lnTo>
                    <a:pt x="85090" y="4330420"/>
                  </a:lnTo>
                  <a:lnTo>
                    <a:pt x="87630" y="4330420"/>
                  </a:lnTo>
                  <a:cubicBezTo>
                    <a:pt x="91440" y="4082772"/>
                    <a:pt x="88900" y="3988837"/>
                    <a:pt x="85090" y="3877823"/>
                  </a:cubicBezTo>
                  <a:cubicBezTo>
                    <a:pt x="81280" y="3775347"/>
                    <a:pt x="77470" y="3655793"/>
                    <a:pt x="78740" y="3348369"/>
                  </a:cubicBezTo>
                  <a:cubicBezTo>
                    <a:pt x="80010" y="3237354"/>
                    <a:pt x="80010" y="3160498"/>
                    <a:pt x="81280" y="3126340"/>
                  </a:cubicBezTo>
                  <a:lnTo>
                    <a:pt x="85090" y="3126340"/>
                  </a:lnTo>
                  <a:lnTo>
                    <a:pt x="81280" y="2648124"/>
                  </a:lnTo>
                  <a:lnTo>
                    <a:pt x="81280" y="2622505"/>
                  </a:lnTo>
                  <a:lnTo>
                    <a:pt x="83820" y="2622505"/>
                  </a:lnTo>
                  <a:lnTo>
                    <a:pt x="82550" y="2101591"/>
                  </a:lnTo>
                  <a:lnTo>
                    <a:pt x="87630" y="2161367"/>
                  </a:lnTo>
                  <a:lnTo>
                    <a:pt x="82550" y="1947878"/>
                  </a:lnTo>
                  <a:cubicBezTo>
                    <a:pt x="81280" y="1888101"/>
                    <a:pt x="78740" y="1794166"/>
                    <a:pt x="77470" y="1691691"/>
                  </a:cubicBezTo>
                  <a:lnTo>
                    <a:pt x="81280" y="1597756"/>
                  </a:lnTo>
                  <a:cubicBezTo>
                    <a:pt x="90170" y="1401346"/>
                    <a:pt x="88900" y="1307410"/>
                    <a:pt x="87630" y="1162237"/>
                  </a:cubicBezTo>
                  <a:cubicBezTo>
                    <a:pt x="86360" y="1102460"/>
                    <a:pt x="86360" y="1034144"/>
                    <a:pt x="85090" y="940208"/>
                  </a:cubicBezTo>
                  <a:lnTo>
                    <a:pt x="90170" y="853440"/>
                  </a:lnTo>
                  <a:cubicBezTo>
                    <a:pt x="88900" y="852170"/>
                    <a:pt x="88900" y="848360"/>
                    <a:pt x="90170" y="845820"/>
                  </a:cubicBezTo>
                  <a:lnTo>
                    <a:pt x="73660" y="845820"/>
                  </a:lnTo>
                  <a:lnTo>
                    <a:pt x="90170" y="845820"/>
                  </a:lnTo>
                  <a:cubicBezTo>
                    <a:pt x="93980" y="825500"/>
                    <a:pt x="95250" y="802640"/>
                    <a:pt x="96520" y="775970"/>
                  </a:cubicBezTo>
                  <a:cubicBezTo>
                    <a:pt x="97790" y="755650"/>
                    <a:pt x="97790" y="734060"/>
                    <a:pt x="100330" y="708660"/>
                  </a:cubicBezTo>
                  <a:lnTo>
                    <a:pt x="87630" y="707390"/>
                  </a:lnTo>
                  <a:cubicBezTo>
                    <a:pt x="86360" y="711200"/>
                    <a:pt x="86360" y="718820"/>
                    <a:pt x="83820" y="728980"/>
                  </a:cubicBezTo>
                  <a:cubicBezTo>
                    <a:pt x="82550" y="734060"/>
                    <a:pt x="82550" y="741680"/>
                    <a:pt x="81280" y="749300"/>
                  </a:cubicBezTo>
                  <a:cubicBezTo>
                    <a:pt x="81280" y="735330"/>
                    <a:pt x="81280" y="718820"/>
                    <a:pt x="78740" y="697230"/>
                  </a:cubicBezTo>
                  <a:cubicBezTo>
                    <a:pt x="83820" y="690880"/>
                    <a:pt x="83820" y="673100"/>
                    <a:pt x="82550" y="635000"/>
                  </a:cubicBezTo>
                  <a:lnTo>
                    <a:pt x="82550" y="624840"/>
                  </a:lnTo>
                  <a:lnTo>
                    <a:pt x="91440" y="627380"/>
                  </a:lnTo>
                  <a:lnTo>
                    <a:pt x="91440" y="617220"/>
                  </a:lnTo>
                  <a:cubicBezTo>
                    <a:pt x="90170" y="586740"/>
                    <a:pt x="87630" y="576580"/>
                    <a:pt x="85090" y="566420"/>
                  </a:cubicBezTo>
                  <a:cubicBezTo>
                    <a:pt x="83820" y="561340"/>
                    <a:pt x="82550" y="554990"/>
                    <a:pt x="81280" y="546100"/>
                  </a:cubicBezTo>
                  <a:cubicBezTo>
                    <a:pt x="82550" y="499110"/>
                    <a:pt x="87630" y="486410"/>
                    <a:pt x="92710" y="476250"/>
                  </a:cubicBezTo>
                  <a:lnTo>
                    <a:pt x="93980" y="473710"/>
                  </a:lnTo>
                  <a:lnTo>
                    <a:pt x="93980" y="471170"/>
                  </a:lnTo>
                  <a:cubicBezTo>
                    <a:pt x="93980" y="441960"/>
                    <a:pt x="93980" y="438150"/>
                    <a:pt x="87630" y="436880"/>
                  </a:cubicBezTo>
                  <a:cubicBezTo>
                    <a:pt x="85090" y="436880"/>
                    <a:pt x="83820" y="436880"/>
                    <a:pt x="82550" y="438150"/>
                  </a:cubicBezTo>
                  <a:lnTo>
                    <a:pt x="82550" y="430530"/>
                  </a:lnTo>
                  <a:cubicBezTo>
                    <a:pt x="85090" y="364490"/>
                    <a:pt x="82550" y="316230"/>
                    <a:pt x="78740" y="242570"/>
                  </a:cubicBezTo>
                  <a:lnTo>
                    <a:pt x="77470" y="229870"/>
                  </a:lnTo>
                  <a:cubicBezTo>
                    <a:pt x="83820" y="229870"/>
                    <a:pt x="83820" y="223520"/>
                    <a:pt x="85090" y="220980"/>
                  </a:cubicBezTo>
                  <a:lnTo>
                    <a:pt x="85090" y="219710"/>
                  </a:lnTo>
                  <a:lnTo>
                    <a:pt x="81280" y="194310"/>
                  </a:lnTo>
                  <a:lnTo>
                    <a:pt x="83820" y="198120"/>
                  </a:lnTo>
                  <a:lnTo>
                    <a:pt x="82550" y="171450"/>
                  </a:lnTo>
                  <a:cubicBezTo>
                    <a:pt x="81280" y="154940"/>
                    <a:pt x="80010" y="151130"/>
                    <a:pt x="77470" y="147320"/>
                  </a:cubicBezTo>
                  <a:cubicBezTo>
                    <a:pt x="76200" y="144780"/>
                    <a:pt x="73660" y="142240"/>
                    <a:pt x="72390" y="111760"/>
                  </a:cubicBezTo>
                  <a:lnTo>
                    <a:pt x="72390" y="109220"/>
                  </a:lnTo>
                  <a:cubicBezTo>
                    <a:pt x="69850" y="102870"/>
                    <a:pt x="71120" y="87630"/>
                    <a:pt x="72390" y="77470"/>
                  </a:cubicBezTo>
                  <a:lnTo>
                    <a:pt x="83820" y="78740"/>
                  </a:lnTo>
                  <a:lnTo>
                    <a:pt x="109220" y="81280"/>
                  </a:lnTo>
                  <a:cubicBezTo>
                    <a:pt x="129540" y="82550"/>
                    <a:pt x="148590" y="81280"/>
                    <a:pt x="163830" y="80010"/>
                  </a:cubicBezTo>
                  <a:lnTo>
                    <a:pt x="163830" y="83820"/>
                  </a:lnTo>
                  <a:lnTo>
                    <a:pt x="168910" y="86360"/>
                  </a:lnTo>
                  <a:lnTo>
                    <a:pt x="217170" y="82550"/>
                  </a:lnTo>
                  <a:cubicBezTo>
                    <a:pt x="261620" y="80010"/>
                    <a:pt x="269240" y="78740"/>
                    <a:pt x="314960" y="73660"/>
                  </a:cubicBezTo>
                  <a:cubicBezTo>
                    <a:pt x="346710" y="76200"/>
                    <a:pt x="377190" y="78740"/>
                    <a:pt x="408940" y="77470"/>
                  </a:cubicBezTo>
                  <a:cubicBezTo>
                    <a:pt x="419100" y="78740"/>
                    <a:pt x="431800" y="80010"/>
                    <a:pt x="448310" y="80010"/>
                  </a:cubicBezTo>
                  <a:lnTo>
                    <a:pt x="448310" y="77470"/>
                  </a:lnTo>
                  <a:lnTo>
                    <a:pt x="450850" y="77470"/>
                  </a:lnTo>
                  <a:cubicBezTo>
                    <a:pt x="452120" y="78740"/>
                    <a:pt x="453390" y="78740"/>
                    <a:pt x="454660" y="80010"/>
                  </a:cubicBezTo>
                  <a:lnTo>
                    <a:pt x="457200" y="80010"/>
                  </a:lnTo>
                  <a:cubicBezTo>
                    <a:pt x="468630" y="77470"/>
                    <a:pt x="481330" y="76200"/>
                    <a:pt x="496570" y="74930"/>
                  </a:cubicBezTo>
                  <a:lnTo>
                    <a:pt x="514350" y="82550"/>
                  </a:lnTo>
                  <a:lnTo>
                    <a:pt x="519430" y="78740"/>
                  </a:lnTo>
                  <a:lnTo>
                    <a:pt x="635000" y="85090"/>
                  </a:lnTo>
                  <a:cubicBezTo>
                    <a:pt x="652780" y="82550"/>
                    <a:pt x="670560" y="81280"/>
                    <a:pt x="687070" y="78740"/>
                  </a:cubicBezTo>
                  <a:cubicBezTo>
                    <a:pt x="712470" y="78740"/>
                    <a:pt x="736600" y="80010"/>
                    <a:pt x="762000" y="80010"/>
                  </a:cubicBezTo>
                  <a:lnTo>
                    <a:pt x="762000" y="85090"/>
                  </a:lnTo>
                  <a:lnTo>
                    <a:pt x="812800" y="81280"/>
                  </a:lnTo>
                  <a:cubicBezTo>
                    <a:pt x="821690" y="81280"/>
                    <a:pt x="830580" y="81280"/>
                    <a:pt x="840740" y="82550"/>
                  </a:cubicBezTo>
                  <a:lnTo>
                    <a:pt x="840740" y="85090"/>
                  </a:lnTo>
                  <a:cubicBezTo>
                    <a:pt x="1008926" y="83820"/>
                    <a:pt x="1350349" y="85090"/>
                    <a:pt x="1752741" y="85090"/>
                  </a:cubicBezTo>
                  <a:lnTo>
                    <a:pt x="2033194" y="85090"/>
                  </a:lnTo>
                  <a:lnTo>
                    <a:pt x="1923452" y="80010"/>
                  </a:lnTo>
                  <a:cubicBezTo>
                    <a:pt x="1996614" y="80010"/>
                    <a:pt x="2045389" y="81280"/>
                    <a:pt x="2106357" y="81280"/>
                  </a:cubicBezTo>
                  <a:cubicBezTo>
                    <a:pt x="2142938" y="81280"/>
                    <a:pt x="2179519" y="82550"/>
                    <a:pt x="2216099" y="82550"/>
                  </a:cubicBezTo>
                  <a:lnTo>
                    <a:pt x="2240487" y="82550"/>
                  </a:lnTo>
                  <a:cubicBezTo>
                    <a:pt x="2277068" y="81280"/>
                    <a:pt x="2325843" y="80010"/>
                    <a:pt x="2350230" y="77470"/>
                  </a:cubicBezTo>
                  <a:lnTo>
                    <a:pt x="2350230" y="78740"/>
                  </a:lnTo>
                  <a:cubicBezTo>
                    <a:pt x="2630684" y="83820"/>
                    <a:pt x="2825783" y="82550"/>
                    <a:pt x="2984301" y="78740"/>
                  </a:cubicBezTo>
                  <a:lnTo>
                    <a:pt x="3008688" y="78740"/>
                  </a:lnTo>
                  <a:cubicBezTo>
                    <a:pt x="3593984" y="78740"/>
                    <a:pt x="4252442" y="78740"/>
                    <a:pt x="4398766" y="86360"/>
                  </a:cubicBezTo>
                  <a:lnTo>
                    <a:pt x="4423153" y="86360"/>
                  </a:lnTo>
                  <a:cubicBezTo>
                    <a:pt x="4642639" y="86360"/>
                    <a:pt x="4691414" y="86360"/>
                    <a:pt x="4703607" y="80010"/>
                  </a:cubicBezTo>
                  <a:lnTo>
                    <a:pt x="4801157" y="80010"/>
                  </a:lnTo>
                  <a:lnTo>
                    <a:pt x="4959674" y="83820"/>
                  </a:lnTo>
                  <a:lnTo>
                    <a:pt x="5105999" y="78740"/>
                  </a:lnTo>
                  <a:cubicBezTo>
                    <a:pt x="5179161" y="78740"/>
                    <a:pt x="5252322" y="78740"/>
                    <a:pt x="5301097" y="80010"/>
                  </a:cubicBezTo>
                  <a:lnTo>
                    <a:pt x="5301097" y="88900"/>
                  </a:lnTo>
                  <a:cubicBezTo>
                    <a:pt x="5605939" y="91440"/>
                    <a:pt x="6057104" y="90170"/>
                    <a:pt x="6386334" y="88900"/>
                  </a:cubicBezTo>
                  <a:cubicBezTo>
                    <a:pt x="6532657" y="88900"/>
                    <a:pt x="6666788" y="87630"/>
                    <a:pt x="6739949" y="87630"/>
                  </a:cubicBezTo>
                  <a:lnTo>
                    <a:pt x="6739949" y="85090"/>
                  </a:lnTo>
                  <a:lnTo>
                    <a:pt x="7739831" y="85090"/>
                  </a:lnTo>
                  <a:lnTo>
                    <a:pt x="7739831" y="87630"/>
                  </a:lnTo>
                  <a:cubicBezTo>
                    <a:pt x="7776411" y="86360"/>
                    <a:pt x="7812992" y="86360"/>
                    <a:pt x="7837379" y="85090"/>
                  </a:cubicBezTo>
                  <a:lnTo>
                    <a:pt x="8166608" y="85090"/>
                  </a:lnTo>
                  <a:cubicBezTo>
                    <a:pt x="9032359" y="85090"/>
                    <a:pt x="9934690" y="85090"/>
                    <a:pt x="10727278" y="81280"/>
                  </a:cubicBezTo>
                  <a:lnTo>
                    <a:pt x="10776054" y="81280"/>
                  </a:lnTo>
                  <a:cubicBezTo>
                    <a:pt x="10861409" y="81280"/>
                    <a:pt x="10934571" y="80010"/>
                    <a:pt x="11019927" y="80010"/>
                  </a:cubicBezTo>
                  <a:lnTo>
                    <a:pt x="11434511" y="77470"/>
                  </a:lnTo>
                  <a:lnTo>
                    <a:pt x="11349155" y="74930"/>
                  </a:lnTo>
                  <a:lnTo>
                    <a:pt x="11532060" y="74930"/>
                  </a:lnTo>
                  <a:cubicBezTo>
                    <a:pt x="11593029" y="78740"/>
                    <a:pt x="11702771" y="81280"/>
                    <a:pt x="11775934" y="83820"/>
                  </a:cubicBezTo>
                  <a:lnTo>
                    <a:pt x="11788129" y="77470"/>
                  </a:lnTo>
                  <a:lnTo>
                    <a:pt x="11800321" y="82550"/>
                  </a:lnTo>
                  <a:cubicBezTo>
                    <a:pt x="11836902" y="81280"/>
                    <a:pt x="12068581" y="82550"/>
                    <a:pt x="12263681" y="82550"/>
                  </a:cubicBezTo>
                  <a:lnTo>
                    <a:pt x="12824590" y="82550"/>
                  </a:lnTo>
                  <a:lnTo>
                    <a:pt x="12824590" y="78740"/>
                  </a:lnTo>
                  <a:cubicBezTo>
                    <a:pt x="12873364" y="78740"/>
                    <a:pt x="12909945" y="78740"/>
                    <a:pt x="12958719" y="77470"/>
                  </a:cubicBezTo>
                  <a:lnTo>
                    <a:pt x="12970914" y="77470"/>
                  </a:lnTo>
                  <a:cubicBezTo>
                    <a:pt x="13105043" y="76200"/>
                    <a:pt x="13251368" y="74930"/>
                    <a:pt x="13422078" y="73660"/>
                  </a:cubicBezTo>
                  <a:cubicBezTo>
                    <a:pt x="13409884" y="74930"/>
                    <a:pt x="13409884" y="76200"/>
                    <a:pt x="13397692" y="77470"/>
                  </a:cubicBezTo>
                  <a:cubicBezTo>
                    <a:pt x="13385498" y="83820"/>
                    <a:pt x="13458661" y="87630"/>
                    <a:pt x="13495241" y="88900"/>
                  </a:cubicBezTo>
                  <a:lnTo>
                    <a:pt x="13519629" y="88900"/>
                  </a:lnTo>
                  <a:cubicBezTo>
                    <a:pt x="13848857" y="90170"/>
                    <a:pt x="13909825" y="88900"/>
                    <a:pt x="13958599" y="85090"/>
                  </a:cubicBezTo>
                  <a:cubicBezTo>
                    <a:pt x="13970794" y="83820"/>
                    <a:pt x="13995181" y="82550"/>
                    <a:pt x="14275636" y="83820"/>
                  </a:cubicBezTo>
                  <a:lnTo>
                    <a:pt x="14300022" y="83820"/>
                  </a:lnTo>
                  <a:cubicBezTo>
                    <a:pt x="14336604" y="82550"/>
                    <a:pt x="14360990" y="81280"/>
                    <a:pt x="14373185" y="80010"/>
                  </a:cubicBezTo>
                  <a:cubicBezTo>
                    <a:pt x="14690220" y="78740"/>
                    <a:pt x="14799963" y="77470"/>
                    <a:pt x="14885319" y="76200"/>
                  </a:cubicBezTo>
                  <a:lnTo>
                    <a:pt x="15190161" y="78740"/>
                  </a:lnTo>
                  <a:cubicBezTo>
                    <a:pt x="15299903" y="80010"/>
                    <a:pt x="15360872" y="80010"/>
                    <a:pt x="15397452" y="81280"/>
                  </a:cubicBezTo>
                  <a:lnTo>
                    <a:pt x="15397452" y="90170"/>
                  </a:lnTo>
                  <a:lnTo>
                    <a:pt x="16848500" y="92710"/>
                  </a:lnTo>
                  <a:lnTo>
                    <a:pt x="16799723" y="91440"/>
                  </a:lnTo>
                  <a:cubicBezTo>
                    <a:pt x="16897274" y="90170"/>
                    <a:pt x="17092374" y="87630"/>
                    <a:pt x="17226502" y="87630"/>
                  </a:cubicBezTo>
                  <a:cubicBezTo>
                    <a:pt x="17519151" y="85090"/>
                    <a:pt x="17641088" y="83820"/>
                    <a:pt x="17684510" y="81280"/>
                  </a:cubicBezTo>
                  <a:lnTo>
                    <a:pt x="17694670" y="81280"/>
                  </a:lnTo>
                  <a:lnTo>
                    <a:pt x="17697210" y="85090"/>
                  </a:lnTo>
                  <a:lnTo>
                    <a:pt x="17697210" y="63500"/>
                  </a:lnTo>
                  <a:lnTo>
                    <a:pt x="17699749" y="63500"/>
                  </a:lnTo>
                  <a:lnTo>
                    <a:pt x="17698479" y="85090"/>
                  </a:lnTo>
                  <a:lnTo>
                    <a:pt x="17702290" y="83820"/>
                  </a:lnTo>
                  <a:cubicBezTo>
                    <a:pt x="17708640" y="82550"/>
                    <a:pt x="17734040" y="81280"/>
                    <a:pt x="17760710" y="80010"/>
                  </a:cubicBezTo>
                  <a:lnTo>
                    <a:pt x="17760710" y="85090"/>
                  </a:lnTo>
                  <a:cubicBezTo>
                    <a:pt x="17784840" y="86360"/>
                    <a:pt x="17805160" y="85090"/>
                    <a:pt x="17825479" y="82550"/>
                  </a:cubicBezTo>
                  <a:cubicBezTo>
                    <a:pt x="17852149" y="80010"/>
                    <a:pt x="17878820" y="77470"/>
                    <a:pt x="17915649" y="82550"/>
                  </a:cubicBezTo>
                  <a:cubicBezTo>
                    <a:pt x="17924540" y="82550"/>
                    <a:pt x="17937240" y="85090"/>
                    <a:pt x="17949940" y="86360"/>
                  </a:cubicBezTo>
                  <a:cubicBezTo>
                    <a:pt x="17977879" y="90170"/>
                    <a:pt x="17988040" y="91440"/>
                    <a:pt x="17993120" y="86360"/>
                  </a:cubicBezTo>
                  <a:lnTo>
                    <a:pt x="17994390" y="85090"/>
                  </a:lnTo>
                  <a:cubicBezTo>
                    <a:pt x="18002010" y="85090"/>
                    <a:pt x="18009629" y="85090"/>
                    <a:pt x="18018520" y="83820"/>
                  </a:cubicBezTo>
                  <a:cubicBezTo>
                    <a:pt x="18041379" y="82550"/>
                    <a:pt x="18064240" y="81280"/>
                    <a:pt x="18090910" y="85090"/>
                  </a:cubicBezTo>
                  <a:lnTo>
                    <a:pt x="18093449" y="85090"/>
                  </a:lnTo>
                  <a:cubicBezTo>
                    <a:pt x="18094720" y="85090"/>
                    <a:pt x="18095990" y="85090"/>
                    <a:pt x="18095990" y="83820"/>
                  </a:cubicBezTo>
                  <a:lnTo>
                    <a:pt x="18109960" y="86360"/>
                  </a:lnTo>
                  <a:cubicBezTo>
                    <a:pt x="18122660" y="88900"/>
                    <a:pt x="18145520" y="87630"/>
                    <a:pt x="18165840" y="86360"/>
                  </a:cubicBezTo>
                  <a:cubicBezTo>
                    <a:pt x="18175999" y="86360"/>
                    <a:pt x="18187429" y="85090"/>
                    <a:pt x="18193779" y="85090"/>
                  </a:cubicBezTo>
                  <a:lnTo>
                    <a:pt x="18195049" y="90170"/>
                  </a:lnTo>
                  <a:cubicBezTo>
                    <a:pt x="18216640" y="83820"/>
                    <a:pt x="18243310" y="83820"/>
                    <a:pt x="18273790" y="85090"/>
                  </a:cubicBezTo>
                  <a:cubicBezTo>
                    <a:pt x="18297920" y="86360"/>
                    <a:pt x="18325860" y="86360"/>
                    <a:pt x="18355069" y="83820"/>
                  </a:cubicBezTo>
                  <a:lnTo>
                    <a:pt x="18351260" y="87630"/>
                  </a:lnTo>
                  <a:lnTo>
                    <a:pt x="18374119" y="85090"/>
                  </a:lnTo>
                  <a:cubicBezTo>
                    <a:pt x="18376660" y="85090"/>
                    <a:pt x="18379199" y="85090"/>
                    <a:pt x="18383010" y="83820"/>
                  </a:cubicBezTo>
                  <a:lnTo>
                    <a:pt x="18384279" y="90170"/>
                  </a:lnTo>
                  <a:cubicBezTo>
                    <a:pt x="18400790" y="88900"/>
                    <a:pt x="18417299" y="87630"/>
                    <a:pt x="18438890" y="88900"/>
                  </a:cubicBezTo>
                  <a:lnTo>
                    <a:pt x="18442699" y="88900"/>
                  </a:lnTo>
                  <a:lnTo>
                    <a:pt x="18452860" y="90170"/>
                  </a:lnTo>
                  <a:lnTo>
                    <a:pt x="18452860" y="109220"/>
                  </a:lnTo>
                  <a:lnTo>
                    <a:pt x="18465560" y="109220"/>
                  </a:lnTo>
                  <a:lnTo>
                    <a:pt x="18465560" y="115570"/>
                  </a:lnTo>
                  <a:cubicBezTo>
                    <a:pt x="18464290" y="129540"/>
                    <a:pt x="18463019" y="138430"/>
                    <a:pt x="18460479" y="148590"/>
                  </a:cubicBezTo>
                  <a:lnTo>
                    <a:pt x="18460479" y="151130"/>
                  </a:lnTo>
                  <a:cubicBezTo>
                    <a:pt x="18455399" y="176530"/>
                    <a:pt x="18451590" y="201930"/>
                    <a:pt x="18452860" y="271780"/>
                  </a:cubicBezTo>
                  <a:lnTo>
                    <a:pt x="18456669" y="271780"/>
                  </a:lnTo>
                  <a:cubicBezTo>
                    <a:pt x="18455399" y="293370"/>
                    <a:pt x="18454129" y="311150"/>
                    <a:pt x="18451590" y="321310"/>
                  </a:cubicBezTo>
                  <a:cubicBezTo>
                    <a:pt x="18451590" y="369570"/>
                    <a:pt x="18452860" y="372110"/>
                    <a:pt x="18459210" y="372110"/>
                  </a:cubicBezTo>
                  <a:cubicBezTo>
                    <a:pt x="18459210" y="384810"/>
                    <a:pt x="18460479" y="394970"/>
                    <a:pt x="18463019" y="407670"/>
                  </a:cubicBezTo>
                  <a:cubicBezTo>
                    <a:pt x="18464290" y="417830"/>
                    <a:pt x="18466829" y="429260"/>
                    <a:pt x="18466829" y="443230"/>
                  </a:cubicBezTo>
                  <a:lnTo>
                    <a:pt x="18461749" y="443230"/>
                  </a:lnTo>
                  <a:lnTo>
                    <a:pt x="18461749" y="449580"/>
                  </a:lnTo>
                  <a:cubicBezTo>
                    <a:pt x="18459210" y="513080"/>
                    <a:pt x="18463019" y="520700"/>
                    <a:pt x="18466829" y="528320"/>
                  </a:cubicBezTo>
                  <a:cubicBezTo>
                    <a:pt x="18468099" y="530860"/>
                    <a:pt x="18469369" y="534670"/>
                    <a:pt x="18470640" y="544830"/>
                  </a:cubicBezTo>
                  <a:lnTo>
                    <a:pt x="18461749" y="546100"/>
                  </a:lnTo>
                  <a:close/>
                  <a:moveTo>
                    <a:pt x="18465560" y="756920"/>
                  </a:moveTo>
                  <a:lnTo>
                    <a:pt x="18463019" y="751840"/>
                  </a:lnTo>
                  <a:lnTo>
                    <a:pt x="18464290" y="745490"/>
                  </a:lnTo>
                  <a:cubicBezTo>
                    <a:pt x="18465560" y="750570"/>
                    <a:pt x="18465560" y="754380"/>
                    <a:pt x="18465560" y="756920"/>
                  </a:cubicBezTo>
                  <a:close/>
                  <a:moveTo>
                    <a:pt x="73660" y="12748545"/>
                  </a:moveTo>
                  <a:lnTo>
                    <a:pt x="76200" y="12753624"/>
                  </a:lnTo>
                  <a:lnTo>
                    <a:pt x="74930" y="12759974"/>
                  </a:lnTo>
                  <a:cubicBezTo>
                    <a:pt x="73660" y="12756165"/>
                    <a:pt x="73660" y="12752355"/>
                    <a:pt x="73660" y="12748545"/>
                  </a:cubicBezTo>
                  <a:close/>
                  <a:moveTo>
                    <a:pt x="18501119" y="628650"/>
                  </a:moveTo>
                  <a:lnTo>
                    <a:pt x="18501119" y="619760"/>
                  </a:lnTo>
                  <a:cubicBezTo>
                    <a:pt x="18501119" y="623570"/>
                    <a:pt x="18502390" y="626110"/>
                    <a:pt x="18502390" y="628650"/>
                  </a:cubicBezTo>
                  <a:lnTo>
                    <a:pt x="18501119" y="628650"/>
                  </a:lnTo>
                  <a:close/>
                  <a:moveTo>
                    <a:pt x="18530329" y="3963218"/>
                  </a:moveTo>
                  <a:lnTo>
                    <a:pt x="18526519" y="3954679"/>
                  </a:lnTo>
                  <a:cubicBezTo>
                    <a:pt x="18527790" y="3954679"/>
                    <a:pt x="18529060" y="3963218"/>
                    <a:pt x="18530329" y="3963218"/>
                  </a:cubicBezTo>
                  <a:close/>
                </a:path>
              </a:pathLst>
            </a:custGeom>
            <a:solidFill>
              <a:srgbClr val="333333"/>
            </a:solidFill>
          </p:spPr>
        </p:sp>
      </p:grpSp>
      <p:sp>
        <p:nvSpPr>
          <p:cNvPr name="TextBox 7" id="7"/>
          <p:cNvSpPr txBox="true"/>
          <p:nvPr/>
        </p:nvSpPr>
        <p:spPr>
          <a:xfrm rot="0">
            <a:off x="3214403" y="5942224"/>
            <a:ext cx="2715194" cy="229976"/>
          </a:xfrm>
          <a:prstGeom prst="rect">
            <a:avLst/>
          </a:prstGeom>
        </p:spPr>
        <p:txBody>
          <a:bodyPr anchor="t" rtlCol="false" tIns="0" lIns="0" bIns="0" rIns="0">
            <a:spAutoFit/>
          </a:bodyPr>
          <a:lstStyle/>
          <a:p>
            <a:pPr algn="ctr">
              <a:lnSpc>
                <a:spcPts val="1826"/>
              </a:lnSpc>
            </a:pPr>
            <a:r>
              <a:rPr lang="en-US" sz="1333" i="true" spc="66">
                <a:solidFill>
                  <a:srgbClr val="333333"/>
                </a:solidFill>
                <a:latin typeface="Canva Sans Italics"/>
                <a:ea typeface="Canva Sans Italics"/>
                <a:cs typeface="Canva Sans Italics"/>
                <a:sym typeface="Canva Sans Italics"/>
              </a:rPr>
              <a:t>reallygreatsite.com</a:t>
            </a:r>
          </a:p>
        </p:txBody>
      </p:sp>
      <p:sp>
        <p:nvSpPr>
          <p:cNvPr name="TextBox 8" id="8"/>
          <p:cNvSpPr txBox="true"/>
          <p:nvPr/>
        </p:nvSpPr>
        <p:spPr>
          <a:xfrm rot="0">
            <a:off x="1043235" y="1276409"/>
            <a:ext cx="7057530" cy="3957421"/>
          </a:xfrm>
          <a:prstGeom prst="rect">
            <a:avLst/>
          </a:prstGeom>
        </p:spPr>
        <p:txBody>
          <a:bodyPr anchor="t" rtlCol="false" tIns="0" lIns="0" bIns="0" rIns="0">
            <a:spAutoFit/>
          </a:bodyPr>
          <a:lstStyle/>
          <a:p>
            <a:pPr algn="ctr" marL="0" indent="0" lvl="0">
              <a:lnSpc>
                <a:spcPts val="15890"/>
              </a:lnSpc>
              <a:spcBef>
                <a:spcPct val="0"/>
              </a:spcBef>
            </a:pPr>
            <a:r>
              <a:rPr lang="en-US" sz="11350">
                <a:solidFill>
                  <a:srgbClr val="475E6F"/>
                </a:solidFill>
                <a:latin typeface="Peace Sans"/>
                <a:ea typeface="Peace Sans"/>
                <a:cs typeface="Peace Sans"/>
                <a:sym typeface="Peace Sans"/>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DAGzEPTl6Pw</dc:identifier>
  <dcterms:modified xsi:type="dcterms:W3CDTF">2011-08-01T06:04:30Z</dcterms:modified>
  <cp:revision>1</cp:revision>
  <dc:title>CS_Ch5</dc:title>
</cp:coreProperties>
</file>

<file path=docProps/thumbnail.jpeg>
</file>